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embeddedFontLst>
    <p:embeddedFont>
      <p:font typeface="EB Garamond"/>
      <p:regular r:id="rId45"/>
      <p:bold r:id="rId46"/>
      <p:italic r:id="rId47"/>
      <p:boldItalic r:id="rId48"/>
    </p:embeddedFont>
    <p:embeddedFont>
      <p:font typeface="Helvetica Neue"/>
      <p:regular r:id="rId49"/>
      <p:bold r:id="rId50"/>
      <p:italic r:id="rId51"/>
      <p:boldItalic r:id="rId52"/>
    </p:embeddedFont>
    <p:embeddedFont>
      <p:font typeface="Noto Sans Symbols"/>
      <p:regular r:id="rId53"/>
      <p:bold r:id="rId54"/>
    </p:embeddedFont>
    <p:embeddedFont>
      <p:font typeface="Gill Sans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7" roundtripDataSignature="AMtx7miuUs6iyRaAVfpE1YpnjlOCZscJ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EBGaramond-bold.fntdata"/><Relationship Id="rId45" Type="http://schemas.openxmlformats.org/officeDocument/2006/relationships/font" Target="fonts/EB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EBGaramond-boldItalic.fntdata"/><Relationship Id="rId47" Type="http://schemas.openxmlformats.org/officeDocument/2006/relationships/font" Target="fonts/EBGaramond-italic.fntdata"/><Relationship Id="rId4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schemas.openxmlformats.org/officeDocument/2006/relationships/font" Target="fonts/NotoSansSymbols-regular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55" Type="http://schemas.openxmlformats.org/officeDocument/2006/relationships/font" Target="fonts/GillSans-regular.fntdata"/><Relationship Id="rId10" Type="http://schemas.openxmlformats.org/officeDocument/2006/relationships/slide" Target="slides/slide5.xml"/><Relationship Id="rId54" Type="http://schemas.openxmlformats.org/officeDocument/2006/relationships/font" Target="fonts/NotoSansSymbols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Gill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showMasterSp="0">
  <p:cSld name="Rubrikbild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/>
          <p:nvPr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" name="Google Shape;1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0671" y="5322789"/>
            <a:ext cx="2142308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1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- och slutsida Grön" showMasterSp="0">
  <p:cSld name="Start- och slutsida Grö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/>
          <p:nvPr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" name="Google Shape;6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0671" y="5322789"/>
            <a:ext cx="2142307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0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- och slutsida Beige" showMasterSp="0">
  <p:cSld name="Start- och slutsida Beig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/>
          <p:nvPr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0671" y="5322789"/>
            <a:ext cx="2142307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1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- och slutsida Grå" showMasterSp="0">
  <p:cSld name="Start- och slutsida Grå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2"/>
          <p:cNvSpPr/>
          <p:nvPr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9" name="Google Shape;7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0671" y="5322789"/>
            <a:ext cx="2142307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2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2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sida Bildbakgrund" showMasterSp="0">
  <p:cSld name="Startsida Bildbakgrund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3"/>
          <p:cNvSpPr/>
          <p:nvPr/>
        </p:nvSpPr>
        <p:spPr>
          <a:xfrm>
            <a:off x="188104" y="182880"/>
            <a:ext cx="8773015" cy="543037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4" name="Google Shape;8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0671" y="5882422"/>
            <a:ext cx="2142307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3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3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 - Svart">
  <p:cSld name="Avsnitt - Svar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4"/>
          <p:cNvSpPr/>
          <p:nvPr/>
        </p:nvSpPr>
        <p:spPr>
          <a:xfrm>
            <a:off x="287338" y="668818"/>
            <a:ext cx="8569325" cy="56431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54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4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4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2" name="Google Shape;92;p54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4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 - Blå">
  <p:cSld name="Avsnitt - Blå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5"/>
          <p:cNvSpPr/>
          <p:nvPr/>
        </p:nvSpPr>
        <p:spPr>
          <a:xfrm>
            <a:off x="287338" y="668818"/>
            <a:ext cx="8569325" cy="5643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55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5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5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9" name="Google Shape;99;p55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5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 - Rosa">
  <p:cSld name="Avsnitt - Rosa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6"/>
          <p:cNvSpPr/>
          <p:nvPr/>
        </p:nvSpPr>
        <p:spPr>
          <a:xfrm>
            <a:off x="287338" y="668818"/>
            <a:ext cx="8569325" cy="5643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56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6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6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6" name="Google Shape;106;p56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6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 - Grön">
  <p:cSld name="Avsnitt - Grö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7"/>
          <p:cNvSpPr/>
          <p:nvPr/>
        </p:nvSpPr>
        <p:spPr>
          <a:xfrm>
            <a:off x="287338" y="668818"/>
            <a:ext cx="8569325" cy="5643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p57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7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7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3" name="Google Shape;113;p57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7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 - Beige">
  <p:cSld name="Avsnitt - Bei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8"/>
          <p:cNvSpPr/>
          <p:nvPr/>
        </p:nvSpPr>
        <p:spPr>
          <a:xfrm>
            <a:off x="287338" y="668818"/>
            <a:ext cx="8569325" cy="56431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58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8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8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0" name="Google Shape;120;p58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8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 - Grå">
  <p:cSld name="Avsnitt - Grå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9"/>
          <p:cNvSpPr/>
          <p:nvPr/>
        </p:nvSpPr>
        <p:spPr>
          <a:xfrm>
            <a:off x="287338" y="668818"/>
            <a:ext cx="8569325" cy="56431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59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9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9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7" name="Google Shape;127;p59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9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>
  <p:cSld name="Rubrik och innehål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2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" name="Google Shape;27;p42"/>
          <p:cNvSpPr txBox="1"/>
          <p:nvPr/>
        </p:nvSpPr>
        <p:spPr>
          <a:xfrm>
            <a:off x="-525538" y="773761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42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>
  <p:cSld name="Endast rubri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3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33" name="Google Shape;33;p43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4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4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innehållsdelar">
  <p:cSld name="Två innehållsdela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/>
          <p:nvPr>
            <p:ph idx="1" type="body"/>
          </p:nvPr>
        </p:nvSpPr>
        <p:spPr>
          <a:xfrm>
            <a:off x="1245220" y="2284703"/>
            <a:ext cx="3148689" cy="3721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5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5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5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43" name="Google Shape;43;p45"/>
          <p:cNvSpPr txBox="1"/>
          <p:nvPr>
            <p:ph idx="2" type="body"/>
          </p:nvPr>
        </p:nvSpPr>
        <p:spPr>
          <a:xfrm>
            <a:off x="4744865" y="2284703"/>
            <a:ext cx="3147720" cy="3721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5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" type="body"/>
          </p:nvPr>
        </p:nvSpPr>
        <p:spPr>
          <a:xfrm>
            <a:off x="1245220" y="2272252"/>
            <a:ext cx="6653560" cy="375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6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47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7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- och slutsida Svart" showMasterSp="0">
  <p:cSld name="Start- och slutsida Svar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8"/>
          <p:cNvSpPr/>
          <p:nvPr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" name="Google Shape;5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0671" y="5322789"/>
            <a:ext cx="2142308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8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- och slutsida Rosa" showMasterSp="0">
  <p:cSld name="Start- och slutsida Ros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/>
          <p:nvPr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0671" y="5322789"/>
            <a:ext cx="2142307" cy="6746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9"/>
          <p:cNvSpPr txBox="1"/>
          <p:nvPr>
            <p:ph type="ctrTitle"/>
          </p:nvPr>
        </p:nvSpPr>
        <p:spPr>
          <a:xfrm>
            <a:off x="1962000" y="1484313"/>
            <a:ext cx="5220000" cy="15619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" type="subTitle"/>
          </p:nvPr>
        </p:nvSpPr>
        <p:spPr>
          <a:xfrm>
            <a:off x="1962000" y="3284539"/>
            <a:ext cx="5220000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b="1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1245220" y="2272252"/>
            <a:ext cx="6653560" cy="375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294243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70474" y="178314"/>
            <a:ext cx="1002702" cy="31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 txBox="1"/>
          <p:nvPr/>
        </p:nvSpPr>
        <p:spPr>
          <a:xfrm>
            <a:off x="8315325" y="63500"/>
            <a:ext cx="787400" cy="12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Begränsad delning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34">
          <p15:clr>
            <a:srgbClr val="F26B43"/>
          </p15:clr>
        </p15:guide>
        <p15:guide id="2" pos="4526">
          <p15:clr>
            <a:srgbClr val="F26B43"/>
          </p15:clr>
        </p15:guide>
        <p15:guide id="3" orient="horz" pos="3475">
          <p15:clr>
            <a:srgbClr val="F26B43"/>
          </p15:clr>
        </p15:guide>
        <p15:guide id="4" pos="181">
          <p15:clr>
            <a:srgbClr val="F26B43"/>
          </p15:clr>
        </p15:guide>
        <p15:guide id="5" pos="4378">
          <p15:clr>
            <a:srgbClr val="F26B43"/>
          </p15:clr>
        </p15:guide>
        <p15:guide id="6" pos="1379">
          <p15:clr>
            <a:srgbClr val="F26B43"/>
          </p15:clr>
        </p15:guide>
        <p15:guide id="7" pos="5579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2069">
          <p15:clr>
            <a:srgbClr val="F26B43"/>
          </p15:clr>
        </p15:guide>
        <p15:guide id="10" orient="horz" pos="17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idx="1" type="subTitle"/>
          </p:nvPr>
        </p:nvSpPr>
        <p:spPr>
          <a:xfrm>
            <a:off x="1361009" y="303793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sv-SE">
                <a:latin typeface="EB Garamond"/>
                <a:ea typeface="EB Garamond"/>
                <a:cs typeface="EB Garamond"/>
                <a:sym typeface="EB Garamond"/>
              </a:rPr>
              <a:t>Marie Bixo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sv-SE">
                <a:latin typeface="EB Garamond"/>
                <a:ea typeface="EB Garamond"/>
                <a:cs typeface="EB Garamond"/>
                <a:sym typeface="EB Garamond"/>
              </a:rPr>
              <a:t>Institutionen för Klinisk vetenskap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sv-SE">
                <a:latin typeface="EB Garamond"/>
                <a:ea typeface="EB Garamond"/>
                <a:cs typeface="EB Garamond"/>
                <a:sym typeface="EB Garamond"/>
              </a:rPr>
              <a:t>Obstetrik och gynekologi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sv-SE">
                <a:latin typeface="EB Garamond"/>
                <a:ea typeface="EB Garamond"/>
                <a:cs typeface="EB Garamond"/>
                <a:sym typeface="EB Garamond"/>
              </a:rPr>
              <a:t>Umeå universitet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1"/>
          <p:cNvSpPr txBox="1"/>
          <p:nvPr>
            <p:ph type="ctrTitle"/>
          </p:nvPr>
        </p:nvSpPr>
        <p:spPr>
          <a:xfrm>
            <a:off x="777490" y="871915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sv-SE" sz="3600">
                <a:latin typeface="Verdana"/>
                <a:ea typeface="Verdana"/>
                <a:cs typeface="Verdana"/>
                <a:sym typeface="Verdana"/>
              </a:rPr>
              <a:t>KLIMAKTERIET OCH MENOPAUSAL HORMONELL TERAPI (MHT)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641127" y="1793483"/>
            <a:ext cx="7709648" cy="4588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För kvinnor i menopausålder är den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individuella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nytta-risk värderingen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 central vid ställningstagande till MHT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MHT har god effekt på östrogenbristsymtom i samband med MP och bör pågå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så länge kvinnan har symtom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Om MHT startas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före 60 års ålder 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har friska kvinnor även andra fördelar (ssk minskad risk för hjärtkärlsjukdom/död och osteoporos)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Vid tidig MP &lt;45 år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rekommenderas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 MHT minst till 52 år, oberoende av symtom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 txBox="1"/>
          <p:nvPr>
            <p:ph type="title"/>
          </p:nvPr>
        </p:nvSpPr>
        <p:spPr>
          <a:xfrm>
            <a:off x="565079" y="588583"/>
            <a:ext cx="7861745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LV 2022 -BEHANDLINGSREKOMMENDATIONER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1357648" y="393896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MHT-FÖRSKRIVNING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7610185" y="2061023"/>
            <a:ext cx="13340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Systemisk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behandling</a:t>
            </a:r>
            <a:endParaRPr/>
          </a:p>
        </p:txBody>
      </p:sp>
      <p:pic>
        <p:nvPicPr>
          <p:cNvPr descr="En bild som visar text, linje, Graf, skärmbild&#10;&#10;AI-genererat innehåll kan vara felaktigt."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71" y="1303721"/>
            <a:ext cx="7363314" cy="5549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7610185" y="5438665"/>
            <a:ext cx="14269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Bioidentiskt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progesteron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 bild som visar skärmbild, text, linje, Parallell&#10;&#10;Automatiskt genererad beskrivning" id="208" name="Google Shape;2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66" y="561975"/>
            <a:ext cx="7623312" cy="622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430086" y="1277976"/>
            <a:ext cx="4467211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NYTTA VS RISK</a:t>
            </a:r>
            <a:br>
              <a:rPr lang="sv-SE"/>
            </a:br>
            <a:r>
              <a:rPr lang="sv-SE"/>
              <a:t>VID MHT</a:t>
            </a:r>
            <a:endParaRPr/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430086" y="4082821"/>
            <a:ext cx="813075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1" lang="sv-SE" sz="2400" cap="none" strike="noStrike">
                <a:latin typeface="Arial"/>
                <a:ea typeface="Arial"/>
                <a:cs typeface="Arial"/>
                <a:sym typeface="Arial"/>
              </a:rPr>
              <a:t>”MHT ökar risken för trombos och bröstcancer.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1" lang="sv-SE" sz="2400" cap="none" strike="noStrike">
                <a:latin typeface="Arial"/>
                <a:ea typeface="Arial"/>
                <a:cs typeface="Arial"/>
                <a:sym typeface="Arial"/>
              </a:rPr>
              <a:t>Risken för trombos är dosberoende och gäller framför allt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1" lang="sv-SE" sz="2400" cap="none" strike="noStrike">
                <a:latin typeface="Arial"/>
                <a:ea typeface="Arial"/>
                <a:cs typeface="Arial"/>
                <a:sym typeface="Arial"/>
              </a:rPr>
              <a:t>peroral östrogenbehandling.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1" lang="sv-SE" sz="2400" cap="none" strike="noStrike">
                <a:latin typeface="Arial"/>
                <a:ea typeface="Arial"/>
                <a:cs typeface="Arial"/>
                <a:sym typeface="Arial"/>
              </a:rPr>
              <a:t>Risken för bröstcancer ökar med behandlingstidens längd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1" lang="sv-SE" sz="2400" cap="none" strike="noStrike">
                <a:latin typeface="Arial"/>
                <a:ea typeface="Arial"/>
                <a:cs typeface="Arial"/>
                <a:sym typeface="Arial"/>
              </a:rPr>
              <a:t>och kan variera med behandlingsregim.” </a:t>
            </a:r>
            <a:endParaRPr b="0" i="1" sz="2400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gskal2" id="215" name="Google Shape;2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9876" y="661152"/>
            <a:ext cx="3726852" cy="276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 txBox="1"/>
          <p:nvPr/>
        </p:nvSpPr>
        <p:spPr>
          <a:xfrm>
            <a:off x="6705221" y="5880373"/>
            <a:ext cx="8962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LV 2022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idx="1" type="body"/>
          </p:nvPr>
        </p:nvSpPr>
        <p:spPr>
          <a:xfrm>
            <a:off x="914400" y="1557177"/>
            <a:ext cx="6984379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Ökad risk för DVT med MHT, störst första två åren och oberoende av tid efter menopaus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Risken fördubblas med MHT och ökar ytterligare vid tilläggsfaktorer som obesitas och ålder </a:t>
            </a:r>
            <a:r>
              <a:rPr i="1" lang="sv-SE" sz="2400">
                <a:latin typeface="Arial"/>
                <a:ea typeface="Arial"/>
                <a:cs typeface="Arial"/>
                <a:sym typeface="Arial"/>
              </a:rPr>
              <a:t>	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Transdermalt östrogen enbart verkar inte öka  risken för trombos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Risken kan möjligen påverkas av gestagentillägget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sv-SE" sz="1600">
                <a:latin typeface="Times New Roman"/>
                <a:ea typeface="Times New Roman"/>
                <a:cs typeface="Times New Roman"/>
                <a:sym typeface="Times New Roman"/>
              </a:rPr>
              <a:t>						LV 2022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</p:txBody>
      </p:sp>
      <p:sp>
        <p:nvSpPr>
          <p:cNvPr id="222" name="Google Shape;222;p14"/>
          <p:cNvSpPr txBox="1"/>
          <p:nvPr>
            <p:ph type="title"/>
          </p:nvPr>
        </p:nvSpPr>
        <p:spPr>
          <a:xfrm>
            <a:off x="1251415" y="59493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RISK FÖR TROMBOEMBOLISK SJUKDOM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669" y="1849441"/>
            <a:ext cx="6338137" cy="324091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 txBox="1"/>
          <p:nvPr>
            <p:ph type="title"/>
          </p:nvPr>
        </p:nvSpPr>
        <p:spPr>
          <a:xfrm>
            <a:off x="1314669" y="513366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RISK FÖR CANCER </a:t>
            </a:r>
            <a:br>
              <a:rPr lang="sv-SE"/>
            </a:br>
            <a:r>
              <a:rPr lang="sv-SE"/>
              <a:t>I BRÖST OCH LIVMODER</a:t>
            </a: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746364" y="5345959"/>
            <a:ext cx="747474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Riskökningen för bröstcancer kvarstår i 10 år efter avslutad behandling.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Kontinuerlig kombinerad MHT medför störst risk,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östrogen enbart ger minimal eller ingen riskökning.</a:t>
            </a:r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7253556" y="3955550"/>
            <a:ext cx="16706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Efter hysterektomi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idx="1" type="body"/>
          </p:nvPr>
        </p:nvSpPr>
        <p:spPr>
          <a:xfrm>
            <a:off x="800468" y="2119802"/>
            <a:ext cx="7996518" cy="4724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Två stora observationsstudier med lång uppföljningstid visade signifikant ökad risk för livmoderkroppscancer med kombinationer med progesteron men inte med konventionell MHT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</a:t>
            </a:r>
            <a:r>
              <a:rPr i="1" lang="sv-SE" sz="1600">
                <a:latin typeface="Times New Roman"/>
                <a:ea typeface="Times New Roman"/>
                <a:cs typeface="Times New Roman"/>
                <a:sym typeface="Times New Roman"/>
              </a:rPr>
              <a:t>Allen et al. Am J Epidemiol 2010, Fournier Am J Epidemiol 2008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En systematisk översikt konkluderade att kombination med progesteron i sekventiell regim (12 d/mån) är säkert upp till fem år men inte därefter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i="1" lang="sv-SE" sz="1600">
                <a:latin typeface="Times New Roman"/>
                <a:ea typeface="Times New Roman"/>
                <a:cs typeface="Times New Roman"/>
                <a:sym typeface="Times New Roman"/>
              </a:rPr>
              <a:t>Stute et al. Climacteric 2016</a:t>
            </a:r>
            <a:endParaRPr/>
          </a:p>
        </p:txBody>
      </p:sp>
      <p:sp>
        <p:nvSpPr>
          <p:cNvPr id="236" name="Google Shape;236;p16"/>
          <p:cNvSpPr txBox="1"/>
          <p:nvPr>
            <p:ph type="title"/>
          </p:nvPr>
        </p:nvSpPr>
        <p:spPr>
          <a:xfrm>
            <a:off x="637000" y="699464"/>
            <a:ext cx="5897366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ENDOMETRIECANCERRISK  </a:t>
            </a:r>
            <a:br>
              <a:rPr lang="sv-SE"/>
            </a:br>
            <a:r>
              <a:rPr lang="sv-SE"/>
              <a:t>VID BIOIDENTISKT PROGESTERON I MHT</a:t>
            </a:r>
            <a:endParaRPr/>
          </a:p>
        </p:txBody>
      </p:sp>
      <p:pic>
        <p:nvPicPr>
          <p:cNvPr descr="progest-inj1.gif" id="237" name="Google Shape;2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219" y="171791"/>
            <a:ext cx="2396767" cy="194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idx="1" type="body"/>
          </p:nvPr>
        </p:nvSpPr>
        <p:spPr>
          <a:xfrm>
            <a:off x="585627" y="2272252"/>
            <a:ext cx="7839182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Det saknas studier som direkt jämför kombinationer med progesteron och gestagen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Den franska E3N-kohorten (80 377 kvinnor, drygt 8 års uppföljning) visade mindre risk för bröstcancer med progesteron jmf med gestagen första fem åren</a:t>
            </a:r>
            <a:endParaRPr/>
          </a:p>
          <a:p>
            <a:pPr indent="0" lvl="8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i="1" lang="sv-SE" sz="1600">
                <a:latin typeface="Times New Roman"/>
                <a:ea typeface="Times New Roman"/>
                <a:cs typeface="Times New Roman"/>
                <a:sym typeface="Times New Roman"/>
              </a:rPr>
              <a:t>Fournier et al. Breast Cancer Res Treat 2014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Ingen ökad risk för bröstcancer under de första fem åren med bioidentiskt progesteron men därefter signifikant riskökning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i="1" lang="sv-SE">
                <a:latin typeface="Times New Roman"/>
                <a:ea typeface="Times New Roman"/>
                <a:cs typeface="Times New Roman"/>
                <a:sym typeface="Times New Roman"/>
              </a:rPr>
              <a:t>Stute et al. Climacteric, 2018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43" name="Google Shape;243;p17"/>
          <p:cNvSpPr txBox="1"/>
          <p:nvPr>
            <p:ph type="title"/>
          </p:nvPr>
        </p:nvSpPr>
        <p:spPr>
          <a:xfrm>
            <a:off x="675206" y="759804"/>
            <a:ext cx="4713018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BRÖSTCANCERRISK VID BIOIDENTISKT PROGESTERON I MHT</a:t>
            </a:r>
            <a:endParaRPr/>
          </a:p>
        </p:txBody>
      </p:sp>
      <p:pic>
        <p:nvPicPr>
          <p:cNvPr descr="progest-inj1.gif" id="244" name="Google Shape;2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8881" y="62017"/>
            <a:ext cx="2396767" cy="194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type="title"/>
          </p:nvPr>
        </p:nvSpPr>
        <p:spPr>
          <a:xfrm>
            <a:off x="1248318" y="560540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BRÖSTCANCERRISK OCH BMI</a:t>
            </a:r>
            <a:endParaRPr/>
          </a:p>
        </p:txBody>
      </p:sp>
      <p:pic>
        <p:nvPicPr>
          <p:cNvPr descr="En bild som visar text, skärmbild, linje, Parallell&#10;&#10;Automatiskt genererad beskrivning" id="250" name="Google Shape;25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580" y="2082869"/>
            <a:ext cx="3370420" cy="37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 txBox="1"/>
          <p:nvPr/>
        </p:nvSpPr>
        <p:spPr>
          <a:xfrm>
            <a:off x="5019260" y="2256182"/>
            <a:ext cx="374493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Generellt ungefär samma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överrisk med MHT som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 högt BMI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Högre BMI förefaller inte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ytterligare påverka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risken med MHT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3462391" y="5827781"/>
            <a:ext cx="519642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 Group on Hormonal Factors in Breast Cancer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Lancet 2019;394:1159-68 </a:t>
            </a:r>
            <a:endParaRPr i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/>
          <p:nvPr>
            <p:ph idx="1" type="body"/>
          </p:nvPr>
        </p:nvSpPr>
        <p:spPr>
          <a:xfrm>
            <a:off x="425302" y="1395281"/>
            <a:ext cx="8364125" cy="515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Ovarialcancer</a:t>
            </a: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Observationsstudier, t.ex. MWS och Nurses Health Study, har visat en liten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riskökning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 med östrogen enbart	</a:t>
            </a: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Beral 2015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Ingen riskökning i WHI-studien med 13 års uppföljning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lang="sv-SE" sz="1400">
                <a:latin typeface="Arial"/>
                <a:ea typeface="Arial"/>
                <a:cs typeface="Arial"/>
                <a:sym typeface="Arial"/>
              </a:rPr>
              <a:t>Manson 2013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Begränsade studier visat ingen ytterligare riskökning vid ärftlighet (BRCA) 					</a:t>
            </a: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Gabriel 2009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Malignt melanom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Liten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riskökning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 vid MHT&gt;5 år			</a:t>
            </a:r>
            <a:r>
              <a:rPr i="1" lang="sv-SE" sz="1600">
                <a:latin typeface="Arial"/>
                <a:ea typeface="Arial"/>
                <a:cs typeface="Arial"/>
                <a:sym typeface="Arial"/>
              </a:rPr>
              <a:t>Lallas 2023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Coloncancer</a:t>
            </a: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Signifikant </a:t>
            </a: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minskad risk 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för kolorektal cancer i WHI och observationsstudier (start nära MP) 	</a:t>
            </a: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Manson 2013, Morch 2016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sp>
        <p:nvSpPr>
          <p:cNvPr id="258" name="Google Shape;258;p19"/>
          <p:cNvSpPr txBox="1"/>
          <p:nvPr>
            <p:ph type="title"/>
          </p:nvPr>
        </p:nvSpPr>
        <p:spPr>
          <a:xfrm>
            <a:off x="1249464" y="304024"/>
            <a:ext cx="75399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MHT OCH ANDRA CANCERFORMER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/>
              <a:t>Vetenskaplig rådgivare, Asarina Pharma AB (utvecklar ej MHT-preparat)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/>
              <a:t>Enstaka föreläsningar sponsrade av läkemedelsföretag, max 1 per år.</a:t>
            </a:r>
            <a:endParaRPr/>
          </a:p>
        </p:txBody>
      </p:sp>
      <p:sp>
        <p:nvSpPr>
          <p:cNvPr id="141" name="Google Shape;141;p2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JÄVSDEKLARATION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>
            <p:ph type="title"/>
          </p:nvPr>
        </p:nvSpPr>
        <p:spPr>
          <a:xfrm>
            <a:off x="3205538" y="861846"/>
            <a:ext cx="5363110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KONTRAINDIKATIONER </a:t>
            </a:r>
            <a:br>
              <a:rPr lang="sv-SE"/>
            </a:br>
            <a:r>
              <a:rPr lang="sv-SE"/>
              <a:t>MOT MHT</a:t>
            </a:r>
            <a:endParaRPr/>
          </a:p>
        </p:txBody>
      </p:sp>
      <p:sp>
        <p:nvSpPr>
          <p:cNvPr id="264" name="Google Shape;264;p20"/>
          <p:cNvSpPr txBox="1"/>
          <p:nvPr>
            <p:ph idx="1" type="body"/>
          </p:nvPr>
        </p:nvSpPr>
        <p:spPr>
          <a:xfrm>
            <a:off x="544632" y="3141238"/>
            <a:ext cx="8198576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Vaginal blödning av oklar orsak (ska utredas innan behandling)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Bröstcancer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DVT eller lungemboli (ev transdermal MHT efter samråd)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Ischemisk stroke, hjärtinfarkt (ev transdermal MHT efter samråd)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Allvarlig pågående gall- eller leversjukdom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En bild som visar Stoppskylt, Vägmärken, stopp, skylt&#10;&#10;Automatiskt genererad beskrivning" id="265" name="Google Shape;2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49" y="219987"/>
            <a:ext cx="2323672" cy="220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 txBox="1"/>
          <p:nvPr/>
        </p:nvSpPr>
        <p:spPr>
          <a:xfrm>
            <a:off x="3849223" y="6235465"/>
            <a:ext cx="49805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LV 2022; MHT Eligibility Criteria Group 2022; IMS 2024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>
            <p:ph idx="1" type="body"/>
          </p:nvPr>
        </p:nvSpPr>
        <p:spPr>
          <a:xfrm>
            <a:off x="711842" y="1583493"/>
            <a:ext cx="8127357" cy="4565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u="sng">
                <a:latin typeface="Arial"/>
                <a:ea typeface="Arial"/>
                <a:cs typeface="Arial"/>
                <a:sym typeface="Arial"/>
              </a:rPr>
              <a:t>Kardiovaskulära riskfaktorer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, rökning, fetma, hypertoni, hyperlipidemi och diabetes. Transdermal behandling rekommenderas.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u="sng">
                <a:latin typeface="Arial"/>
                <a:ea typeface="Arial"/>
                <a:cs typeface="Arial"/>
                <a:sym typeface="Arial"/>
              </a:rPr>
              <a:t>Diabetes typ 2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. Sannolikt positiva effekter på insulinkänslighet, lipider m.m. av MHT, men kardiovaskulär risk ska beaktas. 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u="sng">
                <a:latin typeface="Arial"/>
                <a:ea typeface="Arial"/>
                <a:cs typeface="Arial"/>
                <a:sym typeface="Arial"/>
              </a:rPr>
              <a:t>Ärftlighet för bröstcancer 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beaktas i rådgivningen, ej kontraindikation. 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u="sng">
                <a:latin typeface="Arial"/>
                <a:ea typeface="Arial"/>
                <a:cs typeface="Arial"/>
                <a:sym typeface="Arial"/>
              </a:rPr>
              <a:t>Migrän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. Transdermal MHT och kontinuerligt gestagentillägg (gärna spiral) rekommenderas. Ej kontraindikation vid migrän med aura.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u="sng">
                <a:latin typeface="Arial"/>
                <a:ea typeface="Arial"/>
                <a:cs typeface="Arial"/>
                <a:sym typeface="Arial"/>
              </a:rPr>
              <a:t>SLE. 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Ingen ökad risk för skov. Kardiovaskulär risk och trombosrisk ska beaktas.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u="sng">
                <a:latin typeface="Arial"/>
                <a:ea typeface="Arial"/>
                <a:cs typeface="Arial"/>
                <a:sym typeface="Arial"/>
              </a:rPr>
              <a:t>Endometrios. </a:t>
            </a:r>
            <a:r>
              <a:rPr lang="sv-SE">
                <a:latin typeface="Arial"/>
                <a:ea typeface="Arial"/>
                <a:cs typeface="Arial"/>
                <a:sym typeface="Arial"/>
              </a:rPr>
              <a:t>Alltid kontinuerlig kombinerad MHT oavsett om uterus intakt. Minskar risk för recidiv och malign omvandling.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72" name="Google Shape;272;p21"/>
          <p:cNvSpPr txBox="1"/>
          <p:nvPr>
            <p:ph type="title"/>
          </p:nvPr>
        </p:nvSpPr>
        <p:spPr>
          <a:xfrm>
            <a:off x="1248318" y="426871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MHT VID SÄRSKILDA TILLSTÅND</a:t>
            </a:r>
            <a:endParaRPr/>
          </a:p>
        </p:txBody>
      </p:sp>
      <p:sp>
        <p:nvSpPr>
          <p:cNvPr id="273" name="Google Shape;273;p21"/>
          <p:cNvSpPr txBox="1"/>
          <p:nvPr/>
        </p:nvSpPr>
        <p:spPr>
          <a:xfrm>
            <a:off x="6462445" y="6092575"/>
            <a:ext cx="8962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LV 2022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/>
          <p:nvPr>
            <p:ph type="title"/>
          </p:nvPr>
        </p:nvSpPr>
        <p:spPr>
          <a:xfrm>
            <a:off x="1259472" y="337146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OLIKA REGIMER</a:t>
            </a:r>
            <a:endParaRPr/>
          </a:p>
        </p:txBody>
      </p:sp>
      <p:pic>
        <p:nvPicPr>
          <p:cNvPr descr="En bild som visar text, skärmbild, Teckensnitt, design&#10;&#10;Automatiskt genererad beskrivning" id="279" name="Google Shape;279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472" y="1417614"/>
            <a:ext cx="6654800" cy="352415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 txBox="1"/>
          <p:nvPr/>
        </p:nvSpPr>
        <p:spPr>
          <a:xfrm>
            <a:off x="1259472" y="5247387"/>
            <a:ext cx="693010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Östrogen ges i tablett eller transdermalt (plåster, gel, spray),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gestagen oftast som tablett eller spiral. Fasta kombinationer finns.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Lägsta effektiva östrogendos gäller, gestagendosen anpassas.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/>
          <p:nvPr/>
        </p:nvSpPr>
        <p:spPr>
          <a:xfrm>
            <a:off x="1699846" y="606427"/>
            <a:ext cx="72448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Behandlingseffekten av MHT är dosrelaterad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23"/>
          <p:cNvCxnSpPr/>
          <p:nvPr/>
        </p:nvCxnSpPr>
        <p:spPr>
          <a:xfrm>
            <a:off x="1274885" y="4765675"/>
            <a:ext cx="601540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3"/>
          <p:cNvCxnSpPr/>
          <p:nvPr/>
        </p:nvCxnSpPr>
        <p:spPr>
          <a:xfrm>
            <a:off x="1274885" y="4248150"/>
            <a:ext cx="601540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3"/>
          <p:cNvCxnSpPr/>
          <p:nvPr/>
        </p:nvCxnSpPr>
        <p:spPr>
          <a:xfrm>
            <a:off x="1314451" y="3716338"/>
            <a:ext cx="6015403" cy="1587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3"/>
          <p:cNvCxnSpPr/>
          <p:nvPr/>
        </p:nvCxnSpPr>
        <p:spPr>
          <a:xfrm>
            <a:off x="1274885" y="3246439"/>
            <a:ext cx="6015404" cy="1587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3"/>
          <p:cNvCxnSpPr/>
          <p:nvPr/>
        </p:nvCxnSpPr>
        <p:spPr>
          <a:xfrm>
            <a:off x="1274885" y="2730500"/>
            <a:ext cx="601540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3"/>
          <p:cNvCxnSpPr/>
          <p:nvPr/>
        </p:nvCxnSpPr>
        <p:spPr>
          <a:xfrm>
            <a:off x="1274885" y="2230439"/>
            <a:ext cx="6015404" cy="1587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23"/>
          <p:cNvCxnSpPr/>
          <p:nvPr/>
        </p:nvCxnSpPr>
        <p:spPr>
          <a:xfrm>
            <a:off x="1274885" y="1712914"/>
            <a:ext cx="6015404" cy="1587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23"/>
          <p:cNvCxnSpPr/>
          <p:nvPr/>
        </p:nvCxnSpPr>
        <p:spPr>
          <a:xfrm>
            <a:off x="1274885" y="1212850"/>
            <a:ext cx="601540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23"/>
          <p:cNvCxnSpPr/>
          <p:nvPr/>
        </p:nvCxnSpPr>
        <p:spPr>
          <a:xfrm>
            <a:off x="1248508" y="1196975"/>
            <a:ext cx="1466" cy="4052888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3"/>
          <p:cNvCxnSpPr/>
          <p:nvPr/>
        </p:nvCxnSpPr>
        <p:spPr>
          <a:xfrm>
            <a:off x="1200151" y="5265739"/>
            <a:ext cx="74734" cy="1587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3"/>
          <p:cNvCxnSpPr/>
          <p:nvPr/>
        </p:nvCxnSpPr>
        <p:spPr>
          <a:xfrm>
            <a:off x="1200151" y="4765675"/>
            <a:ext cx="74734" cy="1588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23"/>
          <p:cNvCxnSpPr/>
          <p:nvPr/>
        </p:nvCxnSpPr>
        <p:spPr>
          <a:xfrm>
            <a:off x="1200151" y="4248150"/>
            <a:ext cx="74734" cy="1588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23"/>
          <p:cNvCxnSpPr/>
          <p:nvPr/>
        </p:nvCxnSpPr>
        <p:spPr>
          <a:xfrm>
            <a:off x="1200151" y="3748089"/>
            <a:ext cx="74734" cy="1587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1200151" y="3246439"/>
            <a:ext cx="74734" cy="1587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1200151" y="2730500"/>
            <a:ext cx="74734" cy="1588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1200151" y="2230439"/>
            <a:ext cx="74734" cy="1587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200151" y="1712914"/>
            <a:ext cx="74734" cy="1587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3"/>
          <p:cNvCxnSpPr/>
          <p:nvPr/>
        </p:nvCxnSpPr>
        <p:spPr>
          <a:xfrm>
            <a:off x="1200151" y="1212850"/>
            <a:ext cx="74734" cy="1588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3"/>
          <p:cNvCxnSpPr/>
          <p:nvPr/>
        </p:nvCxnSpPr>
        <p:spPr>
          <a:xfrm>
            <a:off x="1248508" y="5300664"/>
            <a:ext cx="6015404" cy="1587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23"/>
          <p:cNvCxnSpPr/>
          <p:nvPr/>
        </p:nvCxnSpPr>
        <p:spPr>
          <a:xfrm flipH="1" rot="10800000">
            <a:off x="1274885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3"/>
          <p:cNvCxnSpPr/>
          <p:nvPr/>
        </p:nvCxnSpPr>
        <p:spPr>
          <a:xfrm flipH="1" rot="10800000">
            <a:off x="1776046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3"/>
          <p:cNvCxnSpPr/>
          <p:nvPr/>
        </p:nvCxnSpPr>
        <p:spPr>
          <a:xfrm flipH="1" rot="10800000">
            <a:off x="2278674" y="5265738"/>
            <a:ext cx="1465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23"/>
          <p:cNvCxnSpPr/>
          <p:nvPr/>
        </p:nvCxnSpPr>
        <p:spPr>
          <a:xfrm flipH="1" rot="10800000">
            <a:off x="2778369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3"/>
          <p:cNvCxnSpPr/>
          <p:nvPr/>
        </p:nvCxnSpPr>
        <p:spPr>
          <a:xfrm flipH="1" rot="10800000">
            <a:off x="3279531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23"/>
          <p:cNvCxnSpPr/>
          <p:nvPr/>
        </p:nvCxnSpPr>
        <p:spPr>
          <a:xfrm flipH="1" rot="10800000">
            <a:off x="3774831" y="5300663"/>
            <a:ext cx="2931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3"/>
          <p:cNvCxnSpPr/>
          <p:nvPr/>
        </p:nvCxnSpPr>
        <p:spPr>
          <a:xfrm flipH="1" rot="10800000">
            <a:off x="4283320" y="5265738"/>
            <a:ext cx="1465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23"/>
          <p:cNvCxnSpPr/>
          <p:nvPr/>
        </p:nvCxnSpPr>
        <p:spPr>
          <a:xfrm flipH="1" rot="10800000">
            <a:off x="4783015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3"/>
          <p:cNvCxnSpPr/>
          <p:nvPr/>
        </p:nvCxnSpPr>
        <p:spPr>
          <a:xfrm flipH="1" rot="10800000">
            <a:off x="5284177" y="5265738"/>
            <a:ext cx="2931" cy="7620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23"/>
          <p:cNvCxnSpPr/>
          <p:nvPr/>
        </p:nvCxnSpPr>
        <p:spPr>
          <a:xfrm flipH="1" rot="10800000">
            <a:off x="5785338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3"/>
          <p:cNvCxnSpPr/>
          <p:nvPr/>
        </p:nvCxnSpPr>
        <p:spPr>
          <a:xfrm flipH="1" rot="10800000">
            <a:off x="6286500" y="5265738"/>
            <a:ext cx="1466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3"/>
          <p:cNvCxnSpPr/>
          <p:nvPr/>
        </p:nvCxnSpPr>
        <p:spPr>
          <a:xfrm flipH="1" rot="10800000">
            <a:off x="6765682" y="5300663"/>
            <a:ext cx="1465" cy="76200"/>
          </a:xfrm>
          <a:prstGeom prst="straightConnector1">
            <a:avLst/>
          </a:prstGeom>
          <a:noFill/>
          <a:ln cap="flat" cmpd="sng" w="142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23"/>
          <p:cNvCxnSpPr/>
          <p:nvPr/>
        </p:nvCxnSpPr>
        <p:spPr>
          <a:xfrm flipH="1" rot="10800000">
            <a:off x="7290289" y="5265738"/>
            <a:ext cx="1465" cy="76200"/>
          </a:xfrm>
          <a:prstGeom prst="straightConnector1">
            <a:avLst/>
          </a:prstGeom>
          <a:noFill/>
          <a:ln cap="flat" cmpd="sng" w="142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23"/>
          <p:cNvCxnSpPr/>
          <p:nvPr/>
        </p:nvCxnSpPr>
        <p:spPr>
          <a:xfrm>
            <a:off x="1274885" y="1712914"/>
            <a:ext cx="501162" cy="866775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23"/>
          <p:cNvCxnSpPr/>
          <p:nvPr/>
        </p:nvCxnSpPr>
        <p:spPr>
          <a:xfrm>
            <a:off x="1776047" y="2579688"/>
            <a:ext cx="502627" cy="347662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3"/>
          <p:cNvCxnSpPr/>
          <p:nvPr/>
        </p:nvCxnSpPr>
        <p:spPr>
          <a:xfrm>
            <a:off x="2278674" y="2927351"/>
            <a:ext cx="499696" cy="212725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23"/>
          <p:cNvCxnSpPr/>
          <p:nvPr/>
        </p:nvCxnSpPr>
        <p:spPr>
          <a:xfrm>
            <a:off x="2778369" y="3140076"/>
            <a:ext cx="501162" cy="258763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23"/>
          <p:cNvCxnSpPr/>
          <p:nvPr/>
        </p:nvCxnSpPr>
        <p:spPr>
          <a:xfrm>
            <a:off x="3279531" y="3398839"/>
            <a:ext cx="499697" cy="90487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23"/>
          <p:cNvCxnSpPr/>
          <p:nvPr/>
        </p:nvCxnSpPr>
        <p:spPr>
          <a:xfrm>
            <a:off x="3779228" y="3489325"/>
            <a:ext cx="504092" cy="152400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23"/>
          <p:cNvCxnSpPr/>
          <p:nvPr/>
        </p:nvCxnSpPr>
        <p:spPr>
          <a:xfrm>
            <a:off x="4283320" y="3641726"/>
            <a:ext cx="499696" cy="60325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3"/>
          <p:cNvCxnSpPr/>
          <p:nvPr/>
        </p:nvCxnSpPr>
        <p:spPr>
          <a:xfrm>
            <a:off x="4783016" y="3702051"/>
            <a:ext cx="501162" cy="92075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23"/>
          <p:cNvCxnSpPr/>
          <p:nvPr/>
        </p:nvCxnSpPr>
        <p:spPr>
          <a:xfrm flipH="1" rot="10800000">
            <a:off x="5284177" y="3748089"/>
            <a:ext cx="501162" cy="46037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3"/>
          <p:cNvCxnSpPr/>
          <p:nvPr/>
        </p:nvCxnSpPr>
        <p:spPr>
          <a:xfrm>
            <a:off x="5785339" y="3748089"/>
            <a:ext cx="501162" cy="46037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6286500" y="3794126"/>
            <a:ext cx="501162" cy="60325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3"/>
          <p:cNvCxnSpPr/>
          <p:nvPr/>
        </p:nvCxnSpPr>
        <p:spPr>
          <a:xfrm>
            <a:off x="6787662" y="3854450"/>
            <a:ext cx="502627" cy="1588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3"/>
          <p:cNvCxnSpPr/>
          <p:nvPr/>
        </p:nvCxnSpPr>
        <p:spPr>
          <a:xfrm>
            <a:off x="1274885" y="1622425"/>
            <a:ext cx="501162" cy="758825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23"/>
          <p:cNvCxnSpPr/>
          <p:nvPr/>
        </p:nvCxnSpPr>
        <p:spPr>
          <a:xfrm>
            <a:off x="1776047" y="2381251"/>
            <a:ext cx="502627" cy="608013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23"/>
          <p:cNvCxnSpPr/>
          <p:nvPr/>
        </p:nvCxnSpPr>
        <p:spPr>
          <a:xfrm>
            <a:off x="2278674" y="2989264"/>
            <a:ext cx="499696" cy="409575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23"/>
          <p:cNvCxnSpPr/>
          <p:nvPr/>
        </p:nvCxnSpPr>
        <p:spPr>
          <a:xfrm>
            <a:off x="2778369" y="3398838"/>
            <a:ext cx="501162" cy="349250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23"/>
          <p:cNvCxnSpPr/>
          <p:nvPr/>
        </p:nvCxnSpPr>
        <p:spPr>
          <a:xfrm>
            <a:off x="3279531" y="3748088"/>
            <a:ext cx="499697" cy="196850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23"/>
          <p:cNvCxnSpPr/>
          <p:nvPr/>
        </p:nvCxnSpPr>
        <p:spPr>
          <a:xfrm>
            <a:off x="3779228" y="3944939"/>
            <a:ext cx="504092" cy="212725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3"/>
          <p:cNvCxnSpPr/>
          <p:nvPr/>
        </p:nvCxnSpPr>
        <p:spPr>
          <a:xfrm>
            <a:off x="4283320" y="4157664"/>
            <a:ext cx="499696" cy="46037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23"/>
          <p:cNvCxnSpPr/>
          <p:nvPr/>
        </p:nvCxnSpPr>
        <p:spPr>
          <a:xfrm>
            <a:off x="4783016" y="4203701"/>
            <a:ext cx="501162" cy="150813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23"/>
          <p:cNvCxnSpPr/>
          <p:nvPr/>
        </p:nvCxnSpPr>
        <p:spPr>
          <a:xfrm flipH="1" rot="10800000">
            <a:off x="5284177" y="4310063"/>
            <a:ext cx="501162" cy="44450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23"/>
          <p:cNvCxnSpPr/>
          <p:nvPr/>
        </p:nvCxnSpPr>
        <p:spPr>
          <a:xfrm>
            <a:off x="5785339" y="4310063"/>
            <a:ext cx="501162" cy="44450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23"/>
          <p:cNvCxnSpPr/>
          <p:nvPr/>
        </p:nvCxnSpPr>
        <p:spPr>
          <a:xfrm>
            <a:off x="6286500" y="4354514"/>
            <a:ext cx="501162" cy="46037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23"/>
          <p:cNvCxnSpPr/>
          <p:nvPr/>
        </p:nvCxnSpPr>
        <p:spPr>
          <a:xfrm>
            <a:off x="6787662" y="4400551"/>
            <a:ext cx="502627" cy="60325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23"/>
          <p:cNvCxnSpPr/>
          <p:nvPr/>
        </p:nvCxnSpPr>
        <p:spPr>
          <a:xfrm>
            <a:off x="1274885" y="1712914"/>
            <a:ext cx="501162" cy="866775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23"/>
          <p:cNvCxnSpPr/>
          <p:nvPr/>
        </p:nvCxnSpPr>
        <p:spPr>
          <a:xfrm>
            <a:off x="1776047" y="2579689"/>
            <a:ext cx="502627" cy="909637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23"/>
          <p:cNvCxnSpPr/>
          <p:nvPr/>
        </p:nvCxnSpPr>
        <p:spPr>
          <a:xfrm>
            <a:off x="2278674" y="3489325"/>
            <a:ext cx="499696" cy="455613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23"/>
          <p:cNvCxnSpPr/>
          <p:nvPr/>
        </p:nvCxnSpPr>
        <p:spPr>
          <a:xfrm>
            <a:off x="2778369" y="3944939"/>
            <a:ext cx="501162" cy="212725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23"/>
          <p:cNvCxnSpPr/>
          <p:nvPr/>
        </p:nvCxnSpPr>
        <p:spPr>
          <a:xfrm>
            <a:off x="3279531" y="4157663"/>
            <a:ext cx="499697" cy="152400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23"/>
          <p:cNvCxnSpPr/>
          <p:nvPr/>
        </p:nvCxnSpPr>
        <p:spPr>
          <a:xfrm>
            <a:off x="3779228" y="4310064"/>
            <a:ext cx="504092" cy="90487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23"/>
          <p:cNvCxnSpPr/>
          <p:nvPr/>
        </p:nvCxnSpPr>
        <p:spPr>
          <a:xfrm>
            <a:off x="4283320" y="4400551"/>
            <a:ext cx="499696" cy="60325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23"/>
          <p:cNvCxnSpPr/>
          <p:nvPr/>
        </p:nvCxnSpPr>
        <p:spPr>
          <a:xfrm flipH="1" rot="10800000">
            <a:off x="4783016" y="4430713"/>
            <a:ext cx="501162" cy="30162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23"/>
          <p:cNvCxnSpPr/>
          <p:nvPr/>
        </p:nvCxnSpPr>
        <p:spPr>
          <a:xfrm>
            <a:off x="5284177" y="4430713"/>
            <a:ext cx="501162" cy="273050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23"/>
          <p:cNvCxnSpPr/>
          <p:nvPr/>
        </p:nvCxnSpPr>
        <p:spPr>
          <a:xfrm>
            <a:off x="5785339" y="4703763"/>
            <a:ext cx="501162" cy="61912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23"/>
          <p:cNvCxnSpPr/>
          <p:nvPr/>
        </p:nvCxnSpPr>
        <p:spPr>
          <a:xfrm>
            <a:off x="6286500" y="4765675"/>
            <a:ext cx="501162" cy="44450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23"/>
          <p:cNvCxnSpPr/>
          <p:nvPr/>
        </p:nvCxnSpPr>
        <p:spPr>
          <a:xfrm>
            <a:off x="6787662" y="4810125"/>
            <a:ext cx="502627" cy="46038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3"/>
          <p:cNvCxnSpPr/>
          <p:nvPr/>
        </p:nvCxnSpPr>
        <p:spPr>
          <a:xfrm>
            <a:off x="1274885" y="1712914"/>
            <a:ext cx="501162" cy="911225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3"/>
          <p:cNvCxnSpPr/>
          <p:nvPr/>
        </p:nvCxnSpPr>
        <p:spPr>
          <a:xfrm>
            <a:off x="1776047" y="2624138"/>
            <a:ext cx="502627" cy="971550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3"/>
          <p:cNvCxnSpPr/>
          <p:nvPr/>
        </p:nvCxnSpPr>
        <p:spPr>
          <a:xfrm>
            <a:off x="2278674" y="3595689"/>
            <a:ext cx="499696" cy="561975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3"/>
          <p:cNvCxnSpPr/>
          <p:nvPr/>
        </p:nvCxnSpPr>
        <p:spPr>
          <a:xfrm>
            <a:off x="2778369" y="4157663"/>
            <a:ext cx="501162" cy="455612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3"/>
          <p:cNvCxnSpPr/>
          <p:nvPr/>
        </p:nvCxnSpPr>
        <p:spPr>
          <a:xfrm>
            <a:off x="3279531" y="4613275"/>
            <a:ext cx="499697" cy="196850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23"/>
          <p:cNvCxnSpPr/>
          <p:nvPr/>
        </p:nvCxnSpPr>
        <p:spPr>
          <a:xfrm>
            <a:off x="3779228" y="4810126"/>
            <a:ext cx="504092" cy="106363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3"/>
          <p:cNvCxnSpPr/>
          <p:nvPr/>
        </p:nvCxnSpPr>
        <p:spPr>
          <a:xfrm>
            <a:off x="4283320" y="4916489"/>
            <a:ext cx="499696" cy="92075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3"/>
          <p:cNvCxnSpPr/>
          <p:nvPr/>
        </p:nvCxnSpPr>
        <p:spPr>
          <a:xfrm>
            <a:off x="4783016" y="5008564"/>
            <a:ext cx="501162" cy="60325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3"/>
          <p:cNvCxnSpPr/>
          <p:nvPr/>
        </p:nvCxnSpPr>
        <p:spPr>
          <a:xfrm>
            <a:off x="5284177" y="5068888"/>
            <a:ext cx="501162" cy="44450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23"/>
          <p:cNvCxnSpPr/>
          <p:nvPr/>
        </p:nvCxnSpPr>
        <p:spPr>
          <a:xfrm>
            <a:off x="5785339" y="5113339"/>
            <a:ext cx="501162" cy="1587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23"/>
          <p:cNvCxnSpPr/>
          <p:nvPr/>
        </p:nvCxnSpPr>
        <p:spPr>
          <a:xfrm>
            <a:off x="6286500" y="5113338"/>
            <a:ext cx="501162" cy="31750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23"/>
          <p:cNvCxnSpPr/>
          <p:nvPr/>
        </p:nvCxnSpPr>
        <p:spPr>
          <a:xfrm>
            <a:off x="6787662" y="5145089"/>
            <a:ext cx="502627" cy="1587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23"/>
          <p:cNvSpPr/>
          <p:nvPr/>
        </p:nvSpPr>
        <p:spPr>
          <a:xfrm>
            <a:off x="1225062" y="1652589"/>
            <a:ext cx="101112" cy="122237"/>
          </a:xfrm>
          <a:custGeom>
            <a:rect b="b" l="l" r="r" t="t"/>
            <a:pathLst>
              <a:path extrusionOk="0" h="77" w="71">
                <a:moveTo>
                  <a:pt x="35" y="0"/>
                </a:moveTo>
                <a:lnTo>
                  <a:pt x="71" y="38"/>
                </a:lnTo>
                <a:lnTo>
                  <a:pt x="35" y="77"/>
                </a:lnTo>
                <a:lnTo>
                  <a:pt x="0" y="38"/>
                </a:lnTo>
                <a:lnTo>
                  <a:pt x="35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7" name="Google Shape;367;p23"/>
          <p:cNvSpPr/>
          <p:nvPr/>
        </p:nvSpPr>
        <p:spPr>
          <a:xfrm>
            <a:off x="1726223" y="2517775"/>
            <a:ext cx="99646" cy="122238"/>
          </a:xfrm>
          <a:custGeom>
            <a:rect b="b" l="l" r="r" t="t"/>
            <a:pathLst>
              <a:path extrusionOk="0" h="77" w="71">
                <a:moveTo>
                  <a:pt x="36" y="0"/>
                </a:moveTo>
                <a:lnTo>
                  <a:pt x="71" y="39"/>
                </a:lnTo>
                <a:lnTo>
                  <a:pt x="36" y="77"/>
                </a:lnTo>
                <a:lnTo>
                  <a:pt x="0" y="39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8" name="Google Shape;368;p23"/>
          <p:cNvSpPr/>
          <p:nvPr/>
        </p:nvSpPr>
        <p:spPr>
          <a:xfrm>
            <a:off x="2227385" y="2867025"/>
            <a:ext cx="99646" cy="122238"/>
          </a:xfrm>
          <a:custGeom>
            <a:rect b="b" l="l" r="r" t="t"/>
            <a:pathLst>
              <a:path extrusionOk="0" h="77" w="71">
                <a:moveTo>
                  <a:pt x="36" y="0"/>
                </a:moveTo>
                <a:lnTo>
                  <a:pt x="71" y="38"/>
                </a:lnTo>
                <a:lnTo>
                  <a:pt x="36" y="77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2727081" y="3079750"/>
            <a:ext cx="99646" cy="122238"/>
          </a:xfrm>
          <a:custGeom>
            <a:rect b="b" l="l" r="r" t="t"/>
            <a:pathLst>
              <a:path extrusionOk="0" h="77" w="71">
                <a:moveTo>
                  <a:pt x="36" y="0"/>
                </a:moveTo>
                <a:lnTo>
                  <a:pt x="71" y="38"/>
                </a:lnTo>
                <a:lnTo>
                  <a:pt x="36" y="77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23"/>
          <p:cNvSpPr/>
          <p:nvPr/>
        </p:nvSpPr>
        <p:spPr>
          <a:xfrm>
            <a:off x="3231174" y="3338513"/>
            <a:ext cx="99646" cy="120650"/>
          </a:xfrm>
          <a:custGeom>
            <a:rect b="b" l="l" r="r" t="t"/>
            <a:pathLst>
              <a:path extrusionOk="0" h="76" w="71">
                <a:moveTo>
                  <a:pt x="35" y="0"/>
                </a:moveTo>
                <a:lnTo>
                  <a:pt x="71" y="38"/>
                </a:lnTo>
                <a:lnTo>
                  <a:pt x="35" y="76"/>
                </a:lnTo>
                <a:lnTo>
                  <a:pt x="0" y="38"/>
                </a:lnTo>
                <a:lnTo>
                  <a:pt x="35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23"/>
          <p:cNvSpPr/>
          <p:nvPr/>
        </p:nvSpPr>
        <p:spPr>
          <a:xfrm>
            <a:off x="3730869" y="3429000"/>
            <a:ext cx="99646" cy="122238"/>
          </a:xfrm>
          <a:custGeom>
            <a:rect b="b" l="l" r="r" t="t"/>
            <a:pathLst>
              <a:path extrusionOk="0" h="77" w="71">
                <a:moveTo>
                  <a:pt x="35" y="0"/>
                </a:moveTo>
                <a:lnTo>
                  <a:pt x="71" y="38"/>
                </a:lnTo>
                <a:lnTo>
                  <a:pt x="35" y="77"/>
                </a:lnTo>
                <a:lnTo>
                  <a:pt x="0" y="38"/>
                </a:lnTo>
                <a:lnTo>
                  <a:pt x="35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4232031" y="3581400"/>
            <a:ext cx="99646" cy="120650"/>
          </a:xfrm>
          <a:custGeom>
            <a:rect b="b" l="l" r="r" t="t"/>
            <a:pathLst>
              <a:path extrusionOk="0" h="76" w="71">
                <a:moveTo>
                  <a:pt x="36" y="0"/>
                </a:moveTo>
                <a:lnTo>
                  <a:pt x="71" y="38"/>
                </a:lnTo>
                <a:lnTo>
                  <a:pt x="36" y="76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23"/>
          <p:cNvSpPr/>
          <p:nvPr/>
        </p:nvSpPr>
        <p:spPr>
          <a:xfrm>
            <a:off x="4731728" y="3641725"/>
            <a:ext cx="101111" cy="120650"/>
          </a:xfrm>
          <a:custGeom>
            <a:rect b="b" l="l" r="r" t="t"/>
            <a:pathLst>
              <a:path extrusionOk="0" h="76" w="71">
                <a:moveTo>
                  <a:pt x="36" y="0"/>
                </a:moveTo>
                <a:lnTo>
                  <a:pt x="71" y="38"/>
                </a:lnTo>
                <a:lnTo>
                  <a:pt x="36" y="76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5234354" y="3732214"/>
            <a:ext cx="99646" cy="122237"/>
          </a:xfrm>
          <a:custGeom>
            <a:rect b="b" l="l" r="r" t="t"/>
            <a:pathLst>
              <a:path extrusionOk="0" h="77" w="71">
                <a:moveTo>
                  <a:pt x="36" y="0"/>
                </a:moveTo>
                <a:lnTo>
                  <a:pt x="71" y="39"/>
                </a:lnTo>
                <a:lnTo>
                  <a:pt x="36" y="77"/>
                </a:lnTo>
                <a:lnTo>
                  <a:pt x="0" y="39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5735515" y="3687763"/>
            <a:ext cx="99646" cy="120650"/>
          </a:xfrm>
          <a:custGeom>
            <a:rect b="b" l="l" r="r" t="t"/>
            <a:pathLst>
              <a:path extrusionOk="0" h="76" w="71">
                <a:moveTo>
                  <a:pt x="35" y="0"/>
                </a:moveTo>
                <a:lnTo>
                  <a:pt x="71" y="38"/>
                </a:lnTo>
                <a:lnTo>
                  <a:pt x="35" y="76"/>
                </a:lnTo>
                <a:lnTo>
                  <a:pt x="0" y="38"/>
                </a:lnTo>
                <a:lnTo>
                  <a:pt x="35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6236677" y="3732214"/>
            <a:ext cx="101112" cy="122237"/>
          </a:xfrm>
          <a:custGeom>
            <a:rect b="b" l="l" r="r" t="t"/>
            <a:pathLst>
              <a:path extrusionOk="0" h="77" w="71">
                <a:moveTo>
                  <a:pt x="35" y="0"/>
                </a:moveTo>
                <a:lnTo>
                  <a:pt x="71" y="39"/>
                </a:lnTo>
                <a:lnTo>
                  <a:pt x="35" y="77"/>
                </a:lnTo>
                <a:lnTo>
                  <a:pt x="0" y="39"/>
                </a:lnTo>
                <a:lnTo>
                  <a:pt x="35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6737838" y="3794125"/>
            <a:ext cx="101112" cy="120650"/>
          </a:xfrm>
          <a:custGeom>
            <a:rect b="b" l="l" r="r" t="t"/>
            <a:pathLst>
              <a:path extrusionOk="0" h="76" w="71">
                <a:moveTo>
                  <a:pt x="36" y="0"/>
                </a:moveTo>
                <a:lnTo>
                  <a:pt x="71" y="38"/>
                </a:lnTo>
                <a:lnTo>
                  <a:pt x="36" y="76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7239000" y="3794125"/>
            <a:ext cx="99646" cy="120650"/>
          </a:xfrm>
          <a:custGeom>
            <a:rect b="b" l="l" r="r" t="t"/>
            <a:pathLst>
              <a:path extrusionOk="0" h="76" w="71">
                <a:moveTo>
                  <a:pt x="36" y="0"/>
                </a:moveTo>
                <a:lnTo>
                  <a:pt x="71" y="38"/>
                </a:lnTo>
                <a:lnTo>
                  <a:pt x="36" y="76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1225062" y="1562101"/>
            <a:ext cx="87923" cy="106363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1726224" y="2320926"/>
            <a:ext cx="86458" cy="106363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2227385" y="2927351"/>
            <a:ext cx="87923" cy="106363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2727082" y="3338513"/>
            <a:ext cx="89388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3231174" y="3687763"/>
            <a:ext cx="86457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3730870" y="3884613"/>
            <a:ext cx="86458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4232031" y="4097338"/>
            <a:ext cx="87923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4731727" y="4141788"/>
            <a:ext cx="87923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5234354" y="4294188"/>
            <a:ext cx="87923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5735515" y="4248151"/>
            <a:ext cx="87923" cy="106363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6236677" y="4294188"/>
            <a:ext cx="87923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6737839" y="4340226"/>
            <a:ext cx="87923" cy="106363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23"/>
          <p:cNvSpPr/>
          <p:nvPr/>
        </p:nvSpPr>
        <p:spPr>
          <a:xfrm>
            <a:off x="7239000" y="4400551"/>
            <a:ext cx="87923" cy="106363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1225062" y="1652588"/>
            <a:ext cx="87923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1726224" y="2517776"/>
            <a:ext cx="86458" cy="106363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2227385" y="3429001"/>
            <a:ext cx="87923" cy="106363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2727082" y="3884613"/>
            <a:ext cx="89388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3231174" y="4097338"/>
            <a:ext cx="86457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3730870" y="4248151"/>
            <a:ext cx="86458" cy="106363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8" name="Google Shape;398;p23"/>
          <p:cNvSpPr/>
          <p:nvPr/>
        </p:nvSpPr>
        <p:spPr>
          <a:xfrm>
            <a:off x="4232031" y="4340226"/>
            <a:ext cx="87923" cy="106363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4731727" y="4400551"/>
            <a:ext cx="87923" cy="106363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234354" y="4370388"/>
            <a:ext cx="87923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5735515" y="4643438"/>
            <a:ext cx="87923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6236677" y="4703763"/>
            <a:ext cx="87923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3" name="Google Shape;403;p23"/>
          <p:cNvSpPr/>
          <p:nvPr/>
        </p:nvSpPr>
        <p:spPr>
          <a:xfrm>
            <a:off x="6737839" y="4749801"/>
            <a:ext cx="87923" cy="106363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4" name="Google Shape;404;p23"/>
          <p:cNvSpPr/>
          <p:nvPr/>
        </p:nvSpPr>
        <p:spPr>
          <a:xfrm>
            <a:off x="7239000" y="4795838"/>
            <a:ext cx="87923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5" name="Google Shape;405;p23"/>
          <p:cNvSpPr/>
          <p:nvPr/>
        </p:nvSpPr>
        <p:spPr>
          <a:xfrm>
            <a:off x="1251439" y="1682751"/>
            <a:ext cx="48358" cy="61913"/>
          </a:xfrm>
          <a:custGeom>
            <a:rect b="b" l="l" r="r" t="t"/>
            <a:pathLst>
              <a:path extrusionOk="0" h="39" w="35">
                <a:moveTo>
                  <a:pt x="17" y="0"/>
                </a:moveTo>
                <a:lnTo>
                  <a:pt x="35" y="19"/>
                </a:lnTo>
                <a:lnTo>
                  <a:pt x="17" y="39"/>
                </a:lnTo>
                <a:lnTo>
                  <a:pt x="0" y="19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1751136" y="2593976"/>
            <a:ext cx="49823" cy="60325"/>
          </a:xfrm>
          <a:custGeom>
            <a:rect b="b" l="l" r="r" t="t"/>
            <a:pathLst>
              <a:path extrusionOk="0" h="38" w="35">
                <a:moveTo>
                  <a:pt x="18" y="0"/>
                </a:moveTo>
                <a:lnTo>
                  <a:pt x="35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7" name="Google Shape;407;p23"/>
          <p:cNvSpPr/>
          <p:nvPr/>
        </p:nvSpPr>
        <p:spPr>
          <a:xfrm>
            <a:off x="2252297" y="3565526"/>
            <a:ext cx="51288" cy="60325"/>
          </a:xfrm>
          <a:custGeom>
            <a:rect b="b" l="l" r="r" t="t"/>
            <a:pathLst>
              <a:path extrusionOk="0" h="38" w="36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8" name="Google Shape;408;p23"/>
          <p:cNvSpPr/>
          <p:nvPr/>
        </p:nvSpPr>
        <p:spPr>
          <a:xfrm>
            <a:off x="2753459" y="4127500"/>
            <a:ext cx="49823" cy="60325"/>
          </a:xfrm>
          <a:custGeom>
            <a:rect b="b" l="l" r="r" t="t"/>
            <a:pathLst>
              <a:path extrusionOk="0" h="38" w="36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23"/>
          <p:cNvSpPr/>
          <p:nvPr/>
        </p:nvSpPr>
        <p:spPr>
          <a:xfrm>
            <a:off x="3254620" y="4583114"/>
            <a:ext cx="51288" cy="60325"/>
          </a:xfrm>
          <a:custGeom>
            <a:rect b="b" l="l" r="r" t="t"/>
            <a:pathLst>
              <a:path extrusionOk="0" h="38" w="36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0" name="Google Shape;410;p23"/>
          <p:cNvSpPr/>
          <p:nvPr/>
        </p:nvSpPr>
        <p:spPr>
          <a:xfrm>
            <a:off x="3755782" y="4779964"/>
            <a:ext cx="49823" cy="60325"/>
          </a:xfrm>
          <a:custGeom>
            <a:rect b="b" l="l" r="r" t="t"/>
            <a:pathLst>
              <a:path extrusionOk="0" h="38" w="35">
                <a:moveTo>
                  <a:pt x="17" y="0"/>
                </a:moveTo>
                <a:lnTo>
                  <a:pt x="35" y="19"/>
                </a:lnTo>
                <a:lnTo>
                  <a:pt x="17" y="38"/>
                </a:lnTo>
                <a:lnTo>
                  <a:pt x="0" y="19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1" name="Google Shape;411;p23"/>
          <p:cNvSpPr/>
          <p:nvPr/>
        </p:nvSpPr>
        <p:spPr>
          <a:xfrm>
            <a:off x="4258408" y="4886326"/>
            <a:ext cx="48358" cy="60325"/>
          </a:xfrm>
          <a:custGeom>
            <a:rect b="b" l="l" r="r" t="t"/>
            <a:pathLst>
              <a:path extrusionOk="0" h="38" w="35">
                <a:moveTo>
                  <a:pt x="18" y="0"/>
                </a:moveTo>
                <a:lnTo>
                  <a:pt x="35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4758105" y="4976813"/>
            <a:ext cx="49823" cy="61912"/>
          </a:xfrm>
          <a:custGeom>
            <a:rect b="b" l="l" r="r" t="t"/>
            <a:pathLst>
              <a:path extrusionOk="0" h="39" w="36">
                <a:moveTo>
                  <a:pt x="18" y="0"/>
                </a:moveTo>
                <a:lnTo>
                  <a:pt x="36" y="20"/>
                </a:lnTo>
                <a:lnTo>
                  <a:pt x="18" y="39"/>
                </a:lnTo>
                <a:lnTo>
                  <a:pt x="0" y="20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Google Shape;413;p23"/>
          <p:cNvSpPr/>
          <p:nvPr/>
        </p:nvSpPr>
        <p:spPr>
          <a:xfrm>
            <a:off x="5259266" y="5038726"/>
            <a:ext cx="51288" cy="60325"/>
          </a:xfrm>
          <a:custGeom>
            <a:rect b="b" l="l" r="r" t="t"/>
            <a:pathLst>
              <a:path extrusionOk="0" h="38" w="36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4" name="Google Shape;414;p23"/>
          <p:cNvSpPr/>
          <p:nvPr/>
        </p:nvSpPr>
        <p:spPr>
          <a:xfrm>
            <a:off x="5758962" y="5083176"/>
            <a:ext cx="51289" cy="61913"/>
          </a:xfrm>
          <a:custGeom>
            <a:rect b="b" l="l" r="r" t="t"/>
            <a:pathLst>
              <a:path extrusionOk="0" h="39" w="36">
                <a:moveTo>
                  <a:pt x="18" y="0"/>
                </a:moveTo>
                <a:lnTo>
                  <a:pt x="36" y="19"/>
                </a:lnTo>
                <a:lnTo>
                  <a:pt x="18" y="39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5" name="Google Shape;415;p23"/>
          <p:cNvSpPr/>
          <p:nvPr/>
        </p:nvSpPr>
        <p:spPr>
          <a:xfrm>
            <a:off x="6263054" y="5083176"/>
            <a:ext cx="48358" cy="61913"/>
          </a:xfrm>
          <a:custGeom>
            <a:rect b="b" l="l" r="r" t="t"/>
            <a:pathLst>
              <a:path extrusionOk="0" h="39" w="35">
                <a:moveTo>
                  <a:pt x="17" y="0"/>
                </a:moveTo>
                <a:lnTo>
                  <a:pt x="35" y="19"/>
                </a:lnTo>
                <a:lnTo>
                  <a:pt x="17" y="39"/>
                </a:lnTo>
                <a:lnTo>
                  <a:pt x="0" y="19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6" name="Google Shape;416;p23"/>
          <p:cNvSpPr/>
          <p:nvPr/>
        </p:nvSpPr>
        <p:spPr>
          <a:xfrm>
            <a:off x="6762750" y="5113338"/>
            <a:ext cx="51288" cy="61912"/>
          </a:xfrm>
          <a:custGeom>
            <a:rect b="b" l="l" r="r" t="t"/>
            <a:pathLst>
              <a:path extrusionOk="0" h="39" w="35">
                <a:moveTo>
                  <a:pt x="18" y="0"/>
                </a:moveTo>
                <a:lnTo>
                  <a:pt x="35" y="20"/>
                </a:lnTo>
                <a:lnTo>
                  <a:pt x="18" y="39"/>
                </a:lnTo>
                <a:lnTo>
                  <a:pt x="0" y="20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7" name="Google Shape;417;p23"/>
          <p:cNvSpPr/>
          <p:nvPr/>
        </p:nvSpPr>
        <p:spPr>
          <a:xfrm>
            <a:off x="7263912" y="5113338"/>
            <a:ext cx="51288" cy="61912"/>
          </a:xfrm>
          <a:custGeom>
            <a:rect b="b" l="l" r="r" t="t"/>
            <a:pathLst>
              <a:path extrusionOk="0" h="39" w="36">
                <a:moveTo>
                  <a:pt x="18" y="0"/>
                </a:moveTo>
                <a:lnTo>
                  <a:pt x="36" y="20"/>
                </a:lnTo>
                <a:lnTo>
                  <a:pt x="18" y="39"/>
                </a:lnTo>
                <a:lnTo>
                  <a:pt x="0" y="20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23"/>
          <p:cNvSpPr/>
          <p:nvPr/>
        </p:nvSpPr>
        <p:spPr>
          <a:xfrm>
            <a:off x="973016" y="5129214"/>
            <a:ext cx="141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60182" y="4627564"/>
            <a:ext cx="2408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</a:t>
            </a: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860182" y="4111626"/>
            <a:ext cx="2706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</a:t>
            </a:r>
            <a:endParaRPr/>
          </a:p>
        </p:txBody>
      </p:sp>
      <p:sp>
        <p:nvSpPr>
          <p:cNvPr id="421" name="Google Shape;421;p23"/>
          <p:cNvSpPr/>
          <p:nvPr/>
        </p:nvSpPr>
        <p:spPr>
          <a:xfrm>
            <a:off x="860182" y="3611563"/>
            <a:ext cx="2690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30</a:t>
            </a:r>
            <a:endParaRPr/>
          </a:p>
        </p:txBody>
      </p:sp>
      <p:sp>
        <p:nvSpPr>
          <p:cNvPr id="422" name="Google Shape;422;p23"/>
          <p:cNvSpPr/>
          <p:nvPr/>
        </p:nvSpPr>
        <p:spPr>
          <a:xfrm>
            <a:off x="860182" y="3109914"/>
            <a:ext cx="2720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40</a:t>
            </a:r>
            <a:endParaRPr/>
          </a:p>
        </p:txBody>
      </p:sp>
      <p:sp>
        <p:nvSpPr>
          <p:cNvPr id="423" name="Google Shape;423;p23"/>
          <p:cNvSpPr/>
          <p:nvPr/>
        </p:nvSpPr>
        <p:spPr>
          <a:xfrm>
            <a:off x="860182" y="2593976"/>
            <a:ext cx="26363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50</a:t>
            </a:r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860182" y="2093914"/>
            <a:ext cx="2723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60</a:t>
            </a: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860182" y="1576389"/>
            <a:ext cx="2576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70</a:t>
            </a:r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860181" y="1076326"/>
            <a:ext cx="2821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1225062" y="5494339"/>
            <a:ext cx="1416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1726223" y="5494339"/>
            <a:ext cx="991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2227385" y="5494339"/>
            <a:ext cx="1289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2727081" y="5494339"/>
            <a:ext cx="127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3231173" y="5494339"/>
            <a:ext cx="1304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3730870" y="5494339"/>
            <a:ext cx="1219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4232031" y="5494339"/>
            <a:ext cx="1306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731727" y="5494339"/>
            <a:ext cx="1159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5234354" y="5494339"/>
            <a:ext cx="137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5735516" y="5494339"/>
            <a:ext cx="1306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6173666" y="5494339"/>
            <a:ext cx="2408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10</a:t>
            </a: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6674828" y="5494339"/>
            <a:ext cx="1983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11</a:t>
            </a:r>
            <a:endParaRPr/>
          </a:p>
        </p:txBody>
      </p:sp>
      <p:sp>
        <p:nvSpPr>
          <p:cNvPr id="439" name="Google Shape;439;p23"/>
          <p:cNvSpPr/>
          <p:nvPr/>
        </p:nvSpPr>
        <p:spPr>
          <a:xfrm>
            <a:off x="7177454" y="5494339"/>
            <a:ext cx="2281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12</a:t>
            </a:r>
            <a:endParaRPr/>
          </a:p>
        </p:txBody>
      </p:sp>
      <p:sp>
        <p:nvSpPr>
          <p:cNvPr id="440" name="Google Shape;440;p23"/>
          <p:cNvSpPr/>
          <p:nvPr/>
        </p:nvSpPr>
        <p:spPr>
          <a:xfrm>
            <a:off x="7564315" y="2427289"/>
            <a:ext cx="1453662" cy="1577975"/>
          </a:xfrm>
          <a:prstGeom prst="rect">
            <a:avLst/>
          </a:prstGeom>
          <a:noFill/>
          <a:ln cap="flat" cmpd="sng" w="142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41" name="Google Shape;441;p23"/>
          <p:cNvCxnSpPr/>
          <p:nvPr/>
        </p:nvCxnSpPr>
        <p:spPr>
          <a:xfrm>
            <a:off x="7429500" y="2420939"/>
            <a:ext cx="353158" cy="1587"/>
          </a:xfrm>
          <a:prstGeom prst="straightConnector1">
            <a:avLst/>
          </a:prstGeom>
          <a:noFill/>
          <a:ln cap="flat" cmpd="sng" w="428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23"/>
          <p:cNvSpPr/>
          <p:nvPr/>
        </p:nvSpPr>
        <p:spPr>
          <a:xfrm>
            <a:off x="7562851" y="2349500"/>
            <a:ext cx="99646" cy="120650"/>
          </a:xfrm>
          <a:custGeom>
            <a:rect b="b" l="l" r="r" t="t"/>
            <a:pathLst>
              <a:path extrusionOk="0" h="76" w="71">
                <a:moveTo>
                  <a:pt x="36" y="0"/>
                </a:moveTo>
                <a:lnTo>
                  <a:pt x="71" y="38"/>
                </a:lnTo>
                <a:lnTo>
                  <a:pt x="36" y="76"/>
                </a:lnTo>
                <a:lnTo>
                  <a:pt x="0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0000"/>
          </a:solidFill>
          <a:ln cap="flat" cmpd="sng" w="14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7895493" y="2276476"/>
            <a:ext cx="7932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Placebo</a:t>
            </a:r>
            <a:endParaRPr/>
          </a:p>
        </p:txBody>
      </p:sp>
      <p:cxnSp>
        <p:nvCxnSpPr>
          <p:cNvPr id="444" name="Google Shape;444;p23"/>
          <p:cNvCxnSpPr/>
          <p:nvPr/>
        </p:nvCxnSpPr>
        <p:spPr>
          <a:xfrm>
            <a:off x="7429500" y="2922589"/>
            <a:ext cx="353158" cy="1587"/>
          </a:xfrm>
          <a:prstGeom prst="straightConnector1">
            <a:avLst/>
          </a:prstGeom>
          <a:noFill/>
          <a:ln cap="flat" cmpd="sng" w="428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5" name="Google Shape;445;p23"/>
          <p:cNvSpPr/>
          <p:nvPr/>
        </p:nvSpPr>
        <p:spPr>
          <a:xfrm>
            <a:off x="7562851" y="2817813"/>
            <a:ext cx="86457" cy="106362"/>
          </a:xfrm>
          <a:prstGeom prst="rect">
            <a:avLst/>
          </a:prstGeom>
          <a:solidFill>
            <a:srgbClr val="FFFF00"/>
          </a:solidFill>
          <a:ln cap="flat" cmpd="sng" w="14275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6" name="Google Shape;446;p23"/>
          <p:cNvSpPr/>
          <p:nvPr/>
        </p:nvSpPr>
        <p:spPr>
          <a:xfrm>
            <a:off x="7829551" y="2708276"/>
            <a:ext cx="9489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0.5mg E</a:t>
            </a:r>
            <a:r>
              <a:rPr baseline="-25000"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47" name="Google Shape;447;p23"/>
          <p:cNvCxnSpPr/>
          <p:nvPr/>
        </p:nvCxnSpPr>
        <p:spPr>
          <a:xfrm>
            <a:off x="7476392" y="3355975"/>
            <a:ext cx="353158" cy="1588"/>
          </a:xfrm>
          <a:prstGeom prst="straightConnector1">
            <a:avLst/>
          </a:prstGeom>
          <a:noFill/>
          <a:ln cap="flat" cmpd="sng" w="428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8" name="Google Shape;448;p23"/>
          <p:cNvSpPr/>
          <p:nvPr/>
        </p:nvSpPr>
        <p:spPr>
          <a:xfrm>
            <a:off x="7609743" y="3322638"/>
            <a:ext cx="86457" cy="106362"/>
          </a:xfrm>
          <a:prstGeom prst="ellipse">
            <a:avLst/>
          </a:prstGeom>
          <a:solidFill>
            <a:srgbClr val="00FF00"/>
          </a:solidFill>
          <a:ln cap="flat" cmpd="sng" w="142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7895493" y="3141664"/>
            <a:ext cx="7694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 mg E</a:t>
            </a:r>
            <a:r>
              <a:rPr baseline="-25000"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50" name="Google Shape;450;p23"/>
          <p:cNvCxnSpPr/>
          <p:nvPr/>
        </p:nvCxnSpPr>
        <p:spPr>
          <a:xfrm>
            <a:off x="7496908" y="3787775"/>
            <a:ext cx="353158" cy="1588"/>
          </a:xfrm>
          <a:prstGeom prst="straightConnector1">
            <a:avLst/>
          </a:prstGeom>
          <a:noFill/>
          <a:ln cap="flat" cmpd="sng" w="428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1" name="Google Shape;451;p23"/>
          <p:cNvSpPr/>
          <p:nvPr/>
        </p:nvSpPr>
        <p:spPr>
          <a:xfrm>
            <a:off x="7630259" y="3729039"/>
            <a:ext cx="49823" cy="60325"/>
          </a:xfrm>
          <a:custGeom>
            <a:rect b="b" l="l" r="r" t="t"/>
            <a:pathLst>
              <a:path extrusionOk="0" h="38" w="35">
                <a:moveTo>
                  <a:pt x="18" y="0"/>
                </a:moveTo>
                <a:lnTo>
                  <a:pt x="35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7908681" y="3568701"/>
            <a:ext cx="8079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 mg E</a:t>
            </a:r>
            <a:r>
              <a:rPr baseline="-25000"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3453912" y="5865813"/>
            <a:ext cx="2214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Tid (månader)</a:t>
            </a:r>
            <a:endParaRPr/>
          </a:p>
        </p:txBody>
      </p:sp>
      <p:sp>
        <p:nvSpPr>
          <p:cNvPr id="454" name="Google Shape;454;p23"/>
          <p:cNvSpPr txBox="1"/>
          <p:nvPr/>
        </p:nvSpPr>
        <p:spPr>
          <a:xfrm rot="-5400000">
            <a:off x="-2221410" y="3100358"/>
            <a:ext cx="54451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Antal måttliga/svåra värmevallningar/vecka</a:t>
            </a:r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1015512" y="6343650"/>
            <a:ext cx="38352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*signifikant  (p&lt;0.05) skiljt från placebo</a:t>
            </a:r>
            <a:endParaRPr/>
          </a:p>
        </p:txBody>
      </p:sp>
      <p:sp>
        <p:nvSpPr>
          <p:cNvPr id="456" name="Google Shape;456;p23"/>
          <p:cNvSpPr txBox="1"/>
          <p:nvPr/>
        </p:nvSpPr>
        <p:spPr>
          <a:xfrm>
            <a:off x="3116874" y="4724400"/>
            <a:ext cx="33557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57" name="Google Shape;457;p23"/>
          <p:cNvSpPr txBox="1"/>
          <p:nvPr/>
        </p:nvSpPr>
        <p:spPr>
          <a:xfrm>
            <a:off x="3116874" y="4191000"/>
            <a:ext cx="21687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58" name="Google Shape;458;p23"/>
          <p:cNvSpPr txBox="1"/>
          <p:nvPr/>
        </p:nvSpPr>
        <p:spPr>
          <a:xfrm>
            <a:off x="5147897" y="4419600"/>
            <a:ext cx="3370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59" name="Google Shape;459;p23"/>
          <p:cNvSpPr txBox="1"/>
          <p:nvPr/>
        </p:nvSpPr>
        <p:spPr>
          <a:xfrm>
            <a:off x="5147897" y="5029200"/>
            <a:ext cx="2989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60" name="Google Shape;460;p23"/>
          <p:cNvSpPr txBox="1"/>
          <p:nvPr/>
        </p:nvSpPr>
        <p:spPr>
          <a:xfrm>
            <a:off x="5147897" y="3962400"/>
            <a:ext cx="2989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61" name="Google Shape;461;p23"/>
          <p:cNvSpPr txBox="1"/>
          <p:nvPr/>
        </p:nvSpPr>
        <p:spPr>
          <a:xfrm>
            <a:off x="7246328" y="4953000"/>
            <a:ext cx="21834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62" name="Google Shape;462;p23"/>
          <p:cNvSpPr txBox="1"/>
          <p:nvPr/>
        </p:nvSpPr>
        <p:spPr>
          <a:xfrm>
            <a:off x="7246328" y="4648200"/>
            <a:ext cx="21834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63" name="Google Shape;463;p23"/>
          <p:cNvSpPr txBox="1"/>
          <p:nvPr/>
        </p:nvSpPr>
        <p:spPr>
          <a:xfrm>
            <a:off x="7246328" y="4267200"/>
            <a:ext cx="21834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464" name="Google Shape;464;p23"/>
          <p:cNvSpPr txBox="1"/>
          <p:nvPr/>
        </p:nvSpPr>
        <p:spPr>
          <a:xfrm>
            <a:off x="6632331" y="6165850"/>
            <a:ext cx="23799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Notelowitz et al, 2000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 bild som visar text, skärmbild, Teckensnitt, Parallell&#10;&#10;Automatiskt genererad beskrivning" id="469" name="Google Shape;4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426" y="596900"/>
            <a:ext cx="7188200" cy="62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/>
          <p:nvPr/>
        </p:nvSpPr>
        <p:spPr>
          <a:xfrm>
            <a:off x="7365611" y="6411557"/>
            <a:ext cx="87382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LV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313689" y="5672893"/>
            <a:ext cx="12795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Obs! Fördelar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även &gt;65 år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(Baik 2024)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/>
          <p:nvPr>
            <p:ph idx="1" type="body"/>
          </p:nvPr>
        </p:nvSpPr>
        <p:spPr>
          <a:xfrm>
            <a:off x="1327415" y="1762511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Östrogen har i princip alltid positiv effekt på humöret -problemet är gestagentillägget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Tidigare svår PMS/PMDS är en riskfaktor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Evidens saknas för att MHT med bioidentiskt progesteron ger mindre humörpåverkan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Åtgärder: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Minska antalet dagar med gestagen – glesa ut så snart som möjligt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Minska dosen gestagen – Mirena</a:t>
            </a:r>
            <a:r>
              <a:rPr baseline="30000" lang="sv-SE" sz="2000"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sv-SE" sz="2000">
                <a:latin typeface="Arial"/>
                <a:ea typeface="Arial"/>
                <a:cs typeface="Arial"/>
                <a:sym typeface="Arial"/>
              </a:rPr>
              <a:t>-spiral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Byte av gestagen</a:t>
            </a:r>
            <a:endParaRPr/>
          </a:p>
        </p:txBody>
      </p:sp>
      <p:sp>
        <p:nvSpPr>
          <p:cNvPr id="477" name="Google Shape;477;p25"/>
          <p:cNvSpPr txBox="1"/>
          <p:nvPr>
            <p:ph type="title"/>
          </p:nvPr>
        </p:nvSpPr>
        <p:spPr>
          <a:xfrm>
            <a:off x="1251417" y="575304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>
                <a:latin typeface="Arial"/>
                <a:ea typeface="Arial"/>
                <a:cs typeface="Arial"/>
                <a:sym typeface="Arial"/>
              </a:rPr>
              <a:t>HUMÖRBIVERKNINGAR AV MHT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6"/>
          <p:cNvSpPr txBox="1"/>
          <p:nvPr>
            <p:ph idx="1" type="body"/>
          </p:nvPr>
        </p:nvSpPr>
        <p:spPr>
          <a:xfrm>
            <a:off x="440150" y="1714105"/>
            <a:ext cx="5125763" cy="4483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Mammografisk täthet är en oberoende riskfaktor för bröstcancer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Individuell respons på hormonell påverkan av mammografisk täthet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Hormonellt medierad mammografisk täthet beror på ökad proliferation och påverkad apoptos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Association mellan bröstspänningar och mammografisk täthet, särskilt uttalat för kombinationer med NETA kont. komb.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Kombination CEE/SERM (bazedoxifen) används t.ex i USA. Ger ej mammografisk täthet eller bröstspänningar.</a:t>
            </a:r>
            <a:endParaRPr/>
          </a:p>
        </p:txBody>
      </p:sp>
      <p:sp>
        <p:nvSpPr>
          <p:cNvPr id="483" name="Google Shape;483;p26"/>
          <p:cNvSpPr txBox="1"/>
          <p:nvPr>
            <p:ph type="title"/>
          </p:nvPr>
        </p:nvSpPr>
        <p:spPr>
          <a:xfrm>
            <a:off x="1248318" y="370263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>
                <a:latin typeface="Arial"/>
                <a:ea typeface="Arial"/>
                <a:cs typeface="Arial"/>
                <a:sym typeface="Arial"/>
              </a:rPr>
              <a:t>BRÖSTPÅVERKAN AV MHT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6"/>
          <p:cNvPicPr preferRelativeResize="0"/>
          <p:nvPr/>
        </p:nvPicPr>
        <p:blipFill rotWithShape="1">
          <a:blip r:embed="rId3">
            <a:alphaModFix/>
          </a:blip>
          <a:srcRect b="3209" l="2653" r="1600" t="2818"/>
          <a:stretch/>
        </p:blipFill>
        <p:spPr>
          <a:xfrm>
            <a:off x="6019388" y="1375475"/>
            <a:ext cx="2684462" cy="4914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85" name="Google Shape;485;p26"/>
          <p:cNvSpPr txBox="1"/>
          <p:nvPr/>
        </p:nvSpPr>
        <p:spPr>
          <a:xfrm>
            <a:off x="3265697" y="6338824"/>
            <a:ext cx="58683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Lundström et al. AJOG 1999; Climacteric 2001; Fertil Steril 2006.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Undvik kontinuerlig kombinerad regim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Lägsta effektiva östrogendos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Glesa ut gestagentillägget till 3 månader alt. kombinera med Mirena</a:t>
            </a:r>
            <a:r>
              <a:rPr baseline="30000" lang="sv-SE" sz="2000">
                <a:latin typeface="Arial"/>
                <a:ea typeface="Arial"/>
                <a:cs typeface="Arial"/>
                <a:sym typeface="Arial"/>
              </a:rPr>
              <a:t>®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Tibolon har visat sig ge mindre påverkan på mammografisk täthet men bedöms ha samma långtidsrisker som annan MHT avseende BC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Kombinationer med bioidentiskt progesteron har visat mindre påverkan men det finns inte evidens för att bröstcancerrisken är lägre</a:t>
            </a:r>
            <a:endParaRPr/>
          </a:p>
        </p:txBody>
      </p:sp>
      <p:sp>
        <p:nvSpPr>
          <p:cNvPr id="491" name="Google Shape;491;p27"/>
          <p:cNvSpPr txBox="1"/>
          <p:nvPr>
            <p:ph type="title"/>
          </p:nvPr>
        </p:nvSpPr>
        <p:spPr>
          <a:xfrm>
            <a:off x="544010" y="918349"/>
            <a:ext cx="7348575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RÅD VID BRÖSTSPÄNNINGAR ELLER PÅVISAD MAMMOGRAFISK TÄTHET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 txBox="1"/>
          <p:nvPr>
            <p:ph idx="1" type="body"/>
          </p:nvPr>
        </p:nvSpPr>
        <p:spPr>
          <a:xfrm>
            <a:off x="555812" y="2002442"/>
            <a:ext cx="8086164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SSRI/SNRI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Bäst evidens för effekt av escitalopram, 10-20 mg, och desvenlafaxin, 37,5 mg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Nelson 2006, Freeman 2011, Pinkerton 2013, Joffe 2014, Guthrie 2015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Akupunktur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v-SE" sz="2200">
                <a:latin typeface="Arial"/>
                <a:ea typeface="Arial"/>
                <a:cs typeface="Arial"/>
                <a:sym typeface="Arial"/>
              </a:rPr>
              <a:t>RCT svåra att utföra, viss effekt visad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				Befus 2018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Fytoöstrogener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	God effekt men långtidsrisker okända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						Rienks 2017, Glisic 2018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Fysisk aktivitet/styrkekträning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						</a:t>
            </a:r>
            <a:r>
              <a:rPr i="1" lang="sv-SE" sz="1400">
                <a:latin typeface="Arial"/>
                <a:ea typeface="Arial"/>
                <a:cs typeface="Arial"/>
                <a:sym typeface="Arial"/>
              </a:rPr>
              <a:t>Berin 2019, Nilsson 2023</a:t>
            </a:r>
            <a:endParaRPr/>
          </a:p>
        </p:txBody>
      </p:sp>
      <p:sp>
        <p:nvSpPr>
          <p:cNvPr id="497" name="Google Shape;497;p28"/>
          <p:cNvSpPr txBox="1"/>
          <p:nvPr>
            <p:ph type="title"/>
          </p:nvPr>
        </p:nvSpPr>
        <p:spPr>
          <a:xfrm>
            <a:off x="1275212" y="541831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ALTERNATIVA BEHANDLINGAR MOT VMS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 bild som visar text, linje, skärmbild, diagram&#10;&#10;Automatiskt genererad beskrivning" id="502" name="Google Shape;502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57" y="2273946"/>
            <a:ext cx="3680446" cy="33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9"/>
          <p:cNvSpPr txBox="1"/>
          <p:nvPr>
            <p:ph idx="2" type="body"/>
          </p:nvPr>
        </p:nvSpPr>
        <p:spPr>
          <a:xfrm>
            <a:off x="4572000" y="1903374"/>
            <a:ext cx="4572000" cy="3721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Veoza</a:t>
            </a:r>
            <a:r>
              <a:rPr baseline="30000" lang="sv-SE" sz="2400"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 45 mg dagl godkänd   i Sverige dec -23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Selektiv neurokinin 3 (NK3)- receptorantagonist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Östrogen har liknande effekt på bindning av neurokinin B i hypothalamus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EMA larmar 13 jan -25 för DILI vid användning av Veoza, monitorering av transaminaser rekommenderas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 txBox="1"/>
          <p:nvPr>
            <p:ph type="title"/>
          </p:nvPr>
        </p:nvSpPr>
        <p:spPr>
          <a:xfrm>
            <a:off x="1248318" y="592915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r>
              <a:rPr lang="sv-SE"/>
              <a:t>NYTT LOVANDE ALTERNATIV FÖR BEHANDLING AV VMS MEN….</a:t>
            </a:r>
            <a:endParaRPr/>
          </a:p>
        </p:txBody>
      </p:sp>
      <p:sp>
        <p:nvSpPr>
          <p:cNvPr id="505" name="Google Shape;505;p29"/>
          <p:cNvSpPr txBox="1"/>
          <p:nvPr/>
        </p:nvSpPr>
        <p:spPr>
          <a:xfrm>
            <a:off x="1813510" y="5836865"/>
            <a:ext cx="25523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Lederman et al. Lancet 2023</a:t>
            </a:r>
            <a:endParaRPr/>
          </a:p>
        </p:txBody>
      </p:sp>
      <p:sp>
        <p:nvSpPr>
          <p:cNvPr id="506" name="Google Shape;506;p29"/>
          <p:cNvSpPr/>
          <p:nvPr/>
        </p:nvSpPr>
        <p:spPr>
          <a:xfrm>
            <a:off x="1314640" y="2981970"/>
            <a:ext cx="1191892" cy="968187"/>
          </a:xfrm>
          <a:prstGeom prst="donut">
            <a:avLst>
              <a:gd fmla="val 2639" name="adj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92" y="1733088"/>
            <a:ext cx="6476077" cy="468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 txBox="1"/>
          <p:nvPr>
            <p:ph type="title"/>
          </p:nvPr>
        </p:nvSpPr>
        <p:spPr>
          <a:xfrm>
            <a:off x="1199678" y="623420"/>
            <a:ext cx="7163672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DRAMATISKA HORMONELLA FÖRÄNDRINGAR I KLIMAKTERIET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6476878" y="2209515"/>
            <a:ext cx="254623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Menopaus (MP) </a:t>
            </a: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=den sista menstruationen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(45-55 år, median 52 år)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-fastställs efter 12 mån amenorré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Perimenopaus</a:t>
            </a: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åren före och efter MP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Klimakteriet</a:t>
            </a: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är ett vidare begrepp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”Förklimakterium” är inte ett specifikt eller avgränsat tillstånd som kan diagnosticeras.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0"/>
          <p:cNvSpPr txBox="1"/>
          <p:nvPr>
            <p:ph idx="1" type="body"/>
          </p:nvPr>
        </p:nvSpPr>
        <p:spPr>
          <a:xfrm>
            <a:off x="708917" y="2457187"/>
            <a:ext cx="7407667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Rökning, alkohol, kaffe och fetma förvärrar VMS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Fysisk aktivitet har viss effekt på VMS och minskar även risk för hjärtkärlsjukdom och cancer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Fytoöstrogener, t.ex silverax, ökar sannolikt risken för endometriecancer men långtidsstudier saknas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Kosten kan ha betydelse men bra studier saknas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Lokal östrogenbehandling mot urogenital atrofi medför inga risker och kan användas även efter tidigare bröstcancer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Se upp med alternativa behandlingar som marknadsförs av oseriösa och okunniga aktörer</a:t>
            </a:r>
            <a:endParaRPr/>
          </a:p>
        </p:txBody>
      </p:sp>
      <p:sp>
        <p:nvSpPr>
          <p:cNvPr id="512" name="Google Shape;512;p30"/>
          <p:cNvSpPr txBox="1"/>
          <p:nvPr>
            <p:ph type="title"/>
          </p:nvPr>
        </p:nvSpPr>
        <p:spPr>
          <a:xfrm>
            <a:off x="1251415" y="780080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KVINNOR SOM INTE KAN ELLER VILL ANVÄNDA MHT BÖR FÅ INFORMATION OM ATT: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1"/>
          <p:cNvSpPr txBox="1"/>
          <p:nvPr>
            <p:ph idx="4294967295" type="title"/>
          </p:nvPr>
        </p:nvSpPr>
        <p:spPr>
          <a:xfrm>
            <a:off x="992480" y="437142"/>
            <a:ext cx="7528910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UROGENITAL ATROFI</a:t>
            </a:r>
            <a:endParaRPr/>
          </a:p>
        </p:txBody>
      </p:sp>
      <p:sp>
        <p:nvSpPr>
          <p:cNvPr id="519" name="Google Shape;519;p31"/>
          <p:cNvSpPr txBox="1"/>
          <p:nvPr>
            <p:ph idx="4294967295" type="body"/>
          </p:nvPr>
        </p:nvSpPr>
        <p:spPr>
          <a:xfrm>
            <a:off x="369871" y="1419497"/>
            <a:ext cx="7528909" cy="375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 u="sng">
                <a:latin typeface="Arial"/>
                <a:ea typeface="Arial"/>
                <a:cs typeface="Arial"/>
                <a:sym typeface="Arial"/>
              </a:rPr>
              <a:t>Torrhet</a:t>
            </a:r>
            <a:r>
              <a:rPr lang="sv-SE" sz="2400">
                <a:latin typeface="Arial"/>
                <a:ea typeface="Arial"/>
                <a:cs typeface="Arial"/>
                <a:sym typeface="Arial"/>
              </a:rPr>
              <a:t>, dyspareuni, klåda (starkt underlag för orsakssamband)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Dysuri, urinträngningar, inkontinens (måttligt underlag för samband)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Urinvägsinfektion (måttligt underlag för samband)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Ca 50% av kvinnor &gt;50 år har besvär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Debuterar senare än VMS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Livslånga besvär med viss variation                                                     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Östrogen lokalt är effektiv behandling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520" name="Google Shape;5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621" y="4618411"/>
            <a:ext cx="3283379" cy="223958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1"/>
          <p:cNvSpPr txBox="1"/>
          <p:nvPr/>
        </p:nvSpPr>
        <p:spPr>
          <a:xfrm>
            <a:off x="3143893" y="6082304"/>
            <a:ext cx="21547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Läkemedelsverket 2022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"/>
          <p:cNvSpPr txBox="1"/>
          <p:nvPr>
            <p:ph idx="1" type="body"/>
          </p:nvPr>
        </p:nvSpPr>
        <p:spPr>
          <a:xfrm>
            <a:off x="601038" y="1557177"/>
            <a:ext cx="8241748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För många kvinnor är klimakteriet positivt – att slippa blödningar, menssmärtor, oönskad graviditet/preventivmedel, PMS och andra menstruationscykelbundna tillstånd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MHT är effektivt mot VMS, förbättrar sömn och allmän livskvalitet – kvinnor med VMS bör erbjudas MHT efter evidensbaserad information om för- och nackdelar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Vid start före 60 års ålder ger MHT skydd mot hjärtkärlsjukdom, att dö i hjärtkärlhändelse samt skydd mot osteoporosrelaterade frakturer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MHT ökar risken för trombos (kort sikt) och bröstcancer (lång sikt)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Allmänna livsstilsråd bör ges i samband med MHT-förskrivning och vid uppföljning i syfte att förbättra kvinnors hälsa generellt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Ingen</a:t>
            </a:r>
            <a:r>
              <a:rPr lang="sv-SE" sz="2000">
                <a:latin typeface="Arial"/>
                <a:ea typeface="Arial"/>
                <a:cs typeface="Arial"/>
                <a:sym typeface="Arial"/>
              </a:rPr>
              <a:t> kvinna ska behöva ha besvär av torra slemhinnor i underlivet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Lokal östrogenbehandling finns receptfritt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Obs! Vid samtidig behandling med aromatashämmare är endast Blissel (50 µg östriol) godkänt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7" name="Google Shape;527;p32"/>
          <p:cNvSpPr txBox="1"/>
          <p:nvPr>
            <p:ph type="title"/>
          </p:nvPr>
        </p:nvSpPr>
        <p:spPr>
          <a:xfrm>
            <a:off x="1140741" y="334776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KONKLUSION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akama_horses_web.jpg" id="532" name="Google Shape;5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868158"/>
            <a:ext cx="5715000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3"/>
          <p:cNvSpPr txBox="1"/>
          <p:nvPr>
            <p:ph type="title"/>
          </p:nvPr>
        </p:nvSpPr>
        <p:spPr>
          <a:xfrm>
            <a:off x="1248318" y="610005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>
                <a:latin typeface="Arial"/>
                <a:ea typeface="Arial"/>
                <a:cs typeface="Arial"/>
                <a:sym typeface="Arial"/>
              </a:rPr>
              <a:t>TACK FÖR ATT NI LYSSNAT!</a:t>
            </a:r>
            <a:br>
              <a:rPr lang="sv-SE" sz="3200">
                <a:latin typeface="Arial"/>
                <a:ea typeface="Arial"/>
                <a:cs typeface="Arial"/>
                <a:sym typeface="Arial"/>
              </a:rPr>
            </a:br>
            <a:r>
              <a:rPr lang="sv-SE" sz="3200">
                <a:latin typeface="Arial"/>
                <a:ea typeface="Arial"/>
                <a:cs typeface="Arial"/>
                <a:sym typeface="Arial"/>
              </a:rPr>
              <a:t>FRÅGOR?</a:t>
            </a:r>
            <a:endParaRPr/>
          </a:p>
        </p:txBody>
      </p:sp>
      <p:sp>
        <p:nvSpPr>
          <p:cNvPr id="534" name="Google Shape;534;p33"/>
          <p:cNvSpPr txBox="1"/>
          <p:nvPr/>
        </p:nvSpPr>
        <p:spPr>
          <a:xfrm>
            <a:off x="2381693" y="6247995"/>
            <a:ext cx="6054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Om det finns tid kan vi även prata kort om testosteron….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Hypoactive sexual desire disorder (HSDD), DSM-diagnos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Nedsatt lust som påtagligt påverkar livet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Samband med depression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Godkänd och evidensbaserad indikation för postmenopausala kvinnor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Lågt S-testosteron, normalt S-SHBG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Andra orsaker än testosteronbrist bör uteslutas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Relationsproblem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Missbruk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Kroniska sjukdomar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>
                <a:latin typeface="Arial"/>
                <a:ea typeface="Arial"/>
                <a:cs typeface="Arial"/>
                <a:sym typeface="Arial"/>
              </a:rPr>
              <a:t>Läkemedel, t.ex. antidepressiva</a:t>
            </a:r>
            <a:endParaRPr/>
          </a:p>
        </p:txBody>
      </p:sp>
      <p:sp>
        <p:nvSpPr>
          <p:cNvPr id="540" name="Google Shape;540;p34"/>
          <p:cNvSpPr txBox="1"/>
          <p:nvPr>
            <p:ph type="title"/>
          </p:nvPr>
        </p:nvSpPr>
        <p:spPr>
          <a:xfrm>
            <a:off x="1079810" y="704492"/>
            <a:ext cx="6984378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sv-SE" sz="3200"/>
              <a:t>INDIKATION FÖR TESTOSTERONSUBSTITUTION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Negativ effekt på lipidstatus vid peroral behandling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Osäkerhet om risk för bröstcancer på lång sikt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Beakta riskfaktorer för kardiovaskulär sjukdom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Atrofisk effekt på endometriet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Längre uppföljning än 2 år saknas i studierna</a:t>
            </a:r>
            <a:endParaRPr/>
          </a:p>
        </p:txBody>
      </p:sp>
      <p:sp>
        <p:nvSpPr>
          <p:cNvPr id="546" name="Google Shape;546;p35"/>
          <p:cNvSpPr txBox="1"/>
          <p:nvPr>
            <p:ph type="title"/>
          </p:nvPr>
        </p:nvSpPr>
        <p:spPr>
          <a:xfrm>
            <a:off x="932852" y="769806"/>
            <a:ext cx="7278293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sv-SE" sz="3200"/>
              <a:t>EVENTUELLA RISKER/LÅNGTIDSEFFEKTER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 bild som visar text, Teckensnitt&#10;&#10;AI-genererat innehåll kan vara felaktigt." id="551" name="Google Shape;5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714" y="573559"/>
            <a:ext cx="7772400" cy="1319658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6"/>
          <p:cNvSpPr txBox="1"/>
          <p:nvPr/>
        </p:nvSpPr>
        <p:spPr>
          <a:xfrm>
            <a:off x="5206474" y="1416323"/>
            <a:ext cx="2638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Lancet Diabetes Endocrinol, 2019</a:t>
            </a:r>
            <a:endParaRPr/>
          </a:p>
        </p:txBody>
      </p:sp>
      <p:pic>
        <p:nvPicPr>
          <p:cNvPr descr="En bild som visar text, meny, skärmbild, dokument&#10;&#10;AI-genererat innehåll kan vara felaktigt." id="553" name="Google Shape;55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0971" y="1881434"/>
            <a:ext cx="5541494" cy="470581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6"/>
          <p:cNvSpPr txBox="1"/>
          <p:nvPr/>
        </p:nvSpPr>
        <p:spPr>
          <a:xfrm>
            <a:off x="7049386" y="2721935"/>
            <a:ext cx="151195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RCT,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comparator: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MHT enbart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alt. placebo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N=8480</a:t>
            </a:r>
            <a:endParaRPr/>
          </a:p>
        </p:txBody>
      </p:sp>
      <p:sp>
        <p:nvSpPr>
          <p:cNvPr id="555" name="Google Shape;555;p36"/>
          <p:cNvSpPr/>
          <p:nvPr/>
        </p:nvSpPr>
        <p:spPr>
          <a:xfrm>
            <a:off x="555306" y="5794744"/>
            <a:ext cx="685665" cy="1382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/>
          <p:nvPr>
            <p:ph idx="1" type="body"/>
          </p:nvPr>
        </p:nvSpPr>
        <p:spPr>
          <a:xfrm>
            <a:off x="1245219" y="1825685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sz="2000" u="sng">
                <a:latin typeface="Arial"/>
                <a:ea typeface="Arial"/>
                <a:cs typeface="Arial"/>
                <a:sym typeface="Arial"/>
              </a:rPr>
              <a:t>Islam et al. Lancet 2019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Testosteron har god effekt på lust och tillfredsställelse med eller utan samtidig MHT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Transdermalt testosteron rekommenderas pga neg lipidprofil vid per oral behandling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Det saknas fortfarande evidens för effekt på kognition, muskulatur, skelett, välbefinnande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Inga allvarliga biverkningar, acne och ökad behåring vanligt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1" name="Google Shape;561;p37"/>
          <p:cNvSpPr txBox="1"/>
          <p:nvPr>
            <p:ph type="title"/>
          </p:nvPr>
        </p:nvSpPr>
        <p:spPr>
          <a:xfrm>
            <a:off x="1245219" y="591778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sv-SE" sz="3200"/>
              <a:t>KONKLUSION </a:t>
            </a:r>
            <a:r>
              <a:rPr lang="sv-SE"/>
              <a:t>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sv-SE" sz="3200">
                <a:latin typeface="Arial"/>
                <a:ea typeface="Arial"/>
                <a:cs typeface="Arial"/>
                <a:sym typeface="Arial"/>
              </a:rPr>
              <a:t>TESTOSTERONBEHANDLING I PRAKTIKEN</a:t>
            </a:r>
            <a:endParaRPr/>
          </a:p>
        </p:txBody>
      </p:sp>
      <p:sp>
        <p:nvSpPr>
          <p:cNvPr id="567" name="Google Shape;567;p38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Godkända läkemedel för kvinnor saknas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Tostrex, 0,5-1 pumptryck dagligen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Ev. minska till 3 ggr/v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Smörja insidan lår, växla sida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En bild som visar text, toalettartiklar, flaska, Lösning&#10;&#10;AI-genererat innehåll kan vara felaktigt." id="568" name="Google Shape;5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8035" y="2769998"/>
            <a:ext cx="1689100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 txBox="1"/>
          <p:nvPr>
            <p:ph idx="1" type="body"/>
          </p:nvPr>
        </p:nvSpPr>
        <p:spPr>
          <a:xfrm>
            <a:off x="1245219" y="2272252"/>
            <a:ext cx="6653560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Kontroll S-testosteron, S-SHBG efter 2-3 v,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därefter individuellt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Provet tas 12-24 tim efter testosteron-administrering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Målvärde är övre halvan av referensintervallet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för kvinnor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Hirsutism vanligt, ev. på plats för insmorning (växla ben)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sv-SE" sz="2000">
                <a:latin typeface="Arial"/>
                <a:ea typeface="Arial"/>
                <a:cs typeface="Arial"/>
                <a:sym typeface="Arial"/>
              </a:rPr>
              <a:t>Virilisering oftast ej reversibelt, för hög dos?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Klitorishypertrofi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v-SE" sz="1800">
                <a:latin typeface="Arial"/>
                <a:ea typeface="Arial"/>
                <a:cs typeface="Arial"/>
                <a:sym typeface="Arial"/>
              </a:rPr>
              <a:t>Röstförändring</a:t>
            </a:r>
            <a:endParaRPr/>
          </a:p>
        </p:txBody>
      </p:sp>
      <p:sp>
        <p:nvSpPr>
          <p:cNvPr id="574" name="Google Shape;574;p39"/>
          <p:cNvSpPr txBox="1"/>
          <p:nvPr>
            <p:ph type="title"/>
          </p:nvPr>
        </p:nvSpPr>
        <p:spPr>
          <a:xfrm>
            <a:off x="1245221" y="918349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sv-SE" sz="3200"/>
              <a:t>UPPFÖLJNING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>
            <p:ph idx="1" type="body"/>
          </p:nvPr>
        </p:nvSpPr>
        <p:spPr>
          <a:xfrm>
            <a:off x="802102" y="2354778"/>
            <a:ext cx="7785764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Kvinnor kommer ikapp männen vad gäller förekomst av hjärtkärlsjukdomar efter klimakteriet (1/3 av dödsfall för båda könen &gt;65 år)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Alzheimerdemens och osteoporos (benskörhet) är vanligare hos kvinnor än män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Depression vanligare hos kvinnor före klimakteriet men inte efter</a:t>
            </a:r>
            <a:endParaRPr/>
          </a:p>
        </p:txBody>
      </p:sp>
      <p:sp>
        <p:nvSpPr>
          <p:cNvPr id="154" name="Google Shape;154;p4"/>
          <p:cNvSpPr txBox="1"/>
          <p:nvPr>
            <p:ph type="title"/>
          </p:nvPr>
        </p:nvSpPr>
        <p:spPr>
          <a:xfrm>
            <a:off x="2130120" y="608652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 KVINNORS HÄLSA I RELATION TILL KLIMAKTERIET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771322" y="5806036"/>
            <a:ext cx="39469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Calvo-López et al. Eur J Clin Invest 2024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Barth et al. Lancet Diabetes Endocrinol 2023</a:t>
            </a:r>
            <a:endParaRPr/>
          </a:p>
        </p:txBody>
      </p:sp>
      <p:pic>
        <p:nvPicPr>
          <p:cNvPr descr="En bild som visar symbol, cirkel&#10;&#10;Automatiskt genererad beskrivning"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516" y="245250"/>
            <a:ext cx="1568379" cy="180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idx="4294967295" type="title"/>
          </p:nvPr>
        </p:nvSpPr>
        <p:spPr>
          <a:xfrm>
            <a:off x="1251416" y="600297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KLIMAKTERIEBESVÄR</a:t>
            </a:r>
            <a:br>
              <a:rPr lang="sv-SE"/>
            </a:br>
            <a:r>
              <a:rPr lang="sv-SE"/>
              <a:t>=VASOMOTORSYMTOM (VMS) </a:t>
            </a:r>
            <a:endParaRPr/>
          </a:p>
        </p:txBody>
      </p:sp>
      <p:sp>
        <p:nvSpPr>
          <p:cNvPr id="163" name="Google Shape;163;p5"/>
          <p:cNvSpPr txBox="1"/>
          <p:nvPr>
            <p:ph idx="4294967295" type="body"/>
          </p:nvPr>
        </p:nvSpPr>
        <p:spPr>
          <a:xfrm>
            <a:off x="597947" y="1680765"/>
            <a:ext cx="6653560" cy="37516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Värmevallningar, svettningar, hjärtklappning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Drabbar ca 7 av 10 kvinnor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Starkt underlag för att symtomen orsakas av minskande östrogennivåer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Antas bero på att kroppstermostaten i              hypotalamus blir instabil                               (termoneutrala zonen blir smalare)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Kan uppträda både tiden innan och            efter efter MP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1 av 5 kvinnor med VMS har fortfarande                        besvär efter fem år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sv-SE" sz="2000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&#10;&#10;Automatiskt genererad beskrivning"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212" y="3647326"/>
            <a:ext cx="2853931" cy="321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618496" y="1986752"/>
            <a:ext cx="7277186" cy="4579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Typiska VMS i normal menopaus-ålder ger      diagnosen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S-FSH krävs ej och är dessutom osäkert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U-FSH marknadsförs som “klimakterietest” men är ej validerat och referensnivå saknas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>
            <p:ph type="title"/>
          </p:nvPr>
        </p:nvSpPr>
        <p:spPr>
          <a:xfrm>
            <a:off x="1248318" y="692317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DIAGNOSTIK AV KLIMAKTERIEBESVÄR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>
            <p:ph idx="1" type="body"/>
          </p:nvPr>
        </p:nvSpPr>
        <p:spPr>
          <a:xfrm>
            <a:off x="832207" y="2272252"/>
            <a:ext cx="7602876" cy="37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40-60% av kvinnor i klimakteriet rapporterar sömnstörning, starkt samband med VMS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Vanligast är störd sömn och frekventa uppvaknanden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sv-SE" sz="2400"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i="1" lang="sv-SE" sz="1600">
                <a:latin typeface="Times New Roman"/>
                <a:ea typeface="Times New Roman"/>
                <a:cs typeface="Times New Roman"/>
                <a:sym typeface="Times New Roman"/>
              </a:rPr>
              <a:t>Cintron et al. Endocrine 2017 (meta-analys)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Nedstämdhet (svagt underlag för orsakssamband)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Sannolikt sekundärt till VMS och sömnstörningar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>
                <a:latin typeface="Arial"/>
                <a:ea typeface="Arial"/>
                <a:cs typeface="Arial"/>
                <a:sym typeface="Arial"/>
              </a:rPr>
              <a:t>Ökad risk för depression i perimenopaus men inte senare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v-SE"/>
              <a:t>					</a:t>
            </a:r>
            <a:r>
              <a:rPr i="1" lang="sv-SE" sz="1600">
                <a:latin typeface="Times New Roman"/>
                <a:ea typeface="Times New Roman"/>
                <a:cs typeface="Times New Roman"/>
                <a:sym typeface="Times New Roman"/>
              </a:rPr>
              <a:t>Badaway et al. J Affect Dis 2024 </a:t>
            </a:r>
            <a:endParaRPr/>
          </a:p>
        </p:txBody>
      </p:sp>
      <p:sp>
        <p:nvSpPr>
          <p:cNvPr id="176" name="Google Shape;176;p7"/>
          <p:cNvSpPr txBox="1"/>
          <p:nvPr>
            <p:ph type="title"/>
          </p:nvPr>
        </p:nvSpPr>
        <p:spPr>
          <a:xfrm>
            <a:off x="1245219" y="682043"/>
            <a:ext cx="6647364" cy="1080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ANDRA BESVÄR SOM FÖREKOMMER I KLIMAKTERIET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1282700" y="1085917"/>
            <a:ext cx="6578600" cy="70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sv-SE"/>
              <a:t>BEHANDLING MED ÖSTROGEN</a:t>
            </a:r>
            <a:br>
              <a:rPr lang="sv-SE"/>
            </a:br>
            <a:r>
              <a:rPr lang="sv-SE"/>
              <a:t>SBU 2002</a:t>
            </a:r>
            <a:br>
              <a:rPr b="1" lang="sv-SE" sz="2400">
                <a:solidFill>
                  <a:srgbClr val="96969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2400">
              <a:solidFill>
                <a:srgbClr val="9696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711200" y="2034381"/>
            <a:ext cx="8153400" cy="4484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1" sz="2100">
              <a:solidFill>
                <a:srgbClr val="0000C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1" sz="2100">
              <a:solidFill>
                <a:srgbClr val="0000C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100"/>
              <a:buFont typeface="Noto Sans Symbols"/>
              <a:buNone/>
            </a:pPr>
            <a:r>
              <a:rPr b="1" lang="sv-SE" sz="2100">
                <a:solidFill>
                  <a:srgbClr val="0000CC"/>
                </a:solidFill>
              </a:rPr>
              <a:t>Behandling av symtom vid klimakteriebesvär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700"/>
              <a:buFont typeface="Noto Sans Symbols"/>
              <a:buNone/>
            </a:pPr>
            <a:r>
              <a:rPr b="1" i="1" lang="sv-SE" sz="1700">
                <a:solidFill>
                  <a:srgbClr val="0000CC"/>
                </a:solidFill>
              </a:rPr>
              <a:t>Vasomotoriska symtom och livskvalitet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0000CC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900"/>
              <a:buFont typeface="Noto Sans Symbols"/>
              <a:buNone/>
            </a:pPr>
            <a:r>
              <a:rPr lang="sv-SE" sz="1900">
                <a:solidFill>
                  <a:srgbClr val="0000CC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🔾</a:t>
            </a:r>
            <a:r>
              <a:rPr lang="sv-SE" sz="1900">
                <a:solidFill>
                  <a:srgbClr val="0000CC"/>
                </a:solidFill>
              </a:rPr>
              <a:t> Både HRT och ERT minskar vasomotoriska besvär. Antalet vallningar minskar med cirka 90 procent. Placebo minskar besvären med cirka 50 procent. </a:t>
            </a:r>
            <a:r>
              <a:rPr i="1" lang="sv-SE" sz="1700">
                <a:solidFill>
                  <a:srgbClr val="0000CC"/>
                </a:solidFill>
              </a:rPr>
              <a:t>Evidensstyrka 1 – Starkt vetenskapligt underlag (GRADE high enl. BMJ)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900"/>
              <a:buFont typeface="Noto Sans Symbols"/>
              <a:buNone/>
            </a:pPr>
            <a:r>
              <a:rPr lang="sv-SE" sz="1900">
                <a:solidFill>
                  <a:srgbClr val="0000CC"/>
                </a:solidFill>
              </a:rPr>
              <a:t> </a:t>
            </a:r>
            <a:endParaRPr/>
          </a:p>
          <a:p>
            <a:pPr indent="-12065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900"/>
              <a:buFont typeface="Noto Sans Symbols"/>
              <a:buChar char="🔾"/>
            </a:pPr>
            <a:r>
              <a:rPr lang="sv-SE" sz="1900">
                <a:solidFill>
                  <a:srgbClr val="0000CC"/>
                </a:solidFill>
              </a:rPr>
              <a:t>Effekten på vasomotoriska besvär är oberoende av tillförselsätt, tidpunkt för behandling i förhållande till menopaus och om östrogen ges ensamt (ERT) eller kombinerat med gestagen (HRT). </a:t>
            </a:r>
            <a:r>
              <a:rPr i="1" lang="sv-SE" sz="1700">
                <a:solidFill>
                  <a:srgbClr val="0000CC"/>
                </a:solidFill>
              </a:rPr>
              <a:t>Evidensstyrka 1 – Starkt vetenskapligt underlag (GRADE high enl. BMJ)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i="1" sz="1700">
              <a:solidFill>
                <a:srgbClr val="0000CC"/>
              </a:solidFill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588963" y="6359525"/>
            <a:ext cx="244475" cy="31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 bild som visar text&#10;&#10;Automatiskt genererad beskrivning"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867" y="624621"/>
            <a:ext cx="4988777" cy="623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/>
          <p:nvPr/>
        </p:nvSpPr>
        <p:spPr>
          <a:xfrm>
            <a:off x="5439608" y="1496007"/>
            <a:ext cx="368883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LV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Sammanställning av aktuellt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kunskapsläge om klimakteriet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 behandling av VMS,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även bakgrundsdokumentet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ktorsbesök 170110">
  <a:themeElements>
    <a:clrScheme name="Umeå Universitet">
      <a:dk1>
        <a:srgbClr val="000000"/>
      </a:dk1>
      <a:lt1>
        <a:srgbClr val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2016-12-01T08:28:55Z</dcterms:created>
  <dc:creator>Helen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Rektorsbesök 170110:8</vt:lpwstr>
  </property>
  <property fmtid="{D5CDD505-2E9C-101B-9397-08002B2CF9AE}" pid="3" name="ClassificationContentMarkingHeaderText">
    <vt:lpwstr>Begränsad delning</vt:lpwstr>
  </property>
</Properties>
</file>