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5" r:id="rId2"/>
    <p:sldId id="404" r:id="rId3"/>
    <p:sldId id="419" r:id="rId4"/>
    <p:sldId id="425" r:id="rId5"/>
    <p:sldId id="437" r:id="rId6"/>
    <p:sldId id="420" r:id="rId7"/>
    <p:sldId id="423" r:id="rId8"/>
    <p:sldId id="438" r:id="rId9"/>
    <p:sldId id="424" r:id="rId10"/>
    <p:sldId id="417" r:id="rId11"/>
    <p:sldId id="439" r:id="rId12"/>
    <p:sldId id="428" r:id="rId13"/>
    <p:sldId id="436" r:id="rId14"/>
    <p:sldId id="440" r:id="rId15"/>
    <p:sldId id="427" r:id="rId16"/>
    <p:sldId id="421" r:id="rId17"/>
    <p:sldId id="422" r:id="rId18"/>
    <p:sldId id="406" r:id="rId19"/>
    <p:sldId id="414" r:id="rId20"/>
    <p:sldId id="407" r:id="rId21"/>
    <p:sldId id="411" r:id="rId22"/>
    <p:sldId id="412" r:id="rId23"/>
    <p:sldId id="441" r:id="rId24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CC66FF"/>
    <a:srgbClr val="9933FF"/>
    <a:srgbClr val="6666FF"/>
    <a:srgbClr val="FF3399"/>
    <a:srgbClr val="FFFF66"/>
    <a:srgbClr val="FFFF00"/>
    <a:srgbClr val="FF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78466" autoAdjust="0"/>
  </p:normalViewPr>
  <p:slideViewPr>
    <p:cSldViewPr>
      <p:cViewPr varScale="1">
        <p:scale>
          <a:sx n="128" d="100"/>
          <a:sy n="128" d="100"/>
        </p:scale>
        <p:origin x="26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78081559249533"/>
          <c:y val="0.11962117233393205"/>
          <c:w val="0.39727787498784872"/>
          <c:h val="0.722374000847996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Ursprung</c:v>
                </c:pt>
              </c:strCache>
            </c:strRef>
          </c:tx>
          <c:dPt>
            <c:idx val="0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86-4357-B561-C6BF01A4FD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6-4357-B561-C6BF01A4FDBB}"/>
              </c:ext>
            </c:extLst>
          </c:dPt>
          <c:dPt>
            <c:idx val="2"/>
            <c:bubble3D val="0"/>
            <c:spPr>
              <a:solidFill>
                <a:srgbClr val="66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86-4357-B561-C6BF01A4FDBB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B86-4357-B561-C6BF01A4FDBB}"/>
              </c:ext>
            </c:extLst>
          </c:dPt>
          <c:dPt>
            <c:idx val="4"/>
            <c:bubble3D val="0"/>
            <c:spPr>
              <a:solidFill>
                <a:srgbClr val="66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6-4357-B561-C6BF01A4FDBB}"/>
              </c:ext>
            </c:extLst>
          </c:dPt>
          <c:dPt>
            <c:idx val="5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B86-4357-B561-C6BF01A4FDBB}"/>
              </c:ext>
            </c:extLst>
          </c:dPt>
          <c:dPt>
            <c:idx val="6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6-4357-B561-C6BF01A4FDBB}"/>
              </c:ext>
            </c:extLst>
          </c:dPt>
          <c:dPt>
            <c:idx val="7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B86-4357-B561-C6BF01A4FDBB}"/>
              </c:ext>
            </c:extLst>
          </c:dPt>
          <c:cat>
            <c:strRef>
              <c:f>Blad1!$A$2:$A$9</c:f>
              <c:strCache>
                <c:ptCount val="8"/>
                <c:pt idx="0">
                  <c:v>V o M Europa</c:v>
                </c:pt>
                <c:pt idx="1">
                  <c:v>Ö Europa</c:v>
                </c:pt>
                <c:pt idx="2">
                  <c:v>V o C Asien</c:v>
                </c:pt>
                <c:pt idx="3">
                  <c:v>S Asien</c:v>
                </c:pt>
                <c:pt idx="4">
                  <c:v>Ö Asien</c:v>
                </c:pt>
                <c:pt idx="5">
                  <c:v>N Afrika</c:v>
                </c:pt>
                <c:pt idx="6">
                  <c:v>Afrika SS</c:v>
                </c:pt>
                <c:pt idx="7">
                  <c:v>S o M Amerika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</c:v>
                </c:pt>
                <c:pt idx="1">
                  <c:v>19</c:v>
                </c:pt>
                <c:pt idx="2">
                  <c:v>29</c:v>
                </c:pt>
                <c:pt idx="3">
                  <c:v>38</c:v>
                </c:pt>
                <c:pt idx="4">
                  <c:v>1</c:v>
                </c:pt>
                <c:pt idx="5">
                  <c:v>9</c:v>
                </c:pt>
                <c:pt idx="6">
                  <c:v>12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6-4357-B561-C6BF01A4F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2592592592592587E-3"/>
          <c:y val="3.7557531955077834E-2"/>
          <c:w val="0.34088777097307282"/>
          <c:h val="0.96244246804492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95424876731165"/>
          <c:y val="0.13429427736006683"/>
          <c:w val="0.45138356827833837"/>
          <c:h val="0.64488429406850456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FU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04-4206-950E-C1A6E52181F1}"/>
              </c:ext>
            </c:extLst>
          </c:dPt>
          <c:dPt>
            <c:idx val="1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504-4206-950E-C1A6E52181F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04-4206-950E-C1A6E52181F1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04-4206-950E-C1A6E52181F1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504-4206-950E-C1A6E52181F1}"/>
              </c:ext>
            </c:extLst>
          </c:dPt>
          <c:dPt>
            <c:idx val="5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504-4206-950E-C1A6E52181F1}"/>
              </c:ext>
            </c:extLst>
          </c:dPt>
          <c:cat>
            <c:strRef>
              <c:f>Blad1!$A$2:$A$7</c:f>
              <c:strCache>
                <c:ptCount val="6"/>
                <c:pt idx="0">
                  <c:v>VAS 1-4</c:v>
                </c:pt>
                <c:pt idx="1">
                  <c:v>dålig, hemsk, traumatisk</c:v>
                </c:pt>
                <c:pt idx="2">
                  <c:v>VAS 5-7</c:v>
                </c:pt>
                <c:pt idx="3">
                  <c:v>nöjd/positiv upplevelse</c:v>
                </c:pt>
                <c:pt idx="4">
                  <c:v>VAS 8-10</c:v>
                </c:pt>
                <c:pt idx="5">
                  <c:v>ej angivet/förstår ej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  <c:pt idx="4">
                  <c:v>79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4-4206-950E-C1A6E5218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5116123642439432E-2"/>
          <c:w val="0.53756569111460106"/>
          <c:h val="0.94774937343358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9B2F6D-5092-4E1D-8A37-55944F2F642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888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C04225-1E88-4383-8615-A967C8C441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96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103FB-A155-E5F0-C1AB-5236F2F1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E452934-711D-6E5A-B161-90EA66CF9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81EE747-340F-C19A-56E9-9C0804368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EC3ED3-18BA-EE9B-7E9F-15F0C7CCF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6546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349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33AA4-53B8-C100-FE9E-84EEADE1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99AD358-DBD8-B6A3-2E86-72FFDA045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2F6A82-5428-4928-079D-82428DDBE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41F1A0-4119-6B6E-FB89-A9DF599DB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907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6660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816D6-8D91-4A4A-DE29-0EB2CE7BB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A4F98E2-B67B-4E27-1AF2-986337070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8BE0C12-56EF-6084-0A35-A22386139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F2E103-773E-51EB-D890-170588171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2787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C922-F071-BD4A-AEB0-E4DBFBEE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E268D78-DA9F-93A5-E08D-6197F0A3D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AADB007-B6AA-B77C-B157-7E4411CB8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CF301D-1AA7-F80F-4D0B-60B6A5578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583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731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20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235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21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6383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22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941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23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4455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3D066-5976-47AC-8107-52851D347DC9}" type="slidenum">
              <a:rPr lang="sv-SE" altLang="sv-SE"/>
              <a:pPr/>
              <a:t>2</a:t>
            </a:fld>
            <a:endParaRPr lang="sv-SE" altLang="sv-SE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63110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9A027-5269-6BC6-7884-6609C7D2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FC4850D-7009-08E2-ECCB-87B0E22C7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C6B9726-332F-07FB-D808-0F589BF5C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1DA79B5-87B1-5ED3-D9C0-731A32F56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949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1FA8-2DB0-6C58-D368-6A5C159C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A61F38-C129-E35F-7EE5-0F0AA5D2D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260BCE-958D-AFB9-8699-B048B7AD6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45E137-26B1-7935-479D-4E0357738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517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5364-0AE5-4563-4031-5B12A66F1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4EFD921-ED6C-82C1-7384-0363FE892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DA3E823-C6E1-5D57-866D-38468A99B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89D4DA-45B7-89A9-DE05-928784532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6713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0D09-1A72-A6F2-6D54-EFD9540D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BF1F30-D602-76ED-1EA1-FDE2BFC99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D93E0D0-0611-853E-5CC6-DD95711A9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B6F837-47C8-4F8F-A309-53C6966D0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2649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964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034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5895-B360-ACA1-56AF-BEA9E037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E86335-4F11-F82C-6E4D-D952B879A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0BF900D-4D98-060B-B718-64B8C835D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7F37B9-13A5-5A2C-4D16-D86C014F2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4225-1E88-4383-8615-A967C8C44148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8208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800"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2DB7A-5BA9-45CF-AF44-8BB527DC60D0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C96DE20-EE24-486E-BDFD-3E0DEBB5C05A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8574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B363C4C-852A-46E8-A8A0-208E71B918C9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82B5081-428F-4605-99DF-8334E9B4E8ED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9136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6E3A534-C694-41B0-A704-238F3F0E8F36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44B3281-1793-4BD6-84B1-543F3BD09BCF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45950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sv-SE" altLang="sv-SE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sv-SE" altLang="sv-SE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5A72BA-2381-4D46-B84E-29A3B356991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1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sv-SE" altLang="sv-S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27286F-62A9-4609-8ED3-DBE129AB34E2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sv-SE" altLang="sv-SE"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0870713-587A-4A45-AD10-167A9E79FBA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349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sv-SE" altLang="sv-SE" sz="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053139A-9C75-4E09-862B-2B8495B7C2B8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altLang="sv-SE" sz="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Ditt sjukhus genom livet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sv-SE" altLang="sv-SE"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CF85CCC-64D7-4684-A411-C070D117AD6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47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55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55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8DDC9B-1ED6-450F-8F34-0DA894FEE420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altLang="sv-SE" sz="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Ditt sjukhus genom livet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sv-SE" altLang="sv-SE" sz="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4D652BD-85E5-4114-B0FD-9ACB5E05F8C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922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756E2E6-520D-465C-920A-EEBB63553CE6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235825" y="6550729"/>
            <a:ext cx="1450975" cy="20796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92E1696-820E-4935-8B36-F56E06B3D94C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50789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747EEFF-5C09-4252-A3A8-E56DC1B01782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E793A3C-7CBB-4C71-8727-6E0FB9E9DB67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60807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800"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246928C-F67E-4B3C-9686-243FA9F194A0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FDE3340-4235-4B79-ADCA-4E1C26361B44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4168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800">
                <a:solidFill>
                  <a:srgbClr val="0055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EEDE191-6721-45E0-BC93-7F3F1426D659}" type="datetime1">
              <a:rPr lang="sv-SE" altLang="sv-SE" smtClean="0"/>
              <a:pPr/>
              <a:t>2025-04-10</a:t>
            </a:fld>
            <a:endParaRPr lang="sv-SE" alt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2EFEE2F-8782-49E4-AC15-BED104D2B5AF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64170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arts_bakgrund_colo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2" b="5739"/>
          <a:stretch>
            <a:fillRect/>
          </a:stretch>
        </p:blipFill>
        <p:spPr bwMode="auto">
          <a:xfrm>
            <a:off x="6516688" y="4041775"/>
            <a:ext cx="2627312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55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61138"/>
            <a:ext cx="2133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C4E2D04D-1DAE-4377-B2B2-86FBA4ABD16C}" type="datetime1">
              <a:rPr lang="sv-SE" altLang="sv-SE"/>
              <a:pPr/>
              <a:t>2025-04-10</a:t>
            </a:fld>
            <a:endParaRPr lang="sv-SE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561138"/>
            <a:ext cx="2232025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altLang="sv-SE" dirty="0"/>
              <a:t>Ditt sjukhus genom livet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561138"/>
            <a:ext cx="14509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A3EC3D90-AD0B-49C7-845A-2F3946A73E5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36" name="Picture 12" descr="Kopia av SS-Logg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30"/>
          <a:stretch>
            <a:fillRect/>
          </a:stretch>
        </p:blipFill>
        <p:spPr bwMode="auto">
          <a:xfrm>
            <a:off x="468313" y="180975"/>
            <a:ext cx="2232025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qB-9be8E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globalassets/sharepoint-dokument/artikelkatalog/ovrigt/2016-12-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cialstyrelsen.se/globalassets/sharepoint-dokument/artikelkatalog/ovrigt/2024-9-9187.pdf" TargetMode="External"/><Relationship Id="rId4" Type="http://schemas.openxmlformats.org/officeDocument/2006/relationships/hyperlink" Target="https://www.socialstyrelsen.se/globalassets/sharepoint-dokument/artikelkatalog/oppna-jamforelser/2016-11-1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databasen.scb.se/pxweb/sv/ss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t.se/nyheter/lokalt/sodertalje/utrikesfodda-kvinnor-far-personlig-barnmorska-infor-forlossning-i-sodertalje-behover-trygg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analys.se/tagg/kvinnors-hals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BC9B9-56F3-806C-5403-72A4494F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EBDEE4-446C-6A5E-15E6-320911EC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863E71-3B1A-F0E6-AAE9-B41CA0B0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30252-F945-D11F-7232-930E07A4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2736D6C-E2E7-6DC0-EE01-515E8CE9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Jävsdeklaration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3A5135E-2A99-EA49-6727-928F00BCB11C}"/>
              </a:ext>
            </a:extLst>
          </p:cNvPr>
          <p:cNvSpPr txBox="1"/>
          <p:nvPr/>
        </p:nvSpPr>
        <p:spPr>
          <a:xfrm>
            <a:off x="1045485" y="2262975"/>
            <a:ext cx="7053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Sedan 2021 en av fyra </a:t>
            </a:r>
            <a:r>
              <a:rPr lang="sv-SE" sz="2000" dirty="0" err="1">
                <a:latin typeface="+mn-lt"/>
              </a:rPr>
              <a:t>bm</a:t>
            </a:r>
            <a:r>
              <a:rPr lang="sv-SE" sz="2000" dirty="0">
                <a:latin typeface="+mn-lt"/>
              </a:rPr>
              <a:t> på F/BB STS som arbetar 1 dag/månad med INFÖR.</a:t>
            </a:r>
          </a:p>
          <a:p>
            <a:r>
              <a:rPr lang="sv-SE" sz="2000" dirty="0">
                <a:latin typeface="+mn-lt"/>
              </a:rPr>
              <a:t>Timanställning forskningsassistent KI, varken varit eller är involverad i studier r/t INFÖR.</a:t>
            </a:r>
          </a:p>
        </p:txBody>
      </p:sp>
    </p:spTree>
    <p:extLst>
      <p:ext uri="{BB962C8B-B14F-4D97-AF65-F5344CB8AC3E}">
        <p14:creationId xmlns:p14="http://schemas.microsoft.com/office/powerpoint/2010/main" val="169926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10865-2E4D-C312-D15F-747EBC95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5A4BC-883F-5A5A-08FE-7085647C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F75010-CBFD-0948-F615-B257995B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987C4B-50C1-6106-A0EF-1DA697A6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C6DB88D-05C7-DF57-000A-2298EDAA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4" y="803769"/>
            <a:ext cx="8288995" cy="10627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Implementering av migrant- och kulturanpassad vård i Europa: ringa progress trots förståelse av </a:t>
            </a:r>
            <a:r>
              <a:rPr lang="sv-SE" i="1" dirty="0"/>
              <a:t>vad</a:t>
            </a:r>
            <a:r>
              <a:rPr lang="sv-SE" dirty="0"/>
              <a:t> och</a:t>
            </a:r>
            <a:r>
              <a:rPr lang="sv-SE" i="1" dirty="0"/>
              <a:t> hur</a:t>
            </a:r>
            <a:r>
              <a:rPr lang="sv-SE" dirty="0"/>
              <a:t>.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35B9568-F1DF-8D03-AFA3-40599C2DB342}"/>
              </a:ext>
            </a:extLst>
          </p:cNvPr>
          <p:cNvSpPr txBox="1"/>
          <p:nvPr/>
        </p:nvSpPr>
        <p:spPr>
          <a:xfrm>
            <a:off x="532624" y="2106090"/>
            <a:ext cx="80787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latin typeface="+mn-lt"/>
            </a:endParaRPr>
          </a:p>
          <a:p>
            <a:pPr lvl="5"/>
            <a:r>
              <a:rPr lang="en-US" sz="2000" u="sng" dirty="0">
                <a:latin typeface="+mn-lt"/>
              </a:rPr>
              <a:t>Kritiska </a:t>
            </a:r>
            <a:r>
              <a:rPr lang="en-US" sz="2000" u="sng" dirty="0" err="1">
                <a:latin typeface="+mn-lt"/>
              </a:rPr>
              <a:t>områden</a:t>
            </a:r>
            <a:r>
              <a:rPr lang="en-US" sz="2000" u="sng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1. </a:t>
            </a:r>
            <a:r>
              <a:rPr lang="en-US" sz="2000" dirty="0" err="1">
                <a:latin typeface="+mn-lt"/>
              </a:rPr>
              <a:t>Tillgänglighet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2. </a:t>
            </a:r>
            <a:r>
              <a:rPr lang="en-US" sz="2000" dirty="0" err="1">
                <a:latin typeface="+mn-lt"/>
              </a:rPr>
              <a:t>Acceptans</a:t>
            </a:r>
            <a:endParaRPr lang="en-US" sz="2000" dirty="0">
              <a:latin typeface="+mn-lt"/>
            </a:endParaRPr>
          </a:p>
          <a:p>
            <a:pPr lvl="5"/>
            <a:r>
              <a:rPr lang="en-US" sz="2000" dirty="0">
                <a:latin typeface="+mn-lt"/>
              </a:rPr>
              <a:t>3. </a:t>
            </a:r>
            <a:r>
              <a:rPr lang="en-US" sz="2000" dirty="0" err="1">
                <a:latin typeface="+mn-lt"/>
              </a:rPr>
              <a:t>Vårdkvalitet</a:t>
            </a:r>
            <a:endParaRPr lang="en-US" sz="2000" dirty="0">
              <a:latin typeface="+mn-lt"/>
            </a:endParaRPr>
          </a:p>
          <a:p>
            <a:pPr lvl="5"/>
            <a:r>
              <a:rPr lang="en-US" sz="2000" dirty="0">
                <a:latin typeface="+mn-lt"/>
              </a:rPr>
              <a:t>4. </a:t>
            </a:r>
            <a:r>
              <a:rPr lang="en-US" sz="2000" dirty="0" err="1">
                <a:latin typeface="+mn-lt"/>
              </a:rPr>
              <a:t>Tillit</a:t>
            </a:r>
            <a:r>
              <a:rPr lang="en-US" sz="2000" dirty="0">
                <a:latin typeface="+mn-lt"/>
              </a:rPr>
              <a:t> </a:t>
            </a:r>
            <a:endParaRPr lang="sv-SE" sz="2000" dirty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4BC362A-3456-C9EA-888B-D944658BD86C}"/>
              </a:ext>
            </a:extLst>
          </p:cNvPr>
          <p:cNvSpPr txBox="1"/>
          <p:nvPr/>
        </p:nvSpPr>
        <p:spPr>
          <a:xfrm>
            <a:off x="251519" y="479715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Ref:</a:t>
            </a:r>
          </a:p>
          <a:p>
            <a:r>
              <a:rPr lang="en-US" sz="1200" i="1" dirty="0">
                <a:latin typeface="+mn-lt"/>
              </a:rPr>
              <a:t>Migrant-sensitive healthcare in Europe: advancing health equity through accessibility, acceptability, quality, and trust. </a:t>
            </a:r>
            <a:r>
              <a:rPr lang="en-US" sz="1200" dirty="0">
                <a:latin typeface="+mn-lt"/>
              </a:rPr>
              <a:t>Savas et al, 2023 in Lancet issue: Addressing migration and health inequity in Europe, May 2024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i="1" dirty="0">
                <a:effectLst/>
                <a:latin typeface="+mn-lt"/>
              </a:rPr>
              <a:t>Structural and procedural barriers to health assessment for asylum seekers and other migrants – an explorative survey in Sweden. </a:t>
            </a:r>
            <a:r>
              <a:rPr lang="en-US" sz="1200" i="0" dirty="0" err="1">
                <a:effectLst/>
                <a:latin typeface="+mn-lt"/>
              </a:rPr>
              <a:t>Jonzon</a:t>
            </a:r>
            <a:r>
              <a:rPr lang="en-US" sz="1200" i="0" dirty="0">
                <a:effectLst/>
                <a:latin typeface="+mn-lt"/>
              </a:rPr>
              <a:t> et.al. (2018)</a:t>
            </a:r>
          </a:p>
          <a:p>
            <a:endParaRPr lang="en-US" sz="1200" i="0" dirty="0">
              <a:effectLst/>
              <a:latin typeface="+mn-lt"/>
            </a:endParaRPr>
          </a:p>
          <a:p>
            <a:r>
              <a:rPr lang="sv-SE" sz="1200" i="0" dirty="0">
                <a:solidFill>
                  <a:srgbClr val="1B1B1B"/>
                </a:solidFill>
                <a:effectLst/>
                <a:latin typeface="+mn-lt"/>
              </a:rPr>
              <a:t>Lag (2013:407) om hälso- och sjukvård till vissa utlänningar som vistas i Sverige utan nödvändiga tillstånd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4023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DF45-3734-A814-8102-5E9800E3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48B93CF-15F7-5413-077B-B61D6779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03" y="790128"/>
            <a:ext cx="6912768" cy="1080095"/>
          </a:xfrm>
        </p:spPr>
        <p:txBody>
          <a:bodyPr wrap="square" anchor="ctr">
            <a:normAutofit fontScale="90000"/>
          </a:bodyPr>
          <a:lstStyle/>
          <a:p>
            <a:r>
              <a:rPr lang="sv-SE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MIGRATIONS- OCH KULTURKÄNSLIGHET I VÅRDMÖTEN SRHR</a:t>
            </a:r>
            <a:r>
              <a:rPr lang="sv-SE" dirty="0"/>
              <a:t>, TEST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Logga in på: </a:t>
            </a:r>
            <a:r>
              <a:rPr lang="sv-SE" altLang="sv-SE" dirty="0"/>
              <a:t>Menti.com, </a:t>
            </a:r>
            <a:r>
              <a:rPr lang="sv-SE" altLang="sv-SE" dirty="0">
                <a:latin typeface="+mn-lt"/>
              </a:rPr>
              <a:t>Kod: </a:t>
            </a:r>
            <a:r>
              <a:rPr lang="sv-SE" b="1" i="0" dirty="0">
                <a:effectLst/>
                <a:latin typeface="+mn-lt"/>
              </a:rPr>
              <a:t>4501 2770</a:t>
            </a:r>
            <a:endParaRPr lang="sv-SE" dirty="0"/>
          </a:p>
        </p:txBody>
      </p:sp>
      <p:pic>
        <p:nvPicPr>
          <p:cNvPr id="1026" name="Picture 2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012EE893-8EAE-5E02-A667-51B3B4F84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870223"/>
            <a:ext cx="4525963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0D18FE-06D2-685D-FDFF-01C300ED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561138"/>
            <a:ext cx="2133600" cy="2079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AF97740-C95A-40E9-8A00-B16B4FEEA7FE}" type="datetime1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7E30F-1255-0FB8-11F0-A4F46CFF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375" y="6561138"/>
            <a:ext cx="2232025" cy="2238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altLang="sv-SE"/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9C8C83-5223-A32D-E402-71F87EEA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5825" y="6561138"/>
            <a:ext cx="1450975" cy="2079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5A72BA-2381-4D46-B84E-29A3B356991D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11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DCB94-B0BB-1FA7-81D6-479AB8BAB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CCC591-A54B-209C-E25D-3A27028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97A11-2903-FE2A-7051-077D041F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1909B0-2C3A-EE01-2CC9-83165DB2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61022BB-F573-1E5D-0432-4AD5434A7037}"/>
              </a:ext>
            </a:extLst>
          </p:cNvPr>
          <p:cNvSpPr txBox="1"/>
          <p:nvPr/>
        </p:nvSpPr>
        <p:spPr>
          <a:xfrm>
            <a:off x="275613" y="5523810"/>
            <a:ext cx="865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282828"/>
                </a:solidFill>
                <a:effectLst/>
                <a:latin typeface="+mn-lt"/>
              </a:rPr>
              <a:t>Survey </a:t>
            </a:r>
            <a:r>
              <a:rPr lang="en-US" sz="1200" dirty="0">
                <a:solidFill>
                  <a:srgbClr val="282828"/>
                </a:solidFill>
                <a:latin typeface="+mn-lt"/>
              </a:rPr>
              <a:t>answered by 731 </a:t>
            </a:r>
            <a:r>
              <a:rPr lang="en-US" sz="1200" b="0" dirty="0">
                <a:solidFill>
                  <a:srgbClr val="282828"/>
                </a:solidFill>
                <a:effectLst/>
                <a:latin typeface="+mn-lt"/>
              </a:rPr>
              <a:t>midwives, nurses, gynecologists and obstetricians, and hospital social workers working in SRHC Sweden</a:t>
            </a:r>
            <a:r>
              <a:rPr lang="en-US" sz="1200" dirty="0">
                <a:solidFill>
                  <a:srgbClr val="282828"/>
                </a:solidFill>
                <a:latin typeface="+mn-lt"/>
              </a:rPr>
              <a:t>. </a:t>
            </a:r>
            <a:r>
              <a:rPr lang="en-US" sz="1200" b="0" i="1" dirty="0">
                <a:solidFill>
                  <a:srgbClr val="282828"/>
                </a:solidFill>
                <a:effectLst/>
                <a:latin typeface="+mn-lt"/>
              </a:rPr>
              <a:t>Assessing knowledge of migrant sexual reproductive health and rights: a national cross-sectional survey among health professionals in Sweden </a:t>
            </a:r>
            <a:r>
              <a:rPr lang="en-US" sz="1200" b="0" i="0" dirty="0" err="1">
                <a:solidFill>
                  <a:srgbClr val="282828"/>
                </a:solidFill>
                <a:effectLst/>
                <a:latin typeface="+mn-lt"/>
              </a:rPr>
              <a:t>Essén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 et. </a:t>
            </a:r>
            <a:r>
              <a:rPr lang="en-US" sz="1200" dirty="0">
                <a:solidFill>
                  <a:srgbClr val="282828"/>
                </a:solidFill>
                <a:latin typeface="+mn-lt"/>
              </a:rPr>
              <a:t>al. (2024)</a:t>
            </a:r>
            <a:endParaRPr lang="sv-SE" sz="1200" dirty="0"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BDFDD3-570A-07B8-DB48-43879859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87859"/>
            <a:ext cx="7937029" cy="796925"/>
          </a:xfrm>
        </p:spPr>
        <p:txBody>
          <a:bodyPr/>
          <a:lstStyle/>
          <a:p>
            <a:r>
              <a:rPr lang="sv-SE" dirty="0"/>
              <a:t>Referens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872FAD1-F214-05F3-9DC3-92867719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00" r="1176" b="10801"/>
          <a:stretch/>
        </p:blipFill>
        <p:spPr>
          <a:xfrm>
            <a:off x="0" y="1523271"/>
            <a:ext cx="90364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3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4CE9C-ECC2-2806-32B5-A3579743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37EB3C-9161-8BBE-EE00-C6717F79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6D73F-2F77-FBC1-FE1D-DE04E25A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8B70CF-05C1-1394-D446-8FC2659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037A3614-BC35-12F1-ACF7-D9EC4E77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13" y="2267150"/>
            <a:ext cx="7352774" cy="2323699"/>
          </a:xfrm>
        </p:spPr>
        <p:txBody>
          <a:bodyPr rtlCol="0">
            <a:noAutofit/>
          </a:bodyPr>
          <a:lstStyle/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2000" dirty="0"/>
              <a:t>Mål 7: Kontroll, inflytande och delaktighet </a:t>
            </a:r>
          </a:p>
          <a:p>
            <a:pPr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/>
              <a:t>Tillit (Sociala kontraktet)</a:t>
            </a:r>
          </a:p>
          <a:p>
            <a:pPr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/>
              <a:t>Socialt kapital</a:t>
            </a:r>
          </a:p>
          <a:p>
            <a:pPr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/>
              <a:t>Deltagande i demokratin och civilsamhället</a:t>
            </a:r>
          </a:p>
          <a:p>
            <a:pPr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/>
              <a:t>Utsatthet Diskriminering/Våld</a:t>
            </a:r>
          </a:p>
          <a:p>
            <a:pPr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/>
              <a:t>SRHR</a:t>
            </a:r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E2EFA9B-455F-F845-ACBB-88870A65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02" y="870510"/>
            <a:ext cx="8083198" cy="1137517"/>
          </a:xfrm>
        </p:spPr>
        <p:txBody>
          <a:bodyPr/>
          <a:lstStyle/>
          <a:p>
            <a:r>
              <a:rPr lang="sv-SE" dirty="0"/>
              <a:t>FOLKHÄLSOPOLITISKA MÅL – god och jämlik hälsa, sluta de påverkbara hälsoklyftorna inom en generation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A15F6FC-35F4-03D0-E05D-CD74806C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2" y="4821735"/>
            <a:ext cx="8730716" cy="150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-SE" sz="1200" dirty="0">
                <a:solidFill>
                  <a:srgbClr val="0F0F0F"/>
                </a:solidFill>
              </a:rPr>
              <a:t>Ref: </a:t>
            </a:r>
          </a:p>
          <a:p>
            <a:pPr marL="0" indent="0" defTabSz="91440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-SE" sz="1200" dirty="0">
                <a:solidFill>
                  <a:srgbClr val="0F0F0F"/>
                </a:solidFill>
              </a:rPr>
              <a:t>Per-Olof Östergren, Prof. Socialmedicin och Global Hälsa, LU, </a:t>
            </a:r>
            <a:r>
              <a:rPr lang="sv-SE" sz="1200" dirty="0">
                <a:solidFill>
                  <a:srgbClr val="0F0F0F"/>
                </a:solidFill>
                <a:hlinkClick r:id="rId3"/>
              </a:rPr>
              <a:t>https://www.youtube.com/watch?v=w1qB-9be8EE</a:t>
            </a:r>
            <a:r>
              <a:rPr lang="sv-SE" sz="1200" dirty="0"/>
              <a:t> </a:t>
            </a: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1200" i="1" dirty="0">
                <a:latin typeface="+mn-lt"/>
              </a:rPr>
              <a:t>Sexual and reproductive health and rights among newly arrived migrants in Sweden: knowledge gaps and healthcare challenges</a:t>
            </a:r>
            <a:r>
              <a:rPr lang="en-US" sz="1200" dirty="0">
                <a:latin typeface="+mn-lt"/>
              </a:rPr>
              <a:t>, </a:t>
            </a:r>
            <a:r>
              <a:rPr lang="sv-SE" sz="1200" dirty="0" err="1">
                <a:latin typeface="+mn-lt"/>
              </a:rPr>
              <a:t>Tirado</a:t>
            </a:r>
            <a:r>
              <a:rPr lang="sv-SE" sz="1200" dirty="0">
                <a:latin typeface="+mn-lt"/>
              </a:rPr>
              <a:t>, (2024)</a:t>
            </a: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1200" b="0" i="1" dirty="0">
                <a:solidFill>
                  <a:srgbClr val="1F1F1F"/>
                </a:solidFill>
                <a:effectLst/>
                <a:latin typeface="+mn-lt"/>
              </a:rPr>
              <a:t>Pregnancy outcome of migrant women and integration policy: A systematic review of the international literature</a:t>
            </a:r>
            <a:r>
              <a:rPr lang="en-US" sz="1200" b="0" i="0" dirty="0">
                <a:solidFill>
                  <a:srgbClr val="1F1F1F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1F1F1F"/>
                </a:solidFill>
                <a:effectLst/>
                <a:latin typeface="+mn-lt"/>
              </a:rPr>
              <a:t>Bollini</a:t>
            </a:r>
            <a:r>
              <a:rPr lang="en-US" sz="1200" b="0" i="0" dirty="0">
                <a:solidFill>
                  <a:srgbClr val="1F1F1F"/>
                </a:solidFill>
                <a:effectLst/>
                <a:latin typeface="+mn-lt"/>
              </a:rPr>
              <a:t> et al. (2009)</a:t>
            </a:r>
            <a:endParaRPr lang="sv-SE" sz="1200" dirty="0">
              <a:latin typeface="+mn-lt"/>
            </a:endParaRP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9010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8347-AFB5-616B-82A4-A9D7108B7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DC3E29-8456-E4B4-DE45-1FF919DC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A757A3-272B-7E8E-D224-928284A6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3A3D86-12F2-58E1-2C94-14CCCE79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C0ABFE9-EB89-747B-6532-ACC2D8909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60" y="2420888"/>
            <a:ext cx="7596844" cy="2160240"/>
          </a:xfrm>
        </p:spPr>
        <p:txBody>
          <a:bodyPr rtlCol="0">
            <a:noAutofit/>
          </a:bodyPr>
          <a:lstStyle/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2000" dirty="0"/>
              <a:t>Mål 8: </a:t>
            </a:r>
            <a:r>
              <a:rPr lang="sv-SE" sz="2000" b="0" i="0" dirty="0">
                <a:solidFill>
                  <a:srgbClr val="000000"/>
                </a:solidFill>
                <a:effectLst/>
              </a:rPr>
              <a:t>En jämlik och hälsofrämjande hälso- och sjukvård </a:t>
            </a:r>
          </a:p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b="0" i="0" dirty="0">
                <a:solidFill>
                  <a:srgbClr val="000000"/>
                </a:solidFill>
                <a:effectLst/>
              </a:rPr>
              <a:t>Tillgänglighet</a:t>
            </a:r>
          </a:p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b="0" i="0" dirty="0">
                <a:solidFill>
                  <a:srgbClr val="000000"/>
                </a:solidFill>
                <a:effectLst/>
              </a:rPr>
              <a:t>Delaktighet</a:t>
            </a:r>
          </a:p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rgbClr val="000000"/>
                </a:solidFill>
              </a:rPr>
              <a:t>Förutsättningar </a:t>
            </a:r>
            <a:r>
              <a:rPr lang="sv-SE" sz="1600" dirty="0"/>
              <a:t>(styrning, organisering av </a:t>
            </a:r>
            <a:r>
              <a:rPr lang="sv-SE" sz="1600" dirty="0" err="1"/>
              <a:t>HoS</a:t>
            </a:r>
            <a:r>
              <a:rPr lang="sv-SE" sz="1600" dirty="0"/>
              <a:t>)</a:t>
            </a:r>
            <a:endParaRPr lang="sv-SE" sz="1600" b="0" i="0" dirty="0">
              <a:solidFill>
                <a:srgbClr val="000000"/>
              </a:solidFill>
              <a:effectLst/>
            </a:endParaRP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sv-SE" sz="1600" b="0" i="0" dirty="0">
              <a:solidFill>
                <a:srgbClr val="000000"/>
              </a:solidFill>
              <a:effectLst/>
            </a:endParaRPr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E1A8EB9D-B496-3C58-77D7-78F414B9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908720"/>
            <a:ext cx="8039236" cy="1080120"/>
          </a:xfrm>
        </p:spPr>
        <p:txBody>
          <a:bodyPr/>
          <a:lstStyle/>
          <a:p>
            <a:r>
              <a:rPr lang="sv-SE" dirty="0"/>
              <a:t>FOLKHÄLSOPOLITISKA MÅL – god och jämlik hälsa, sluta de påverkbara hälsoklyftorna inom en generation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A86FAAB-466E-B929-43A0-6B603E63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55" y="5661247"/>
            <a:ext cx="868042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+mn-lt"/>
              </a:rPr>
              <a:t>Ref:</a:t>
            </a:r>
          </a:p>
          <a:p>
            <a:pPr marL="0" indent="0">
              <a:buNone/>
            </a:pPr>
            <a:r>
              <a:rPr lang="en-US" sz="1200" dirty="0">
                <a:latin typeface="+mn-lt"/>
              </a:rPr>
              <a:t>https://www.folkhalsomyndigheten.se/om-folkhalsa-och-folkhalsoarbete/tema-folkhalsa/vad-styr-folkhalsopolitiken/nationella-mal-och-malomraden/#sjukvard</a:t>
            </a: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765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F117E-46CE-A1C7-AFA8-A94E5A007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2F5FFE-0F1C-2298-295F-9E12A85F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81818B-747C-9A8D-5CE7-F07B7AE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97E3F7-F354-6520-403A-47E9ADC5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DADA28F-3A76-B3B7-898A-3D749A9A0D04}"/>
              </a:ext>
            </a:extLst>
          </p:cNvPr>
          <p:cNvSpPr txBox="1"/>
          <p:nvPr/>
        </p:nvSpPr>
        <p:spPr>
          <a:xfrm>
            <a:off x="791262" y="1628800"/>
            <a:ext cx="7561473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latin typeface="+mn-lt"/>
              </a:rPr>
              <a:t>”Migrationsombudsman”</a:t>
            </a:r>
          </a:p>
          <a:p>
            <a:pPr>
              <a:lnSpc>
                <a:spcPct val="150000"/>
              </a:lnSpc>
            </a:pPr>
            <a:r>
              <a:rPr lang="sv-SE" sz="2000" dirty="0">
                <a:latin typeface="+mn-lt"/>
              </a:rPr>
              <a:t>”The Amsterdam </a:t>
            </a:r>
            <a:r>
              <a:rPr lang="sv-SE" sz="2000" dirty="0" err="1">
                <a:latin typeface="+mn-lt"/>
              </a:rPr>
              <a:t>declaration</a:t>
            </a:r>
            <a:r>
              <a:rPr lang="sv-SE" sz="2000" dirty="0">
                <a:latin typeface="+mn-lt"/>
              </a:rPr>
              <a:t>, EC” rekommendationer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BA65D2-D6BD-E035-FA5D-B012D2E3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684469"/>
            <a:ext cx="7937029" cy="796925"/>
          </a:xfrm>
        </p:spPr>
        <p:txBody>
          <a:bodyPr/>
          <a:lstStyle/>
          <a:p>
            <a:r>
              <a:rPr lang="sv-SE" dirty="0"/>
              <a:t>STS, ATT GÖRA</a:t>
            </a:r>
          </a:p>
        </p:txBody>
      </p:sp>
    </p:spTree>
    <p:extLst>
      <p:ext uri="{BB962C8B-B14F-4D97-AF65-F5344CB8AC3E}">
        <p14:creationId xmlns:p14="http://schemas.microsoft.com/office/powerpoint/2010/main" val="337725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D8DE1-CD98-B499-5F4E-7D298C0DB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B2026F-0C8A-0A4E-E693-9A247D7A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2EE5D9-1EC6-7261-0C7D-37119FC7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421886-C051-C4C0-F1B4-7A5C7A3D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16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E542102-5EEE-3273-E500-A08DF53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Studier på INFÖR-verksamheten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0848F64-1E0A-8B27-1FFD-286BE84FCD10}"/>
              </a:ext>
            </a:extLst>
          </p:cNvPr>
          <p:cNvSpPr txBox="1"/>
          <p:nvPr/>
        </p:nvSpPr>
        <p:spPr>
          <a:xfrm>
            <a:off x="591861" y="1772816"/>
            <a:ext cx="79602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/>
            </a:r>
            <a:br>
              <a:rPr lang="sv-SE" sz="1800" dirty="0"/>
            </a:br>
            <a:r>
              <a:rPr lang="sv-SE" sz="2000" dirty="0">
                <a:latin typeface="+mn-lt"/>
              </a:rPr>
              <a:t>”Neg utfall </a:t>
            </a:r>
            <a:r>
              <a:rPr lang="sv-SE" sz="2000" dirty="0" err="1">
                <a:latin typeface="+mn-lt"/>
              </a:rPr>
              <a:t>pga</a:t>
            </a:r>
            <a:r>
              <a:rPr lang="sv-SE" sz="2000" dirty="0">
                <a:latin typeface="+mn-lt"/>
              </a:rPr>
              <a:t> brister i kommunikation” </a:t>
            </a:r>
            <a:r>
              <a:rPr lang="sv-SE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sv-SE" sz="2000" dirty="0">
                <a:latin typeface="+mn-lt"/>
              </a:rPr>
              <a:t> </a:t>
            </a:r>
            <a:r>
              <a:rPr lang="sv-SE" altLang="sv-SE" sz="2000" b="1" dirty="0">
                <a:latin typeface="+mn-lt"/>
              </a:rPr>
              <a:t>Enkät alla </a:t>
            </a:r>
            <a:r>
              <a:rPr lang="sv-SE" altLang="sv-SE" sz="2000" b="1" dirty="0" err="1">
                <a:latin typeface="+mn-lt"/>
              </a:rPr>
              <a:t>bm</a:t>
            </a:r>
            <a:r>
              <a:rPr lang="sv-SE" altLang="sv-SE" sz="2000" b="1" dirty="0">
                <a:latin typeface="+mn-lt"/>
              </a:rPr>
              <a:t> STS, </a:t>
            </a:r>
            <a:r>
              <a:rPr lang="sv-SE" altLang="sv-SE" sz="2000" b="1" dirty="0" err="1">
                <a:latin typeface="+mn-lt"/>
              </a:rPr>
              <a:t>vt</a:t>
            </a:r>
            <a:r>
              <a:rPr lang="sv-SE" altLang="sv-SE" sz="2000" b="1" dirty="0">
                <a:latin typeface="+mn-lt"/>
              </a:rPr>
              <a:t> 2018 </a:t>
            </a:r>
            <a:r>
              <a:rPr lang="sv-SE" altLang="sv-SE" sz="2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sv-SE" sz="2000" i="1" dirty="0">
                <a:latin typeface="+mn-lt"/>
              </a:rPr>
              <a:t>Midwives’ communication with non-Swedish-speaking women giving birth: A survey from a multicultural setting in Sweden. </a:t>
            </a:r>
            <a:r>
              <a:rPr lang="sv-SE" altLang="sv-SE" sz="2000" dirty="0">
                <a:latin typeface="+mn-lt"/>
              </a:rPr>
              <a:t>Akselsson, Ternström </a:t>
            </a:r>
            <a:r>
              <a:rPr lang="sv-SE" altLang="sv-SE" sz="2000" dirty="0" err="1">
                <a:latin typeface="+mn-lt"/>
              </a:rPr>
              <a:t>mfl</a:t>
            </a:r>
            <a:r>
              <a:rPr lang="sv-SE" altLang="sv-SE" sz="2000" dirty="0">
                <a:latin typeface="+mn-lt"/>
              </a:rPr>
              <a:t> (2022)</a:t>
            </a:r>
            <a:r>
              <a:rPr lang="sv-SE" altLang="sv-SE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sv-SE" altLang="sv-SE" sz="2000" dirty="0">
                <a:solidFill>
                  <a:srgbClr val="FF0000"/>
                </a:solidFill>
                <a:latin typeface="+mn-lt"/>
              </a:rPr>
            </a:br>
            <a:r>
              <a:rPr lang="en-US" altLang="sv-SE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v-SE" altLang="sv-SE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sv-SE" altLang="sv-SE" sz="2000" dirty="0">
                <a:solidFill>
                  <a:srgbClr val="FF0000"/>
                </a:solidFill>
                <a:latin typeface="+mn-lt"/>
              </a:rPr>
            </a:br>
            <a:r>
              <a:rPr lang="sv-SE" altLang="sv-SE" sz="2000" b="1" dirty="0">
                <a:latin typeface="+mn-lt"/>
              </a:rPr>
              <a:t>Intervjuer m INFÖR vägledare, </a:t>
            </a:r>
            <a:r>
              <a:rPr lang="sv-SE" altLang="sv-SE" sz="2000" b="1" dirty="0" err="1">
                <a:latin typeface="+mn-lt"/>
              </a:rPr>
              <a:t>vt</a:t>
            </a:r>
            <a:r>
              <a:rPr lang="sv-SE" altLang="sv-SE" sz="2000" b="1" dirty="0">
                <a:latin typeface="+mn-lt"/>
              </a:rPr>
              <a:t> 2019</a:t>
            </a:r>
            <a:r>
              <a:rPr lang="sv-SE" altLang="sv-SE" sz="2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sv-SE" altLang="sv-SE" sz="2000" i="1" dirty="0" err="1">
                <a:latin typeface="+mn-lt"/>
              </a:rPr>
              <a:t>Language-supported</a:t>
            </a:r>
            <a:r>
              <a:rPr lang="sv-SE" altLang="sv-SE" sz="2000" i="1" dirty="0">
                <a:latin typeface="+mn-lt"/>
              </a:rPr>
              <a:t> </a:t>
            </a:r>
            <a:r>
              <a:rPr lang="sv-SE" altLang="sv-SE" sz="2000" i="1" dirty="0" err="1">
                <a:latin typeface="+mn-lt"/>
              </a:rPr>
              <a:t>labor</a:t>
            </a:r>
            <a:r>
              <a:rPr lang="sv-SE" altLang="sv-SE" sz="2000" i="1" dirty="0">
                <a:latin typeface="+mn-lt"/>
              </a:rPr>
              <a:t> </a:t>
            </a:r>
            <a:r>
              <a:rPr lang="sv-SE" altLang="sv-SE" sz="2000" i="1" dirty="0" err="1">
                <a:latin typeface="+mn-lt"/>
              </a:rPr>
              <a:t>ward</a:t>
            </a:r>
            <a:r>
              <a:rPr lang="sv-SE" altLang="sv-SE" sz="2000" i="1" dirty="0">
                <a:latin typeface="+mn-lt"/>
              </a:rPr>
              <a:t> visits for pregnant migrant </a:t>
            </a:r>
            <a:r>
              <a:rPr lang="sv-SE" altLang="sv-SE" sz="2000" i="1" dirty="0" err="1">
                <a:latin typeface="+mn-lt"/>
              </a:rPr>
              <a:t>women</a:t>
            </a:r>
            <a:r>
              <a:rPr lang="sv-SE" altLang="sv-SE" sz="2000" i="1" dirty="0">
                <a:latin typeface="+mn-lt"/>
              </a:rPr>
              <a:t>: Staff </a:t>
            </a:r>
            <a:r>
              <a:rPr lang="sv-SE" altLang="sv-SE" sz="2000" i="1" dirty="0" err="1">
                <a:latin typeface="+mn-lt"/>
              </a:rPr>
              <a:t>experiences</a:t>
            </a:r>
            <a:r>
              <a:rPr lang="sv-SE" altLang="sv-SE" sz="2000" i="1" dirty="0">
                <a:latin typeface="+mn-lt"/>
              </a:rPr>
              <a:t> in a Swedish hospital. </a:t>
            </a:r>
            <a:r>
              <a:rPr lang="sv-SE" altLang="sv-SE" sz="2000" dirty="0">
                <a:latin typeface="+mn-lt"/>
              </a:rPr>
              <a:t>Akselsson, Ternström </a:t>
            </a:r>
            <a:r>
              <a:rPr lang="sv-SE" altLang="sv-SE" sz="2000" dirty="0" err="1">
                <a:latin typeface="+mn-lt"/>
              </a:rPr>
              <a:t>mfl</a:t>
            </a:r>
            <a:r>
              <a:rPr lang="sv-SE" altLang="sv-SE" sz="2000" dirty="0">
                <a:latin typeface="+mn-lt"/>
              </a:rPr>
              <a:t> (2022)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15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24B9B-D511-00CD-E3EF-1DDA4637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BB24DB-7E5F-EA02-BB4C-3E95022C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ED968-D6AA-19FF-5CE6-C4413D1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241046-0D2B-99B5-37D7-275E7268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17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DDC3CBF8-CC1E-0D70-32D5-7898347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forts. studier på INFÖR-verksamheten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4757C38-F0E8-8BC8-94D3-71A3D261EA95}"/>
              </a:ext>
            </a:extLst>
          </p:cNvPr>
          <p:cNvSpPr txBox="1"/>
          <p:nvPr/>
        </p:nvSpPr>
        <p:spPr>
          <a:xfrm>
            <a:off x="467544" y="1772816"/>
            <a:ext cx="8353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sv-SE" sz="2000" b="1" dirty="0">
                <a:latin typeface="+mn-lt"/>
              </a:rPr>
              <a:t>Intervju 10 </a:t>
            </a:r>
            <a:r>
              <a:rPr lang="en-US" altLang="sv-SE" sz="2000" b="1" dirty="0" err="1">
                <a:latin typeface="+mn-lt"/>
              </a:rPr>
              <a:t>kvinnor</a:t>
            </a:r>
            <a:r>
              <a:rPr lang="en-US" altLang="sv-SE" sz="2000" b="1" dirty="0">
                <a:latin typeface="+mn-lt"/>
              </a:rPr>
              <a:t> 2-3 </a:t>
            </a:r>
            <a:r>
              <a:rPr lang="en-US" altLang="sv-SE" sz="2000" b="1" dirty="0" err="1">
                <a:latin typeface="+mn-lt"/>
              </a:rPr>
              <a:t>mån</a:t>
            </a:r>
            <a:r>
              <a:rPr lang="en-US" altLang="sv-SE" sz="2000" b="1" dirty="0">
                <a:latin typeface="+mn-lt"/>
              </a:rPr>
              <a:t> pp (2019) </a:t>
            </a:r>
            <a:r>
              <a:rPr lang="en-US" altLang="sv-SE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sv-SE" sz="2000" dirty="0">
                <a:latin typeface="+mn-lt"/>
              </a:rPr>
              <a:t> </a:t>
            </a:r>
            <a:r>
              <a:rPr lang="en-US" altLang="sv-SE" sz="2000" i="1" dirty="0">
                <a:latin typeface="+mn-lt"/>
              </a:rPr>
              <a:t>Migrant women’s experiences of an individual language-assisted information and support visit to the labor ward before giving birth – A qualitative study from Sweden. </a:t>
            </a:r>
            <a:r>
              <a:rPr lang="en-US" altLang="sv-SE" sz="2000" dirty="0" err="1">
                <a:latin typeface="+mn-lt"/>
              </a:rPr>
              <a:t>Ternstrom</a:t>
            </a:r>
            <a:r>
              <a:rPr lang="en-US" altLang="sv-SE" sz="2000" dirty="0">
                <a:latin typeface="+mn-lt"/>
              </a:rPr>
              <a:t> et al. (2023)</a:t>
            </a:r>
            <a:br>
              <a:rPr lang="en-US" altLang="sv-SE" sz="2000" dirty="0">
                <a:latin typeface="+mn-lt"/>
              </a:rPr>
            </a:br>
            <a:r>
              <a:rPr lang="en-US" altLang="sv-SE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altLang="sv-SE" sz="2000" dirty="0">
                <a:solidFill>
                  <a:srgbClr val="FF0000"/>
                </a:solidFill>
                <a:latin typeface="+mn-lt"/>
              </a:rPr>
            </a:br>
            <a:r>
              <a:rPr lang="en-US" altLang="sv-SE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altLang="sv-SE" sz="2000" dirty="0">
                <a:solidFill>
                  <a:srgbClr val="FF0000"/>
                </a:solidFill>
                <a:latin typeface="+mn-lt"/>
              </a:rPr>
            </a:br>
            <a:r>
              <a:rPr lang="en-US" altLang="sv-SE" sz="2000" b="1" dirty="0" err="1">
                <a:latin typeface="+mn-lt"/>
              </a:rPr>
              <a:t>Retrospektiv</a:t>
            </a:r>
            <a:r>
              <a:rPr lang="en-US" altLang="sv-SE" sz="2000" b="1" dirty="0">
                <a:latin typeface="+mn-lt"/>
              </a:rPr>
              <a:t> register- </a:t>
            </a:r>
            <a:r>
              <a:rPr lang="en-US" altLang="sv-SE" sz="2000" b="1" dirty="0" err="1">
                <a:latin typeface="+mn-lt"/>
              </a:rPr>
              <a:t>och</a:t>
            </a:r>
            <a:r>
              <a:rPr lang="en-US" altLang="sv-SE" sz="2000" b="1" dirty="0">
                <a:latin typeface="+mn-lt"/>
              </a:rPr>
              <a:t> </a:t>
            </a:r>
            <a:r>
              <a:rPr lang="en-US" altLang="sv-SE" sz="2000" b="1" dirty="0" err="1">
                <a:latin typeface="+mn-lt"/>
              </a:rPr>
              <a:t>journaldata</a:t>
            </a:r>
            <a:r>
              <a:rPr lang="en-US" altLang="sv-SE" sz="2000" b="1" dirty="0">
                <a:latin typeface="+mn-lt"/>
              </a:rPr>
              <a:t>, 2016-2020</a:t>
            </a:r>
            <a:r>
              <a:rPr lang="en-US" altLang="sv-SE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sv-SE" sz="2000" dirty="0">
                <a:latin typeface="+mn-lt"/>
              </a:rPr>
              <a:t> </a:t>
            </a:r>
            <a:r>
              <a:rPr lang="en-US" altLang="sv-SE" sz="2000" i="1" dirty="0">
                <a:latin typeface="+mn-lt"/>
              </a:rPr>
              <a:t>Obstetric outcomes and uptake of care among 149 non-Swedish speaking migrant women attending a birth preparation visit during pregnancy – An observational study from Sweden. </a:t>
            </a:r>
            <a:r>
              <a:rPr lang="en-US" altLang="sv-SE" sz="2000" dirty="0" err="1">
                <a:latin typeface="+mn-lt"/>
              </a:rPr>
              <a:t>Ternstrom</a:t>
            </a:r>
            <a:r>
              <a:rPr lang="en-US" altLang="sv-SE" sz="2000" dirty="0">
                <a:latin typeface="+mn-lt"/>
              </a:rPr>
              <a:t> et al. (2024)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12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98DA31C-8AB1-7079-491F-E56C9EFF30D7}"/>
              </a:ext>
            </a:extLst>
          </p:cNvPr>
          <p:cNvSpPr txBox="1"/>
          <p:nvPr/>
        </p:nvSpPr>
        <p:spPr>
          <a:xfrm>
            <a:off x="683568" y="1633637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117 gravida, </a:t>
            </a:r>
            <a:r>
              <a:rPr lang="sv-SE" sz="2000" dirty="0" err="1">
                <a:latin typeface="+mn-lt"/>
              </a:rPr>
              <a:t>gv</a:t>
            </a:r>
            <a:r>
              <a:rPr lang="sv-SE" sz="2000" dirty="0">
                <a:latin typeface="+mn-lt"/>
              </a:rPr>
              <a:t> 32+5 (</a:t>
            </a:r>
            <a:r>
              <a:rPr lang="sv-SE" sz="2000" dirty="0" err="1">
                <a:latin typeface="+mn-lt"/>
              </a:rPr>
              <a:t>Md</a:t>
            </a:r>
            <a:r>
              <a:rPr lang="sv-SE" sz="2000" dirty="0">
                <a:latin typeface="+mn-lt"/>
              </a:rPr>
              <a:t>)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2 år (Md) i Sverige</a:t>
            </a:r>
          </a:p>
          <a:p>
            <a:r>
              <a:rPr lang="sv-SE" sz="2000" dirty="0">
                <a:latin typeface="+mn-lt"/>
              </a:rPr>
              <a:t>Res nr. 10,3%</a:t>
            </a:r>
          </a:p>
          <a:p>
            <a:r>
              <a:rPr lang="sv-SE" sz="2000" dirty="0">
                <a:latin typeface="+mn-lt"/>
              </a:rPr>
              <a:t>0para 77,8%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Partner/BF med på INFÖR 72,6%</a:t>
            </a:r>
          </a:p>
          <a:p>
            <a:r>
              <a:rPr lang="sv-SE" sz="2000" dirty="0">
                <a:latin typeface="+mn-lt"/>
              </a:rPr>
              <a:t>Tolk 42,7%</a:t>
            </a:r>
          </a:p>
          <a:p>
            <a:endParaRPr lang="sv-SE" sz="2000" dirty="0">
              <a:latin typeface="+mn-lt"/>
            </a:endParaRPr>
          </a:p>
          <a:p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C6D7B89-AC91-C279-C66E-7178B51C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937029" cy="796925"/>
          </a:xfrm>
        </p:spPr>
        <p:txBody>
          <a:bodyPr/>
          <a:lstStyle/>
          <a:p>
            <a:r>
              <a:rPr lang="sv-SE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7644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3961BB-75AA-DE37-E3B8-501ED117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71" y="784175"/>
            <a:ext cx="7937029" cy="796925"/>
          </a:xfrm>
        </p:spPr>
        <p:txBody>
          <a:bodyPr/>
          <a:lstStyle/>
          <a:p>
            <a:r>
              <a:rPr lang="sv-SE" dirty="0"/>
              <a:t>41 länder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B70B3023-B295-3D6C-9A65-C1C188038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87788"/>
              </p:ext>
            </p:extLst>
          </p:nvPr>
        </p:nvGraphicFramePr>
        <p:xfrm>
          <a:off x="457200" y="1581100"/>
          <a:ext cx="8229600" cy="469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4C1A9A-C3D3-F6CE-C3EF-36637C61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621411-C5AD-0657-AFAB-CE9CB3D9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0D994E-FC02-C73A-3A00-A840B1A3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53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3597-E62C-4FAD-8D24-9131882CA1CB}" type="datetime1">
              <a:rPr lang="sv-SE" altLang="sv-S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458-63EE-491F-92A0-C486E2DD5032}" type="slidenum">
              <a:rPr lang="sv-SE" altLang="sv-S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1223963"/>
          </a:xfrm>
          <a:prstGeom prst="rect">
            <a:avLst/>
          </a:prstGeom>
          <a:solidFill>
            <a:srgbClr val="0055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652" y="2130425"/>
            <a:ext cx="8350696" cy="1470025"/>
          </a:xfrm>
        </p:spPr>
        <p:txBody>
          <a:bodyPr anchor="ctr"/>
          <a:lstStyle/>
          <a:p>
            <a:r>
              <a:rPr lang="sv-SE" altLang="sv-SE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INFÖR = </a:t>
            </a:r>
            <a:r>
              <a:rPr lang="sv-SE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INdividuell</a:t>
            </a:r>
            <a:r>
              <a:rPr lang="sv-SE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</a:rPr>
              <a:t>FÖR</a:t>
            </a:r>
            <a:r>
              <a:rPr lang="sv-SE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lossningsförberedelse</a:t>
            </a:r>
            <a:endParaRPr lang="sv-SE" altLang="sv-SE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2290592-C632-363F-F288-3C6C5949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5" y="1399848"/>
            <a:ext cx="7937029" cy="4770293"/>
          </a:xfrm>
        </p:spPr>
        <p:txBody>
          <a:bodyPr/>
          <a:lstStyle/>
          <a:p>
            <a:r>
              <a:rPr lang="sv-SE" sz="1800" dirty="0"/>
              <a:t>108 födde på STS (* =117)</a:t>
            </a:r>
          </a:p>
          <a:p>
            <a:endParaRPr lang="sv-SE" sz="1800" dirty="0"/>
          </a:p>
          <a:p>
            <a:r>
              <a:rPr lang="sv-SE" sz="1800" dirty="0">
                <a:latin typeface="+mn-lt"/>
              </a:rPr>
              <a:t>BMI &gt;25 &lt;30: 35%, &gt;30: 19,7%</a:t>
            </a:r>
          </a:p>
          <a:p>
            <a:r>
              <a:rPr lang="sv-SE" sz="1800" dirty="0"/>
              <a:t>Tillfrågad våld (BMM + F): &lt;/= 70% </a:t>
            </a:r>
          </a:p>
          <a:p>
            <a:r>
              <a:rPr lang="sv-SE" sz="1800" dirty="0"/>
              <a:t>MFR: 28%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>
                <a:latin typeface="+mn-lt"/>
              </a:rPr>
              <a:t>Tolk F: 9,2% (jfr m 42,7% på INFÖR….)</a:t>
            </a:r>
          </a:p>
          <a:p>
            <a:r>
              <a:rPr lang="sv-SE" sz="1800" dirty="0" err="1">
                <a:latin typeface="+mn-lt"/>
              </a:rPr>
              <a:t>Kulturdoula</a:t>
            </a:r>
            <a:r>
              <a:rPr lang="sv-SE" sz="1800" dirty="0">
                <a:latin typeface="+mn-lt"/>
              </a:rPr>
              <a:t> F: 25%</a:t>
            </a:r>
          </a:p>
          <a:p>
            <a:endParaRPr lang="sv-SE" sz="1800" dirty="0"/>
          </a:p>
          <a:p>
            <a:r>
              <a:rPr lang="sv-SE" sz="1800" dirty="0">
                <a:latin typeface="+mn-lt"/>
              </a:rPr>
              <a:t>AS: 19,4% (19,7%*), ES: 10,2% (9,4%*)</a:t>
            </a:r>
          </a:p>
          <a:p>
            <a:r>
              <a:rPr lang="sv-SE" sz="1800" dirty="0"/>
              <a:t>VA 5’ &lt;7: 2,8% (2,6%*) (STS 2023: 1,4%)</a:t>
            </a:r>
          </a:p>
          <a:p>
            <a:r>
              <a:rPr lang="sv-SE" sz="1800" dirty="0"/>
              <a:t>Grad 3-4: 10,5% (10,8%*)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EK: 92%	</a:t>
            </a:r>
            <a:r>
              <a:rPr lang="sv-SE" sz="2000" dirty="0"/>
              <a:t>				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48A3248-B343-191A-3D33-AEBD278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46" y="687859"/>
            <a:ext cx="7937029" cy="796925"/>
          </a:xfrm>
        </p:spPr>
        <p:txBody>
          <a:bodyPr/>
          <a:lstStyle/>
          <a:p>
            <a:r>
              <a:rPr lang="sv-SE" dirty="0"/>
              <a:t>UTFALL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9564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21</a:t>
            </a:fld>
            <a:endParaRPr lang="sv-S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33E0C3-27A8-6648-2107-A93073559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46860"/>
              </p:ext>
            </p:extLst>
          </p:nvPr>
        </p:nvGraphicFramePr>
        <p:xfrm>
          <a:off x="738357" y="1484784"/>
          <a:ext cx="7740000" cy="50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332ED5B6-0CD2-F96F-747D-8566140D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87859"/>
            <a:ext cx="7937029" cy="796925"/>
          </a:xfrm>
        </p:spPr>
        <p:txBody>
          <a:bodyPr/>
          <a:lstStyle/>
          <a:p>
            <a:r>
              <a:rPr lang="sv-SE" dirty="0"/>
              <a:t>FU (n=117)*</a:t>
            </a:r>
            <a:endParaRPr lang="sv-SE" sz="1800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2141E6D-5947-B49F-CBA7-7AD1E0173985}"/>
              </a:ext>
            </a:extLst>
          </p:cNvPr>
          <p:cNvSpPr txBox="1">
            <a:spLocks/>
          </p:cNvSpPr>
          <p:nvPr/>
        </p:nvSpPr>
        <p:spPr bwMode="auto">
          <a:xfrm>
            <a:off x="4940114" y="6008516"/>
            <a:ext cx="4249426" cy="54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5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59F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sz="1400" b="0" dirty="0">
                <a:solidFill>
                  <a:schemeClr val="tx1"/>
                </a:solidFill>
              </a:rPr>
              <a:t>* 9 ej STS: 8st VAS 7-10, 1st ej angivet</a:t>
            </a:r>
          </a:p>
        </p:txBody>
      </p:sp>
    </p:spTree>
    <p:extLst>
      <p:ext uri="{BB962C8B-B14F-4D97-AF65-F5344CB8AC3E}">
        <p14:creationId xmlns:p14="http://schemas.microsoft.com/office/powerpoint/2010/main" val="106854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82872" y="184482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(Utfall 2024…..)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Nå ut till de gravida med störst behov.</a:t>
            </a:r>
          </a:p>
          <a:p>
            <a:r>
              <a:rPr lang="sv-SE" sz="2000" dirty="0">
                <a:latin typeface="+mn-lt"/>
              </a:rPr>
              <a:t>(uppsökande 2016-17, BMM, inslag SVT Södertälje 2022, 2024, </a:t>
            </a:r>
            <a:r>
              <a:rPr lang="sv-SE" sz="2000" dirty="0" err="1">
                <a:latin typeface="+mn-lt"/>
              </a:rPr>
              <a:t>MiV</a:t>
            </a:r>
            <a:r>
              <a:rPr lang="sv-SE" sz="2000" dirty="0">
                <a:latin typeface="+mn-lt"/>
              </a:rPr>
              <a:t>?)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u="sng" dirty="0">
                <a:latin typeface="+mn-lt"/>
              </a:rPr>
              <a:t>Samhällskontext:</a:t>
            </a:r>
          </a:p>
          <a:p>
            <a:r>
              <a:rPr lang="sv-SE" sz="2000" dirty="0">
                <a:latin typeface="+mn-lt"/>
              </a:rPr>
              <a:t>Ökad anhöriginvandring? (SCB: &gt;kvinnor &lt;män) </a:t>
            </a:r>
            <a:r>
              <a:rPr lang="sv-SE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sv-SE" sz="2000" dirty="0">
                <a:latin typeface="+mn-lt"/>
              </a:rPr>
              <a:t> sen inskrivning MVC?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 err="1">
                <a:latin typeface="+mn-lt"/>
              </a:rPr>
              <a:t>Migrationspolitik</a:t>
            </a:r>
            <a:r>
              <a:rPr lang="sv-SE" sz="2000" dirty="0">
                <a:latin typeface="+mn-lt"/>
              </a:rPr>
              <a:t>, integration, tillit? </a:t>
            </a:r>
          </a:p>
          <a:p>
            <a:endParaRPr lang="sv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327018-136F-2D2A-4602-907D3F7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86" y="706839"/>
            <a:ext cx="7937029" cy="796925"/>
          </a:xfrm>
        </p:spPr>
        <p:txBody>
          <a:bodyPr/>
          <a:lstStyle/>
          <a:p>
            <a:r>
              <a:rPr lang="sv-SE" dirty="0"/>
              <a:t>FRAMÖVER, UTMANINGAR</a:t>
            </a:r>
          </a:p>
        </p:txBody>
      </p:sp>
    </p:spTree>
    <p:extLst>
      <p:ext uri="{BB962C8B-B14F-4D97-AF65-F5344CB8AC3E}">
        <p14:creationId xmlns:p14="http://schemas.microsoft.com/office/powerpoint/2010/main" val="63467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82872" y="184482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latin typeface="+mn-lt"/>
              </a:rPr>
              <a:t>m</a:t>
            </a:r>
            <a:r>
              <a:rPr lang="sv-SE" sz="2000" smtClean="0">
                <a:latin typeface="+mn-lt"/>
              </a:rPr>
              <a:t>aria.strom@regionstockholm.se</a:t>
            </a:r>
            <a:endParaRPr lang="sv-SE" sz="2000" dirty="0">
              <a:latin typeface="+mn-lt"/>
            </a:endParaRPr>
          </a:p>
          <a:p>
            <a:endParaRPr lang="sv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327018-136F-2D2A-4602-907D3F7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86" y="706839"/>
            <a:ext cx="7937029" cy="796925"/>
          </a:xfrm>
        </p:spPr>
        <p:txBody>
          <a:bodyPr/>
          <a:lstStyle/>
          <a:p>
            <a:r>
              <a:rPr lang="sv-SE" dirty="0" smtClean="0"/>
              <a:t>K</a:t>
            </a:r>
            <a:r>
              <a:rPr lang="sv-SE" dirty="0" smtClean="0"/>
              <a:t>ontaktuppgifter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0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DD6B-F268-8EC0-57F7-5CB53312B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AC485-CD8F-6781-4849-A66F8C0A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8FD3F-2A46-2018-B1F5-3A9D0869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07A527-4E1B-8D3F-B071-8DA4E0E0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68BC5D9-D5FB-1233-F380-0771BAD9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Utlandsfödda, ökad risk för: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A0C1D67-0B2D-4056-E530-6525DFE163A5}"/>
              </a:ext>
            </a:extLst>
          </p:cNvPr>
          <p:cNvSpPr txBox="1"/>
          <p:nvPr/>
        </p:nvSpPr>
        <p:spPr>
          <a:xfrm>
            <a:off x="566511" y="1501314"/>
            <a:ext cx="7960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Högt BMI				</a:t>
            </a: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GDM (t.ex. Bortre Asien OR 3,86)							</a:t>
            </a: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PE (</a:t>
            </a:r>
            <a:r>
              <a:rPr lang="sv-SE" sz="1800" dirty="0" err="1">
                <a:latin typeface="+mn-lt"/>
              </a:rPr>
              <a:t>Sub</a:t>
            </a:r>
            <a:r>
              <a:rPr lang="sv-SE" sz="1800" dirty="0">
                <a:latin typeface="+mn-lt"/>
              </a:rPr>
              <a:t>-Sahara OR 1,5)</a:t>
            </a:r>
            <a:endParaRPr lang="sv-SE" dirty="0">
              <a:latin typeface="+mn-lt"/>
            </a:endParaRP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AS</a:t>
            </a:r>
            <a:endParaRPr lang="sv-SE" dirty="0">
              <a:latin typeface="+mn-lt"/>
            </a:endParaRPr>
          </a:p>
          <a:p>
            <a:pPr marL="742955" lvl="1" indent="-2857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+mn-lt"/>
              </a:rPr>
              <a:t>G</a:t>
            </a:r>
            <a:r>
              <a:rPr lang="sv-SE" sz="1800" dirty="0">
                <a:latin typeface="+mn-lt"/>
              </a:rPr>
              <a:t>rad 3 </a:t>
            </a:r>
            <a:r>
              <a:rPr lang="sv-SE" sz="1800" dirty="0"/>
              <a:t>(OR 2,7) </a:t>
            </a:r>
            <a:r>
              <a:rPr lang="sv-SE" sz="1800" dirty="0">
                <a:latin typeface="+mn-lt"/>
              </a:rPr>
              <a:t>och 4 (OR 1,9)</a:t>
            </a:r>
          </a:p>
          <a:p>
            <a:pPr marL="457203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dirty="0">
                <a:latin typeface="+mn-lt"/>
              </a:rPr>
              <a:t>						</a:t>
            </a: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Prematuritet</a:t>
            </a:r>
            <a:endParaRPr lang="sv-SE" sz="1800" dirty="0"/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IUFD</a:t>
            </a:r>
          </a:p>
          <a:p>
            <a:pPr marL="742955" lvl="1" indent="-2857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SGA</a:t>
            </a: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Perinatal dödlighet</a:t>
            </a:r>
            <a:endParaRPr lang="sv-SE" dirty="0">
              <a:latin typeface="+mn-lt"/>
            </a:endParaRP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VA 5’ &lt;7</a:t>
            </a:r>
          </a:p>
          <a:p>
            <a:pPr marL="457203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>
              <a:latin typeface="+mn-lt"/>
            </a:endParaRPr>
          </a:p>
          <a:p>
            <a:pPr marL="742955" lvl="1" indent="-28575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+mn-lt"/>
              </a:rPr>
              <a:t>Färre eftervårdsbesök</a:t>
            </a:r>
            <a:endParaRPr lang="sv-SE" sz="1600" dirty="0">
              <a:latin typeface="+mn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F6FA8E8-C566-CB6F-187E-52F2EF2199EB}"/>
              </a:ext>
            </a:extLst>
          </p:cNvPr>
          <p:cNvSpPr txBox="1"/>
          <p:nvPr/>
        </p:nvSpPr>
        <p:spPr>
          <a:xfrm>
            <a:off x="-22888" y="5792198"/>
            <a:ext cx="92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Ref: https://www.socialstyrelsen.se/globalassets/sharepoint-dokument/artikelkatalog/ovrigt/2016-12-14.pdf</a:t>
            </a:r>
            <a:endParaRPr lang="sv-SE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https://www.socialstyrelsen.se/globalassets/sharepoint-dokument/artikelkatalog/oppna-jamforelser/2016-11-10.pdf</a:t>
            </a:r>
            <a:r>
              <a:rPr lang="sv-SE" sz="12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sv-SE" sz="12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https://www.socialstyrelsen.se/globalassets/sharepoint-dokument/artikelkatalog/ovrigt/2024-9-9187.pdf</a:t>
            </a:r>
            <a:r>
              <a:rPr lang="sv-SE" altLang="sv-SE" sz="1200" dirty="0">
                <a:latin typeface="+mn-lt"/>
              </a:rPr>
              <a:t>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2049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BA2E-FB40-88A5-388B-7A52E6388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C5E024-9229-F1C4-98A1-4D0D567E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D71D94-7F88-9591-01BA-F8B3823C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E93BCA-17FE-7613-4676-536DE20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79A7716-DB75-D0FD-7014-DD14B2DD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INFÖR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C136682-96FC-872E-A012-FAF8588C2152}"/>
              </a:ext>
            </a:extLst>
          </p:cNvPr>
          <p:cNvSpPr txBox="1"/>
          <p:nvPr/>
        </p:nvSpPr>
        <p:spPr>
          <a:xfrm>
            <a:off x="603485" y="1338064"/>
            <a:ext cx="80833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STS ökat uppdrag 2016, inkl. förlossningsrädda och utlandsfödda. 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Kontext: 2016: 47% utlandsfödda kvinnor 15-49 </a:t>
            </a:r>
            <a:r>
              <a:rPr lang="sv-SE" sz="2000" dirty="0" err="1">
                <a:latin typeface="+mn-lt"/>
              </a:rPr>
              <a:t>åå</a:t>
            </a:r>
            <a:r>
              <a:rPr lang="sv-SE" sz="2000" dirty="0">
                <a:latin typeface="+mn-lt"/>
              </a:rPr>
              <a:t> (2024; 52%)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KI + migrantkvinnor. (okunskap svensk förlossningsvård, otillräcklig tolkanvändning)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Fokus: möte med ”vägledare”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Syfte: jämna ut ojämlikheter, öka delaktighet genom individuellt möte m syfte öka trygghet, kunskap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Idag: ordinarie verksamhet, 0,2FTE </a:t>
            </a:r>
            <a:r>
              <a:rPr lang="sv-SE" sz="2000" dirty="0" err="1">
                <a:latin typeface="+mn-lt"/>
              </a:rPr>
              <a:t>bm</a:t>
            </a:r>
            <a:endParaRPr lang="sv-SE" sz="2000" dirty="0">
              <a:latin typeface="+mn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1E71C30-7FD8-B8C7-02D7-211A7AEDCAF4}"/>
              </a:ext>
            </a:extLst>
          </p:cNvPr>
          <p:cNvSpPr txBox="1"/>
          <p:nvPr/>
        </p:nvSpPr>
        <p:spPr>
          <a:xfrm>
            <a:off x="203025" y="6150203"/>
            <a:ext cx="3432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Ref: SCB, Statistikdatabasen - Välj tabell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881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AF4A-0AC7-850E-6615-B163B89D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701D3B-285C-4E35-B940-718FDB14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8725C0-B9C6-C4FD-6A6C-9B37A30E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E0B61D-DA80-0DA8-0B34-F0CF0461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3430AB6-E850-3411-8ECD-03A3926168D6}"/>
              </a:ext>
            </a:extLst>
          </p:cNvPr>
          <p:cNvSpPr txBox="1"/>
          <p:nvPr/>
        </p:nvSpPr>
        <p:spPr>
          <a:xfrm>
            <a:off x="827584" y="1988840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Samtal om;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Rättigheter, sekretess</a:t>
            </a:r>
          </a:p>
          <a:p>
            <a:r>
              <a:rPr lang="sv-SE" sz="2000" dirty="0">
                <a:latin typeface="+mn-lt"/>
              </a:rPr>
              <a:t>Normal, komplicerad förlossning</a:t>
            </a:r>
          </a:p>
          <a:p>
            <a:r>
              <a:rPr lang="sv-SE" sz="2000" dirty="0">
                <a:latin typeface="+mn-lt"/>
              </a:rPr>
              <a:t>Eftervård, BVC</a:t>
            </a:r>
          </a:p>
          <a:p>
            <a:r>
              <a:rPr lang="sv-SE" sz="2000" dirty="0">
                <a:latin typeface="+mn-lt"/>
              </a:rPr>
              <a:t>Rundvisning</a:t>
            </a:r>
          </a:p>
          <a:p>
            <a:endParaRPr lang="sv-SE" sz="2000" dirty="0">
              <a:latin typeface="+mn-lt"/>
            </a:endParaRP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  <a:hlinkClick r:id="rId3"/>
              </a:rPr>
              <a:t>https://www.svt.se/nyheter/lokalt/sodertalje/utrikesfodda-kvinnor-far-personlig-barnmorska-infor-forlossning-i-sodertalje-behover-tryggas</a:t>
            </a:r>
            <a:r>
              <a:rPr lang="sv-SE" sz="2000" dirty="0">
                <a:latin typeface="+mn-lt"/>
              </a:rPr>
              <a:t> </a:t>
            </a:r>
          </a:p>
          <a:p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AC89CD8F-1214-9B45-9CBB-B2CB2C5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937029" cy="796925"/>
          </a:xfrm>
        </p:spPr>
        <p:txBody>
          <a:bodyPr/>
          <a:lstStyle/>
          <a:p>
            <a:r>
              <a:rPr lang="sv-SE" dirty="0"/>
              <a:t>INFÖR, upplägg</a:t>
            </a:r>
          </a:p>
        </p:txBody>
      </p:sp>
    </p:spTree>
    <p:extLst>
      <p:ext uri="{BB962C8B-B14F-4D97-AF65-F5344CB8AC3E}">
        <p14:creationId xmlns:p14="http://schemas.microsoft.com/office/powerpoint/2010/main" val="162424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6D8E-6F59-0E39-D5DC-F1C5DDE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E03863-3D38-241B-AC5D-664A8D69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2025-04-10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F330E4-97BD-54B5-48BC-1AEF898A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D1CCE-3984-846B-A765-2C1FB28B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altLang="sv-S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sv-SE" alt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F45036D-0349-9D3A-10BD-8CD1E552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5" y="707797"/>
            <a:ext cx="7937029" cy="7969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Argument 2024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016A045-9B46-A39A-75ED-B66BC613B777}"/>
              </a:ext>
            </a:extLst>
          </p:cNvPr>
          <p:cNvSpPr txBox="1"/>
          <p:nvPr/>
        </p:nvSpPr>
        <p:spPr>
          <a:xfrm>
            <a:off x="569189" y="5618566"/>
            <a:ext cx="796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(Min Barnmorska STS, </a:t>
            </a:r>
            <a:r>
              <a:rPr lang="sv-SE" sz="2000" dirty="0" err="1">
                <a:latin typeface="+mn-lt"/>
              </a:rPr>
              <a:t>Caseload</a:t>
            </a:r>
            <a:r>
              <a:rPr lang="sv-SE" sz="2000" dirty="0">
                <a:latin typeface="+mn-lt"/>
              </a:rPr>
              <a:t>, förlossningsrädda, utlandsfödda: få remitteras….)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EFAE659-A3AE-95DA-261A-261B42DD03C4}"/>
              </a:ext>
            </a:extLst>
          </p:cNvPr>
          <p:cNvSpPr/>
          <p:nvPr/>
        </p:nvSpPr>
        <p:spPr>
          <a:xfrm>
            <a:off x="5364088" y="707797"/>
            <a:ext cx="3456384" cy="17179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>
                <a:latin typeface="+mn-lt"/>
              </a:rPr>
              <a:t>Billig insats för att höja jämlikheten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4E74C38D-2D00-F1CF-DDF9-AB2D293A600C}"/>
              </a:ext>
            </a:extLst>
          </p:cNvPr>
          <p:cNvSpPr/>
          <p:nvPr/>
        </p:nvSpPr>
        <p:spPr>
          <a:xfrm>
            <a:off x="1763688" y="1432867"/>
            <a:ext cx="3456384" cy="1845558"/>
          </a:xfrm>
          <a:prstGeom prst="wedgeEllipseCallout">
            <a:avLst>
              <a:gd name="adj1" fmla="val 32342"/>
              <a:gd name="adj2" fmla="val 590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>
                <a:latin typeface="+mn-lt"/>
              </a:rPr>
              <a:t>Ska mycket till för att det inte ska vara lönsamt för denna grupp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21306DAC-F5BA-33AE-F491-13515C8083C8}"/>
              </a:ext>
            </a:extLst>
          </p:cNvPr>
          <p:cNvSpPr/>
          <p:nvPr/>
        </p:nvSpPr>
        <p:spPr>
          <a:xfrm>
            <a:off x="251520" y="3312016"/>
            <a:ext cx="3199357" cy="1845558"/>
          </a:xfrm>
          <a:prstGeom prst="wedgeEllipseCallout">
            <a:avLst>
              <a:gd name="adj1" fmla="val 32342"/>
              <a:gd name="adj2" fmla="val 590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>
                <a:latin typeface="+mn-lt"/>
              </a:rPr>
              <a:t>Bristande kommunikation bakom många risker/negativa utfall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EDFD9CF3-5FC1-A352-91C5-35342F98EB46}"/>
              </a:ext>
            </a:extLst>
          </p:cNvPr>
          <p:cNvSpPr/>
          <p:nvPr/>
        </p:nvSpPr>
        <p:spPr>
          <a:xfrm>
            <a:off x="5138067" y="3144531"/>
            <a:ext cx="2484415" cy="17179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>
                <a:latin typeface="+mn-lt"/>
              </a:rPr>
              <a:t>Rusta för framtiden, oro i världen</a:t>
            </a:r>
          </a:p>
        </p:txBody>
      </p:sp>
    </p:spTree>
    <p:extLst>
      <p:ext uri="{BB962C8B-B14F-4D97-AF65-F5344CB8AC3E}">
        <p14:creationId xmlns:p14="http://schemas.microsoft.com/office/powerpoint/2010/main" val="374905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B2ED-2EDE-06FD-8F19-6347F77C6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2ABB89-5B6E-B1C9-A82F-56E26EB1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B11D86-EA99-5B6E-A1F4-76D331F0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0FDBD3-8185-85EF-4B97-81039EDA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E013FD92-FF83-BEA6-19A6-63F55789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096384"/>
            <a:ext cx="7776864" cy="2099272"/>
          </a:xfrm>
        </p:spPr>
        <p:txBody>
          <a:bodyPr rtlCol="0">
            <a:normAutofit/>
          </a:bodyPr>
          <a:lstStyle/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altLang="sv-SE" sz="2000" dirty="0"/>
              <a:t>skillnader kvarstår trots insatser</a:t>
            </a:r>
            <a:r>
              <a:rPr lang="sv-SE" altLang="sv-SE" sz="2000" dirty="0">
                <a:solidFill>
                  <a:srgbClr val="FF0000"/>
                </a:solidFill>
              </a:rPr>
              <a:t> </a:t>
            </a:r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altLang="sv-SE" sz="2000" dirty="0"/>
              <a:t>Flera regioner: information och vård på flera språk, ökat personalens kompetens</a:t>
            </a:r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altLang="sv-SE" sz="2000" dirty="0"/>
              <a:t>regionerna bör fortsätta och förstärka dessa insatser</a:t>
            </a:r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altLang="sv-SE" sz="2000" dirty="0"/>
              <a:t>Samarbeta, t.ex. översättningar, arbetssätt.</a:t>
            </a:r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39C5316-7CBC-32C1-8418-BE03674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1805037"/>
          </a:xfrm>
        </p:spPr>
        <p:txBody>
          <a:bodyPr/>
          <a:lstStyle/>
          <a:p>
            <a:r>
              <a:rPr lang="sv-SE" altLang="sv-SE" sz="2400" dirty="0">
                <a:solidFill>
                  <a:srgbClr val="000000"/>
                </a:solidFill>
              </a:rPr>
              <a:t>Myndigheten för vård- och omsorgsanalys: </a:t>
            </a:r>
            <a:r>
              <a:rPr lang="sv-SE" altLang="sv-SE" sz="2400" dirty="0"/>
              <a:t>6 publikationer /analyser hittills av satsningen på kvinnors hälsa</a:t>
            </a:r>
            <a:r>
              <a:rPr lang="sv-SE" altLang="sv-SE" sz="2400" dirty="0">
                <a:solidFill>
                  <a:srgbClr val="222222"/>
                </a:solidFill>
              </a:rPr>
              <a:t> (2015 </a:t>
            </a:r>
            <a:r>
              <a:rPr lang="sv-SE" altLang="sv-SE" sz="2400" dirty="0">
                <a:solidFill>
                  <a:srgbClr val="222222"/>
                </a:solidFill>
                <a:sym typeface="Wingdings" panose="05000000000000000000" pitchFamily="2" charset="2"/>
              </a:rPr>
              <a:t>)</a:t>
            </a:r>
            <a:r>
              <a:rPr lang="sv-SE" altLang="sv-SE" sz="2400" dirty="0">
                <a:solidFill>
                  <a:srgbClr val="222222"/>
                </a:solidFill>
              </a:rPr>
              <a:t>. </a:t>
            </a:r>
            <a:r>
              <a:rPr lang="sv-SE" altLang="sv-SE" sz="2400" dirty="0">
                <a:solidFill>
                  <a:srgbClr val="000000"/>
                </a:solidFill>
              </a:rPr>
              <a:t>Senaste rapporten (2023):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99ADC89-807E-7748-68EA-1FEB55C74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877057"/>
            <a:ext cx="5352015" cy="36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Ref: https://www.vardanalys.se/tagg/kvinnors-halsa/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70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083EC-68C1-25CD-97AC-BFD66662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A7D3CA8-7AAD-3FAB-B0CD-932D2525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731837"/>
            <a:ext cx="8229600" cy="796925"/>
          </a:xfrm>
        </p:spPr>
        <p:txBody>
          <a:bodyPr wrap="square" anchor="ctr">
            <a:normAutofit/>
          </a:bodyPr>
          <a:lstStyle/>
          <a:p>
            <a:r>
              <a:rPr lang="sv-SE" dirty="0">
                <a:sym typeface="Wingdings" panose="05000000000000000000" pitchFamily="2" charset="2"/>
              </a:rPr>
              <a:t>Logga in på: </a:t>
            </a:r>
            <a:r>
              <a:rPr lang="sv-SE" altLang="sv-SE" dirty="0"/>
              <a:t>Menti.com, </a:t>
            </a:r>
            <a:r>
              <a:rPr lang="sv-SE" altLang="sv-SE" dirty="0">
                <a:latin typeface="+mn-lt"/>
              </a:rPr>
              <a:t>Kod: </a:t>
            </a:r>
            <a:r>
              <a:rPr lang="sv-SE" b="1" i="0" dirty="0">
                <a:effectLst/>
                <a:latin typeface="+mn-lt"/>
              </a:rPr>
              <a:t>4501 2770</a:t>
            </a:r>
            <a:endParaRPr lang="sv-SE" dirty="0">
              <a:latin typeface="+mn-lt"/>
            </a:endParaRPr>
          </a:p>
        </p:txBody>
      </p:sp>
      <p:pic>
        <p:nvPicPr>
          <p:cNvPr id="1026" name="Picture 2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6BBA6EB1-D48E-8F45-35D8-214A43E89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B07BC8-1FE4-0685-B520-919E40A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561138"/>
            <a:ext cx="2133600" cy="2079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AF97740-C95A-40E9-8A00-B16B4FEEA7FE}" type="datetime1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450568-2010-5949-CDC4-DB211824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375" y="6561138"/>
            <a:ext cx="2232025" cy="2238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altLang="sv-SE"/>
              <a:t>Ditt sjukhus genom livet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E721FA-C40C-8A0B-3C42-DD843630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5825" y="6561138"/>
            <a:ext cx="1450975" cy="2079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5A72BA-2381-4D46-B84E-29A3B356991D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83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0D70B-4581-9E4D-8751-3B9A689A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1C999F-71DB-2C2E-8AAD-B014B059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740-C95A-40E9-8A00-B16B4FEEA7FE}" type="datetime1">
              <a:rPr lang="sv-SE" smtClean="0"/>
              <a:pPr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138BFF-4D49-6533-C8DA-1D2532B2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Ditt sjukhus genom livet</a:t>
            </a:r>
            <a:endParaRPr lang="sv-SE" alt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ECAB64-9DD1-F55D-2038-B106FA79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2BA-2381-4D46-B84E-29A3B356991D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169B727E-B649-0497-A468-BEE73CD4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97" y="1896699"/>
            <a:ext cx="7827780" cy="1512168"/>
          </a:xfrm>
        </p:spPr>
        <p:txBody>
          <a:bodyPr rtlCol="0">
            <a:noAutofit/>
          </a:bodyPr>
          <a:lstStyle/>
          <a:p>
            <a:pPr marL="228602" indent="-228602" defTabSz="914406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dirty="0" err="1"/>
              <a:t>Sociala</a:t>
            </a:r>
            <a:r>
              <a:rPr lang="en-US" sz="2000" dirty="0"/>
              <a:t> </a:t>
            </a:r>
            <a:r>
              <a:rPr lang="en-US" sz="2000" dirty="0" err="1"/>
              <a:t>bestämningsfaktorer</a:t>
            </a:r>
            <a:r>
              <a:rPr lang="en-US" sz="2000" dirty="0"/>
              <a:t> för </a:t>
            </a:r>
            <a:r>
              <a:rPr lang="en-US" sz="2000" dirty="0" err="1"/>
              <a:t>hälsa</a:t>
            </a:r>
            <a:endParaRPr lang="en-US" sz="2000" dirty="0"/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2000" dirty="0">
                <a:sym typeface="Wingdings" panose="05000000000000000000" pitchFamily="2" charset="2"/>
              </a:rPr>
              <a:t>Låg </a:t>
            </a:r>
            <a:r>
              <a:rPr lang="sv-SE" sz="2000" dirty="0" err="1">
                <a:sym typeface="Wingdings" panose="05000000000000000000" pitchFamily="2" charset="2"/>
              </a:rPr>
              <a:t>hälsolitteracitet</a:t>
            </a:r>
            <a:r>
              <a:rPr lang="sv-SE" sz="2000" dirty="0">
                <a:sym typeface="Wingdings" panose="05000000000000000000" pitchFamily="2" charset="2"/>
              </a:rPr>
              <a:t>  sämre hälsa</a:t>
            </a:r>
          </a:p>
          <a:p>
            <a:pPr marL="228602" indent="-228602" defTabSz="914406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sv-SE" sz="2000" dirty="0">
                <a:sym typeface="Wingdings" panose="05000000000000000000" pitchFamily="2" charset="2"/>
              </a:rPr>
              <a:t>Underrepresenterade i forskning/register </a:t>
            </a:r>
            <a:r>
              <a:rPr lang="sv-SE" sz="2000" dirty="0" err="1">
                <a:sym typeface="Wingdings" panose="05000000000000000000" pitchFamily="2" charset="2"/>
              </a:rPr>
              <a:t>pga</a:t>
            </a:r>
            <a:r>
              <a:rPr lang="sv-SE" sz="2000" dirty="0">
                <a:sym typeface="Wingdings" panose="05000000000000000000" pitchFamily="2" charset="2"/>
              </a:rPr>
              <a:t> transition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823B86A-193B-60D3-FA82-A11B5D25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272808" cy="704419"/>
          </a:xfrm>
        </p:spPr>
        <p:txBody>
          <a:bodyPr/>
          <a:lstStyle/>
          <a:p>
            <a:r>
              <a:rPr lang="sv-SE" altLang="sv-SE" sz="2400" dirty="0"/>
              <a:t>MIGRATION, HÄLSA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2B6D06D0-5F26-CC7C-C4A0-204FEC0E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8" y="4961301"/>
            <a:ext cx="8302260" cy="14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/>
              <a:t>Ref:</a:t>
            </a:r>
          </a:p>
          <a:p>
            <a:pPr marL="0" indent="0" defTabSz="91440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i="1" dirty="0"/>
              <a:t>Health of refugee migrants in the early post-migration phase in Sweden </a:t>
            </a:r>
            <a:r>
              <a:rPr lang="en-US" sz="1200" dirty="0"/>
              <a:t>(Diss.) Al-Adhami (2023)</a:t>
            </a: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1200" i="1" dirty="0"/>
              <a:t>The UCL–Lancet Commission on Migration and Health: the health of a world on the move  </a:t>
            </a:r>
            <a:r>
              <a:rPr lang="en-US" sz="1200" dirty="0"/>
              <a:t>Abubakar et-al. (2017)</a:t>
            </a:r>
          </a:p>
          <a:p>
            <a:pPr marL="0" indent="0" defTabSz="914406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1200" i="1" dirty="0"/>
              <a:t>Health of refugees and migrants Regional situation analysis, practices, experiences, lessons learned and ways forward </a:t>
            </a:r>
            <a:r>
              <a:rPr lang="en-US" sz="1200" dirty="0"/>
              <a:t>WHO European Region 2018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636371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2010">
  <a:themeElements>
    <a:clrScheme name="powerpointmall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werpointmall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146A4F0-467B-452C-B32C-45453C72A499}" vid="{6F28D066-12D9-4925-AEC6-1A0056FB59D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- Powerpointpresentation</Template>
  <TotalTime>4170</TotalTime>
  <Words>1295</Words>
  <Application>Microsoft Office PowerPoint</Application>
  <PresentationFormat>Bildspel på skärmen (4:3)</PresentationFormat>
  <Paragraphs>231</Paragraphs>
  <Slides>23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Verdana</vt:lpstr>
      <vt:lpstr>Wingdings</vt:lpstr>
      <vt:lpstr>powerpointmall2010</vt:lpstr>
      <vt:lpstr>Jävsdeklaration</vt:lpstr>
      <vt:lpstr>INFÖR = INdividuell FÖRlossningsförberedelse</vt:lpstr>
      <vt:lpstr>Utlandsfödda, ökad risk för:</vt:lpstr>
      <vt:lpstr>INFÖR</vt:lpstr>
      <vt:lpstr>INFÖR, upplägg</vt:lpstr>
      <vt:lpstr>Argument 2024</vt:lpstr>
      <vt:lpstr>Myndigheten för vård- och omsorgsanalys: 6 publikationer /analyser hittills av satsningen på kvinnors hälsa (2015 ). Senaste rapporten (2023):</vt:lpstr>
      <vt:lpstr>Logga in på: Menti.com, Kod: 4501 2770</vt:lpstr>
      <vt:lpstr>MIGRATION, HÄLSA</vt:lpstr>
      <vt:lpstr>Implementering av migrant- och kulturanpassad vård i Europa: ringa progress trots förståelse av vad och hur. </vt:lpstr>
      <vt:lpstr>MIGRATIONS- OCH KULTURKÄNSLIGHET I VÅRDMÖTEN SRHR, TEST  Logga in på: Menti.com, Kod: 4501 2770</vt:lpstr>
      <vt:lpstr>Referens</vt:lpstr>
      <vt:lpstr>FOLKHÄLSOPOLITISKA MÅL – god och jämlik hälsa, sluta de påverkbara hälsoklyftorna inom en generation</vt:lpstr>
      <vt:lpstr>FOLKHÄLSOPOLITISKA MÅL – god och jämlik hälsa, sluta de påverkbara hälsoklyftorna inom en generation</vt:lpstr>
      <vt:lpstr>STS, ATT GÖRA</vt:lpstr>
      <vt:lpstr>Studier på INFÖR-verksamheten</vt:lpstr>
      <vt:lpstr>forts. studier på INFÖR-verksamheten</vt:lpstr>
      <vt:lpstr>2024</vt:lpstr>
      <vt:lpstr>41 länder</vt:lpstr>
      <vt:lpstr>UTFALL</vt:lpstr>
      <vt:lpstr>FU (n=117)*</vt:lpstr>
      <vt:lpstr>FRAMÖVER, UTMANINGAR</vt:lpstr>
      <vt:lpstr>Kontaktuppgifter</vt:lpstr>
    </vt:vector>
  </TitlesOfParts>
  <Company>Södertälje Sjukhus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Maria Ström</dc:creator>
  <cp:lastModifiedBy>Maria Ström</cp:lastModifiedBy>
  <cp:revision>177</cp:revision>
  <dcterms:created xsi:type="dcterms:W3CDTF">2024-10-11T11:45:23Z</dcterms:created>
  <dcterms:modified xsi:type="dcterms:W3CDTF">2025-04-10T13:44:57Z</dcterms:modified>
</cp:coreProperties>
</file>