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jpg!s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5" r:id="rId5"/>
    <p:sldMasterId id="2147483773" r:id="rId6"/>
    <p:sldMasterId id="2147483712" r:id="rId7"/>
    <p:sldMasterId id="2147483719" r:id="rId8"/>
    <p:sldMasterId id="2147483702" r:id="rId9"/>
  </p:sldMasterIdLst>
  <p:notesMasterIdLst>
    <p:notesMasterId r:id="rId38"/>
  </p:notesMasterIdLst>
  <p:handoutMasterIdLst>
    <p:handoutMasterId r:id="rId39"/>
  </p:handoutMasterIdLst>
  <p:sldIdLst>
    <p:sldId id="258" r:id="rId10"/>
    <p:sldId id="259" r:id="rId11"/>
    <p:sldId id="260" r:id="rId12"/>
    <p:sldId id="263" r:id="rId13"/>
    <p:sldId id="278" r:id="rId14"/>
    <p:sldId id="346" r:id="rId15"/>
    <p:sldId id="356" r:id="rId16"/>
    <p:sldId id="355" r:id="rId17"/>
    <p:sldId id="354" r:id="rId18"/>
    <p:sldId id="349" r:id="rId19"/>
    <p:sldId id="348" r:id="rId20"/>
    <p:sldId id="347" r:id="rId21"/>
    <p:sldId id="261" r:id="rId22"/>
    <p:sldId id="291" r:id="rId23"/>
    <p:sldId id="351" r:id="rId24"/>
    <p:sldId id="350" r:id="rId25"/>
    <p:sldId id="333" r:id="rId26"/>
    <p:sldId id="282" r:id="rId27"/>
    <p:sldId id="269" r:id="rId28"/>
    <p:sldId id="352" r:id="rId29"/>
    <p:sldId id="286" r:id="rId30"/>
    <p:sldId id="308" r:id="rId31"/>
    <p:sldId id="268" r:id="rId32"/>
    <p:sldId id="309" r:id="rId33"/>
    <p:sldId id="310" r:id="rId34"/>
    <p:sldId id="353" r:id="rId35"/>
    <p:sldId id="357" r:id="rId36"/>
    <p:sldId id="331" r:id="rId3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 autoAdjust="0"/>
    <p:restoredTop sz="82969" autoAdjust="0"/>
  </p:normalViewPr>
  <p:slideViewPr>
    <p:cSldViewPr>
      <p:cViewPr varScale="1">
        <p:scale>
          <a:sx n="90" d="100"/>
          <a:sy n="90" d="100"/>
        </p:scale>
        <p:origin x="21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7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hyperlink" Target="mailto:endometrios.arg@gmail.com" TargetMode="Externa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mailto:endometrios.arg@gmail.com" TargetMode="External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A0884-703B-40DF-9697-0F36221FF3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B34FC9A-58F8-45CF-AB51-9F7E2DBE7909}">
      <dgm:prSet/>
      <dgm:spPr/>
      <dgm:t>
        <a:bodyPr/>
        <a:lstStyle/>
        <a:p>
          <a:r>
            <a:rPr lang="en-US"/>
            <a:t>Endometrios leder obehandlad till kroniska smärtor och nedsatt fertilitet</a:t>
          </a:r>
        </a:p>
      </dgm:t>
    </dgm:pt>
    <dgm:pt modelId="{53CC86BB-A7D8-42EC-9527-639F55C8955F}" type="parTrans" cxnId="{FBD500D4-D2F9-4E9D-BB6A-CB8200615ECD}">
      <dgm:prSet/>
      <dgm:spPr/>
      <dgm:t>
        <a:bodyPr/>
        <a:lstStyle/>
        <a:p>
          <a:endParaRPr lang="en-US"/>
        </a:p>
      </dgm:t>
    </dgm:pt>
    <dgm:pt modelId="{AFAE029A-F90A-4A81-8DBE-2ECA7FDFF7C9}" type="sibTrans" cxnId="{FBD500D4-D2F9-4E9D-BB6A-CB8200615ECD}">
      <dgm:prSet/>
      <dgm:spPr/>
      <dgm:t>
        <a:bodyPr/>
        <a:lstStyle/>
        <a:p>
          <a:endParaRPr lang="en-US"/>
        </a:p>
      </dgm:t>
    </dgm:pt>
    <dgm:pt modelId="{EEC3DA18-DFA1-4409-A1B9-6287E72C9089}">
      <dgm:prSet/>
      <dgm:spPr/>
      <dgm:t>
        <a:bodyPr/>
        <a:lstStyle/>
        <a:p>
          <a:r>
            <a:rPr lang="en-US"/>
            <a:t>Där det finns endometrios uppstår inflammation som medför ökade smärtor</a:t>
          </a:r>
        </a:p>
      </dgm:t>
    </dgm:pt>
    <dgm:pt modelId="{22374B4F-0C82-47D3-A84A-1B8A5065CB5C}" type="parTrans" cxnId="{C337CC68-1696-4342-996B-7AB3AE701AF3}">
      <dgm:prSet/>
      <dgm:spPr/>
      <dgm:t>
        <a:bodyPr/>
        <a:lstStyle/>
        <a:p>
          <a:endParaRPr lang="en-US"/>
        </a:p>
      </dgm:t>
    </dgm:pt>
    <dgm:pt modelId="{A8A376BE-1EF2-4BFD-80F5-0E598AD988FA}" type="sibTrans" cxnId="{C337CC68-1696-4342-996B-7AB3AE701AF3}">
      <dgm:prSet/>
      <dgm:spPr/>
      <dgm:t>
        <a:bodyPr/>
        <a:lstStyle/>
        <a:p>
          <a:endParaRPr lang="en-US"/>
        </a:p>
      </dgm:t>
    </dgm:pt>
    <dgm:pt modelId="{088F9A57-777E-4687-B8AC-2800103E15CA}">
      <dgm:prSet/>
      <dgm:spPr/>
      <dgm:t>
        <a:bodyPr/>
        <a:lstStyle/>
        <a:p>
          <a:r>
            <a:rPr lang="en-US"/>
            <a:t>Upprepad inflammation leder till ärrbildning och sammanväxningar vilket  ger smärtor</a:t>
          </a:r>
        </a:p>
      </dgm:t>
    </dgm:pt>
    <dgm:pt modelId="{70D095ED-B72C-4093-8812-2E5C66BDCB16}" type="parTrans" cxnId="{F4AF2B1E-677D-44F0-B7FA-7A30248A1432}">
      <dgm:prSet/>
      <dgm:spPr/>
      <dgm:t>
        <a:bodyPr/>
        <a:lstStyle/>
        <a:p>
          <a:endParaRPr lang="en-US"/>
        </a:p>
      </dgm:t>
    </dgm:pt>
    <dgm:pt modelId="{24884E31-152B-4906-9FF9-8B42A958E82D}" type="sibTrans" cxnId="{F4AF2B1E-677D-44F0-B7FA-7A30248A1432}">
      <dgm:prSet/>
      <dgm:spPr/>
      <dgm:t>
        <a:bodyPr/>
        <a:lstStyle/>
        <a:p>
          <a:endParaRPr lang="en-US"/>
        </a:p>
      </dgm:t>
    </dgm:pt>
    <dgm:pt modelId="{DD450E2B-21FF-4AD9-97C5-1127751E0079}">
      <dgm:prSet/>
      <dgm:spPr/>
      <dgm:t>
        <a:bodyPr/>
        <a:lstStyle/>
        <a:p>
          <a:r>
            <a:rPr lang="en-US"/>
            <a:t>Långvarig inflammation och ärrbildning leder till infertilitet</a:t>
          </a:r>
        </a:p>
      </dgm:t>
    </dgm:pt>
    <dgm:pt modelId="{5B0AEF2D-4D9F-461A-98B4-0E67965E6061}" type="parTrans" cxnId="{98E53FAC-D463-41DE-9B5F-5B42100911B2}">
      <dgm:prSet/>
      <dgm:spPr/>
      <dgm:t>
        <a:bodyPr/>
        <a:lstStyle/>
        <a:p>
          <a:endParaRPr lang="en-US"/>
        </a:p>
      </dgm:t>
    </dgm:pt>
    <dgm:pt modelId="{2EA122C1-0131-43D9-9DC6-8CF84CFB27C6}" type="sibTrans" cxnId="{98E53FAC-D463-41DE-9B5F-5B42100911B2}">
      <dgm:prSet/>
      <dgm:spPr/>
      <dgm:t>
        <a:bodyPr/>
        <a:lstStyle/>
        <a:p>
          <a:endParaRPr lang="en-US"/>
        </a:p>
      </dgm:t>
    </dgm:pt>
    <dgm:pt modelId="{488C0ACF-B4E2-4F79-9169-E29B1F51EF16}">
      <dgm:prSet/>
      <dgm:spPr/>
      <dgm:t>
        <a:bodyPr/>
        <a:lstStyle/>
        <a:p>
          <a:r>
            <a:rPr lang="en-US"/>
            <a:t>Långvarig låggradig inflammation ger en ökad cancerrisk</a:t>
          </a:r>
        </a:p>
      </dgm:t>
    </dgm:pt>
    <dgm:pt modelId="{10641627-AE2E-486F-8EF9-5BE65659D4F0}" type="parTrans" cxnId="{464292DB-D210-4FE4-B289-1956691C5D5A}">
      <dgm:prSet/>
      <dgm:spPr/>
      <dgm:t>
        <a:bodyPr/>
        <a:lstStyle/>
        <a:p>
          <a:endParaRPr lang="en-US"/>
        </a:p>
      </dgm:t>
    </dgm:pt>
    <dgm:pt modelId="{5894AE51-98A4-441F-BA63-B52ED7BB3164}" type="sibTrans" cxnId="{464292DB-D210-4FE4-B289-1956691C5D5A}">
      <dgm:prSet/>
      <dgm:spPr/>
      <dgm:t>
        <a:bodyPr/>
        <a:lstStyle/>
        <a:p>
          <a:endParaRPr lang="en-US"/>
        </a:p>
      </dgm:t>
    </dgm:pt>
    <dgm:pt modelId="{150ABD83-BE7B-1E44-A08C-2AB1A804A3FB}" type="pres">
      <dgm:prSet presAssocID="{E67A0884-703B-40DF-9697-0F36221FF3FD}" presName="diagram" presStyleCnt="0">
        <dgm:presLayoutVars>
          <dgm:dir/>
          <dgm:resizeHandles val="exact"/>
        </dgm:presLayoutVars>
      </dgm:prSet>
      <dgm:spPr/>
    </dgm:pt>
    <dgm:pt modelId="{D6CB5B52-D321-7047-B8E9-D755DC336EFC}" type="pres">
      <dgm:prSet presAssocID="{4B34FC9A-58F8-45CF-AB51-9F7E2DBE7909}" presName="node" presStyleLbl="node1" presStyleIdx="0" presStyleCnt="5">
        <dgm:presLayoutVars>
          <dgm:bulletEnabled val="1"/>
        </dgm:presLayoutVars>
      </dgm:prSet>
      <dgm:spPr/>
    </dgm:pt>
    <dgm:pt modelId="{B073F376-A614-3C4F-9A23-8410605385D3}" type="pres">
      <dgm:prSet presAssocID="{AFAE029A-F90A-4A81-8DBE-2ECA7FDFF7C9}" presName="sibTrans" presStyleCnt="0"/>
      <dgm:spPr/>
    </dgm:pt>
    <dgm:pt modelId="{710F6104-3D7A-944C-9F27-F7147B0C2ED6}" type="pres">
      <dgm:prSet presAssocID="{EEC3DA18-DFA1-4409-A1B9-6287E72C9089}" presName="node" presStyleLbl="node1" presStyleIdx="1" presStyleCnt="5">
        <dgm:presLayoutVars>
          <dgm:bulletEnabled val="1"/>
        </dgm:presLayoutVars>
      </dgm:prSet>
      <dgm:spPr/>
    </dgm:pt>
    <dgm:pt modelId="{9F5E2E9C-EF9B-384B-9461-F839A289BF03}" type="pres">
      <dgm:prSet presAssocID="{A8A376BE-1EF2-4BFD-80F5-0E598AD988FA}" presName="sibTrans" presStyleCnt="0"/>
      <dgm:spPr/>
    </dgm:pt>
    <dgm:pt modelId="{0D22E812-2419-1940-991B-CFFC1D3E8C7F}" type="pres">
      <dgm:prSet presAssocID="{088F9A57-777E-4687-B8AC-2800103E15CA}" presName="node" presStyleLbl="node1" presStyleIdx="2" presStyleCnt="5">
        <dgm:presLayoutVars>
          <dgm:bulletEnabled val="1"/>
        </dgm:presLayoutVars>
      </dgm:prSet>
      <dgm:spPr/>
    </dgm:pt>
    <dgm:pt modelId="{3E680F74-20E6-AF4F-A8DC-055F7868DF60}" type="pres">
      <dgm:prSet presAssocID="{24884E31-152B-4906-9FF9-8B42A958E82D}" presName="sibTrans" presStyleCnt="0"/>
      <dgm:spPr/>
    </dgm:pt>
    <dgm:pt modelId="{AC226808-5E44-9640-A82D-5EDA439FBF85}" type="pres">
      <dgm:prSet presAssocID="{DD450E2B-21FF-4AD9-97C5-1127751E0079}" presName="node" presStyleLbl="node1" presStyleIdx="3" presStyleCnt="5">
        <dgm:presLayoutVars>
          <dgm:bulletEnabled val="1"/>
        </dgm:presLayoutVars>
      </dgm:prSet>
      <dgm:spPr/>
    </dgm:pt>
    <dgm:pt modelId="{BC08935A-3718-B644-97DD-E8E4D860DE05}" type="pres">
      <dgm:prSet presAssocID="{2EA122C1-0131-43D9-9DC6-8CF84CFB27C6}" presName="sibTrans" presStyleCnt="0"/>
      <dgm:spPr/>
    </dgm:pt>
    <dgm:pt modelId="{6228C754-0D34-6845-9C96-E026F2FAF4D6}" type="pres">
      <dgm:prSet presAssocID="{488C0ACF-B4E2-4F79-9169-E29B1F51EF16}" presName="node" presStyleLbl="node1" presStyleIdx="4" presStyleCnt="5">
        <dgm:presLayoutVars>
          <dgm:bulletEnabled val="1"/>
        </dgm:presLayoutVars>
      </dgm:prSet>
      <dgm:spPr/>
    </dgm:pt>
  </dgm:ptLst>
  <dgm:cxnLst>
    <dgm:cxn modelId="{F4AF2B1E-677D-44F0-B7FA-7A30248A1432}" srcId="{E67A0884-703B-40DF-9697-0F36221FF3FD}" destId="{088F9A57-777E-4687-B8AC-2800103E15CA}" srcOrd="2" destOrd="0" parTransId="{70D095ED-B72C-4093-8812-2E5C66BDCB16}" sibTransId="{24884E31-152B-4906-9FF9-8B42A958E82D}"/>
    <dgm:cxn modelId="{CF61875A-263B-094C-A680-851DA6438F73}" type="presOf" srcId="{DD450E2B-21FF-4AD9-97C5-1127751E0079}" destId="{AC226808-5E44-9640-A82D-5EDA439FBF85}" srcOrd="0" destOrd="0" presId="urn:microsoft.com/office/officeart/2005/8/layout/default"/>
    <dgm:cxn modelId="{C337CC68-1696-4342-996B-7AB3AE701AF3}" srcId="{E67A0884-703B-40DF-9697-0F36221FF3FD}" destId="{EEC3DA18-DFA1-4409-A1B9-6287E72C9089}" srcOrd="1" destOrd="0" parTransId="{22374B4F-0C82-47D3-A84A-1B8A5065CB5C}" sibTransId="{A8A376BE-1EF2-4BFD-80F5-0E598AD988FA}"/>
    <dgm:cxn modelId="{3DF8EF77-B0F0-3748-8120-0002AEA5E5CF}" type="presOf" srcId="{4B34FC9A-58F8-45CF-AB51-9F7E2DBE7909}" destId="{D6CB5B52-D321-7047-B8E9-D755DC336EFC}" srcOrd="0" destOrd="0" presId="urn:microsoft.com/office/officeart/2005/8/layout/default"/>
    <dgm:cxn modelId="{94CE507C-9A7A-A54D-BEF8-CDBB4A05FB4F}" type="presOf" srcId="{E67A0884-703B-40DF-9697-0F36221FF3FD}" destId="{150ABD83-BE7B-1E44-A08C-2AB1A804A3FB}" srcOrd="0" destOrd="0" presId="urn:microsoft.com/office/officeart/2005/8/layout/default"/>
    <dgm:cxn modelId="{4D4477A4-B241-7A40-B551-31D1637B73DB}" type="presOf" srcId="{488C0ACF-B4E2-4F79-9169-E29B1F51EF16}" destId="{6228C754-0D34-6845-9C96-E026F2FAF4D6}" srcOrd="0" destOrd="0" presId="urn:microsoft.com/office/officeart/2005/8/layout/default"/>
    <dgm:cxn modelId="{98E53FAC-D463-41DE-9B5F-5B42100911B2}" srcId="{E67A0884-703B-40DF-9697-0F36221FF3FD}" destId="{DD450E2B-21FF-4AD9-97C5-1127751E0079}" srcOrd="3" destOrd="0" parTransId="{5B0AEF2D-4D9F-461A-98B4-0E67965E6061}" sibTransId="{2EA122C1-0131-43D9-9DC6-8CF84CFB27C6}"/>
    <dgm:cxn modelId="{3BF352CD-164E-E840-B26C-B032D5E113E1}" type="presOf" srcId="{088F9A57-777E-4687-B8AC-2800103E15CA}" destId="{0D22E812-2419-1940-991B-CFFC1D3E8C7F}" srcOrd="0" destOrd="0" presId="urn:microsoft.com/office/officeart/2005/8/layout/default"/>
    <dgm:cxn modelId="{FBD500D4-D2F9-4E9D-BB6A-CB8200615ECD}" srcId="{E67A0884-703B-40DF-9697-0F36221FF3FD}" destId="{4B34FC9A-58F8-45CF-AB51-9F7E2DBE7909}" srcOrd="0" destOrd="0" parTransId="{53CC86BB-A7D8-42EC-9527-639F55C8955F}" sibTransId="{AFAE029A-F90A-4A81-8DBE-2ECA7FDFF7C9}"/>
    <dgm:cxn modelId="{464292DB-D210-4FE4-B289-1956691C5D5A}" srcId="{E67A0884-703B-40DF-9697-0F36221FF3FD}" destId="{488C0ACF-B4E2-4F79-9169-E29B1F51EF16}" srcOrd="4" destOrd="0" parTransId="{10641627-AE2E-486F-8EF9-5BE65659D4F0}" sibTransId="{5894AE51-98A4-441F-BA63-B52ED7BB3164}"/>
    <dgm:cxn modelId="{4DD904F7-C6A0-D14A-8B26-D49DF421D4B5}" type="presOf" srcId="{EEC3DA18-DFA1-4409-A1B9-6287E72C9089}" destId="{710F6104-3D7A-944C-9F27-F7147B0C2ED6}" srcOrd="0" destOrd="0" presId="urn:microsoft.com/office/officeart/2005/8/layout/default"/>
    <dgm:cxn modelId="{266978EE-AD31-D64F-B47A-8989E2955B20}" type="presParOf" srcId="{150ABD83-BE7B-1E44-A08C-2AB1A804A3FB}" destId="{D6CB5B52-D321-7047-B8E9-D755DC336EFC}" srcOrd="0" destOrd="0" presId="urn:microsoft.com/office/officeart/2005/8/layout/default"/>
    <dgm:cxn modelId="{5102DB90-0C71-3C46-B058-617339B11567}" type="presParOf" srcId="{150ABD83-BE7B-1E44-A08C-2AB1A804A3FB}" destId="{B073F376-A614-3C4F-9A23-8410605385D3}" srcOrd="1" destOrd="0" presId="urn:microsoft.com/office/officeart/2005/8/layout/default"/>
    <dgm:cxn modelId="{71326270-5A4D-5441-8FF2-C651B44045DA}" type="presParOf" srcId="{150ABD83-BE7B-1E44-A08C-2AB1A804A3FB}" destId="{710F6104-3D7A-944C-9F27-F7147B0C2ED6}" srcOrd="2" destOrd="0" presId="urn:microsoft.com/office/officeart/2005/8/layout/default"/>
    <dgm:cxn modelId="{307F3BFF-331A-DD4D-9B1C-37D4F1E451B6}" type="presParOf" srcId="{150ABD83-BE7B-1E44-A08C-2AB1A804A3FB}" destId="{9F5E2E9C-EF9B-384B-9461-F839A289BF03}" srcOrd="3" destOrd="0" presId="urn:microsoft.com/office/officeart/2005/8/layout/default"/>
    <dgm:cxn modelId="{E58BE482-1E9B-3846-A1CE-F8FE773F90ED}" type="presParOf" srcId="{150ABD83-BE7B-1E44-A08C-2AB1A804A3FB}" destId="{0D22E812-2419-1940-991B-CFFC1D3E8C7F}" srcOrd="4" destOrd="0" presId="urn:microsoft.com/office/officeart/2005/8/layout/default"/>
    <dgm:cxn modelId="{BCC7D717-5664-A945-93E7-CB4DC3CB31DA}" type="presParOf" srcId="{150ABD83-BE7B-1E44-A08C-2AB1A804A3FB}" destId="{3E680F74-20E6-AF4F-A8DC-055F7868DF60}" srcOrd="5" destOrd="0" presId="urn:microsoft.com/office/officeart/2005/8/layout/default"/>
    <dgm:cxn modelId="{9F4D7BA4-D6C0-D64F-AEFB-EFA0A9E8591E}" type="presParOf" srcId="{150ABD83-BE7B-1E44-A08C-2AB1A804A3FB}" destId="{AC226808-5E44-9640-A82D-5EDA439FBF85}" srcOrd="6" destOrd="0" presId="urn:microsoft.com/office/officeart/2005/8/layout/default"/>
    <dgm:cxn modelId="{302F0EC5-E040-0849-9ECE-0574D45D9473}" type="presParOf" srcId="{150ABD83-BE7B-1E44-A08C-2AB1A804A3FB}" destId="{BC08935A-3718-B644-97DD-E8E4D860DE05}" srcOrd="7" destOrd="0" presId="urn:microsoft.com/office/officeart/2005/8/layout/default"/>
    <dgm:cxn modelId="{5D7C500B-00A1-5E47-9A19-36702A0031DE}" type="presParOf" srcId="{150ABD83-BE7B-1E44-A08C-2AB1A804A3FB}" destId="{6228C754-0D34-6845-9C96-E026F2FAF4D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E399B-0D73-4505-AC31-68F7E89298F0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CD6C81-7C11-4D5A-8314-9C9B3ADB8D45}">
      <dgm:prSet/>
      <dgm:spPr/>
      <dgm:t>
        <a:bodyPr/>
        <a:lstStyle/>
        <a:p>
          <a:r>
            <a:rPr lang="en-US"/>
            <a:t>Störning i immunförsvaret</a:t>
          </a:r>
        </a:p>
      </dgm:t>
    </dgm:pt>
    <dgm:pt modelId="{A4DF8E5E-628B-412E-A488-58812130711A}" type="parTrans" cxnId="{C017147E-9109-46F4-B23A-6CE2F145C7BD}">
      <dgm:prSet/>
      <dgm:spPr/>
      <dgm:t>
        <a:bodyPr/>
        <a:lstStyle/>
        <a:p>
          <a:endParaRPr lang="en-US"/>
        </a:p>
      </dgm:t>
    </dgm:pt>
    <dgm:pt modelId="{4D252747-36BA-42FC-A0D3-602D4D900836}" type="sibTrans" cxnId="{C017147E-9109-46F4-B23A-6CE2F145C7BD}">
      <dgm:prSet/>
      <dgm:spPr/>
      <dgm:t>
        <a:bodyPr/>
        <a:lstStyle/>
        <a:p>
          <a:endParaRPr lang="en-US"/>
        </a:p>
      </dgm:t>
    </dgm:pt>
    <dgm:pt modelId="{C79CC5B9-1BEE-4AB6-AB02-49ED466BBE93}">
      <dgm:prSet/>
      <dgm:spPr/>
      <dgm:t>
        <a:bodyPr/>
        <a:lstStyle/>
        <a:p>
          <a:r>
            <a:rPr lang="en-US"/>
            <a:t>Endometriecellerna i mensblodet ges möjlighet att implantera och tillväxa i bukhinnan/på ovarierna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kronisk inflammation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fibros och sammanväxningar i buken</a:t>
          </a:r>
        </a:p>
      </dgm:t>
    </dgm:pt>
    <dgm:pt modelId="{2A51D436-E970-4EB7-9EDA-852D63317800}" type="parTrans" cxnId="{D9969148-D091-4E3B-86FA-48F202A72840}">
      <dgm:prSet/>
      <dgm:spPr/>
      <dgm:t>
        <a:bodyPr/>
        <a:lstStyle/>
        <a:p>
          <a:endParaRPr lang="en-US"/>
        </a:p>
      </dgm:t>
    </dgm:pt>
    <dgm:pt modelId="{0959D36C-15C8-4F4D-84DF-581D2A022284}" type="sibTrans" cxnId="{D9969148-D091-4E3B-86FA-48F202A72840}">
      <dgm:prSet/>
      <dgm:spPr/>
      <dgm:t>
        <a:bodyPr/>
        <a:lstStyle/>
        <a:p>
          <a:endParaRPr lang="en-US"/>
        </a:p>
      </dgm:t>
    </dgm:pt>
    <dgm:pt modelId="{E1595DE1-E99F-4F8D-A7D9-CD4B4E159CB6}">
      <dgm:prSet/>
      <dgm:spPr/>
      <dgm:t>
        <a:bodyPr/>
        <a:lstStyle/>
        <a:p>
          <a:r>
            <a:rPr lang="en-US"/>
            <a:t>Vid varje menscykel aktiveras endometriet i uterus, samtidigt aktiveras endometrioshärdarna, vilket leder till svullnad och blödning i härdarna vilket orsakar smärtor</a:t>
          </a:r>
        </a:p>
      </dgm:t>
    </dgm:pt>
    <dgm:pt modelId="{33E01E60-EBBE-43ED-A842-24D61291CE62}" type="parTrans" cxnId="{C96D239D-FF2E-436A-BDF8-0F0881197BB0}">
      <dgm:prSet/>
      <dgm:spPr/>
      <dgm:t>
        <a:bodyPr/>
        <a:lstStyle/>
        <a:p>
          <a:endParaRPr lang="en-US"/>
        </a:p>
      </dgm:t>
    </dgm:pt>
    <dgm:pt modelId="{AA621A1A-FD34-4BB0-932F-20DC4604D705}" type="sibTrans" cxnId="{C96D239D-FF2E-436A-BDF8-0F0881197BB0}">
      <dgm:prSet/>
      <dgm:spPr/>
      <dgm:t>
        <a:bodyPr/>
        <a:lstStyle/>
        <a:p>
          <a:endParaRPr lang="en-US"/>
        </a:p>
      </dgm:t>
    </dgm:pt>
    <dgm:pt modelId="{E8815776-A5E6-C04F-8A49-6CADAF13EF23}" type="pres">
      <dgm:prSet presAssocID="{3A3E399B-0D73-4505-AC31-68F7E89298F0}" presName="outerComposite" presStyleCnt="0">
        <dgm:presLayoutVars>
          <dgm:chMax val="5"/>
          <dgm:dir/>
          <dgm:resizeHandles val="exact"/>
        </dgm:presLayoutVars>
      </dgm:prSet>
      <dgm:spPr/>
    </dgm:pt>
    <dgm:pt modelId="{160549F0-4D4B-0D48-92F8-BFE539DF7392}" type="pres">
      <dgm:prSet presAssocID="{3A3E399B-0D73-4505-AC31-68F7E89298F0}" presName="dummyMaxCanvas" presStyleCnt="0">
        <dgm:presLayoutVars/>
      </dgm:prSet>
      <dgm:spPr/>
    </dgm:pt>
    <dgm:pt modelId="{9C672DC8-F011-6B45-A283-64F7DF1C3360}" type="pres">
      <dgm:prSet presAssocID="{3A3E399B-0D73-4505-AC31-68F7E89298F0}" presName="ThreeNodes_1" presStyleLbl="node1" presStyleIdx="0" presStyleCnt="3" custLinFactNeighborY="-5912">
        <dgm:presLayoutVars>
          <dgm:bulletEnabled val="1"/>
        </dgm:presLayoutVars>
      </dgm:prSet>
      <dgm:spPr/>
    </dgm:pt>
    <dgm:pt modelId="{6E5E54B6-2957-5F4A-BAD2-9CE72E9F5BB9}" type="pres">
      <dgm:prSet presAssocID="{3A3E399B-0D73-4505-AC31-68F7E89298F0}" presName="ThreeNodes_2" presStyleLbl="node1" presStyleIdx="1" presStyleCnt="3">
        <dgm:presLayoutVars>
          <dgm:bulletEnabled val="1"/>
        </dgm:presLayoutVars>
      </dgm:prSet>
      <dgm:spPr/>
    </dgm:pt>
    <dgm:pt modelId="{DE9DBACC-69B8-1F40-8AF1-150CAD1DDAC5}" type="pres">
      <dgm:prSet presAssocID="{3A3E399B-0D73-4505-AC31-68F7E89298F0}" presName="ThreeNodes_3" presStyleLbl="node1" presStyleIdx="2" presStyleCnt="3">
        <dgm:presLayoutVars>
          <dgm:bulletEnabled val="1"/>
        </dgm:presLayoutVars>
      </dgm:prSet>
      <dgm:spPr/>
    </dgm:pt>
    <dgm:pt modelId="{44B00E26-694B-644C-97CA-2659733DFC4A}" type="pres">
      <dgm:prSet presAssocID="{3A3E399B-0D73-4505-AC31-68F7E89298F0}" presName="ThreeConn_1-2" presStyleLbl="fgAccFollowNode1" presStyleIdx="0" presStyleCnt="2">
        <dgm:presLayoutVars>
          <dgm:bulletEnabled val="1"/>
        </dgm:presLayoutVars>
      </dgm:prSet>
      <dgm:spPr/>
    </dgm:pt>
    <dgm:pt modelId="{548E3A47-B76C-1742-9EDD-0974F197E302}" type="pres">
      <dgm:prSet presAssocID="{3A3E399B-0D73-4505-AC31-68F7E89298F0}" presName="ThreeConn_2-3" presStyleLbl="fgAccFollowNode1" presStyleIdx="1" presStyleCnt="2">
        <dgm:presLayoutVars>
          <dgm:bulletEnabled val="1"/>
        </dgm:presLayoutVars>
      </dgm:prSet>
      <dgm:spPr/>
    </dgm:pt>
    <dgm:pt modelId="{600AC110-9EE6-EC4B-8986-07410DB15CD1}" type="pres">
      <dgm:prSet presAssocID="{3A3E399B-0D73-4505-AC31-68F7E89298F0}" presName="ThreeNodes_1_text" presStyleLbl="node1" presStyleIdx="2" presStyleCnt="3">
        <dgm:presLayoutVars>
          <dgm:bulletEnabled val="1"/>
        </dgm:presLayoutVars>
      </dgm:prSet>
      <dgm:spPr/>
    </dgm:pt>
    <dgm:pt modelId="{9BAFE74F-299C-D14D-97D8-BF9967A2767F}" type="pres">
      <dgm:prSet presAssocID="{3A3E399B-0D73-4505-AC31-68F7E89298F0}" presName="ThreeNodes_2_text" presStyleLbl="node1" presStyleIdx="2" presStyleCnt="3">
        <dgm:presLayoutVars>
          <dgm:bulletEnabled val="1"/>
        </dgm:presLayoutVars>
      </dgm:prSet>
      <dgm:spPr/>
    </dgm:pt>
    <dgm:pt modelId="{A0BF6FC9-3D70-6547-8C9F-2B958E79D4E9}" type="pres">
      <dgm:prSet presAssocID="{3A3E399B-0D73-4505-AC31-68F7E89298F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7002206-FAA1-DE4B-8F5B-5CF9EFFF1F4C}" type="presOf" srcId="{14CD6C81-7C11-4D5A-8314-9C9B3ADB8D45}" destId="{600AC110-9EE6-EC4B-8986-07410DB15CD1}" srcOrd="1" destOrd="0" presId="urn:microsoft.com/office/officeart/2005/8/layout/vProcess5"/>
    <dgm:cxn modelId="{349F3C19-9B09-FD49-A363-0D2589825AE1}" type="presOf" srcId="{E1595DE1-E99F-4F8D-A7D9-CD4B4E159CB6}" destId="{DE9DBACC-69B8-1F40-8AF1-150CAD1DDAC5}" srcOrd="0" destOrd="0" presId="urn:microsoft.com/office/officeart/2005/8/layout/vProcess5"/>
    <dgm:cxn modelId="{E2DFF02F-F522-F34F-B329-29F05113A4F9}" type="presOf" srcId="{3A3E399B-0D73-4505-AC31-68F7E89298F0}" destId="{E8815776-A5E6-C04F-8A49-6CADAF13EF23}" srcOrd="0" destOrd="0" presId="urn:microsoft.com/office/officeart/2005/8/layout/vProcess5"/>
    <dgm:cxn modelId="{7B499A41-63F9-BD45-BC14-F91625841F11}" type="presOf" srcId="{E1595DE1-E99F-4F8D-A7D9-CD4B4E159CB6}" destId="{A0BF6FC9-3D70-6547-8C9F-2B958E79D4E9}" srcOrd="1" destOrd="0" presId="urn:microsoft.com/office/officeart/2005/8/layout/vProcess5"/>
    <dgm:cxn modelId="{D9969148-D091-4E3B-86FA-48F202A72840}" srcId="{3A3E399B-0D73-4505-AC31-68F7E89298F0}" destId="{C79CC5B9-1BEE-4AB6-AB02-49ED466BBE93}" srcOrd="1" destOrd="0" parTransId="{2A51D436-E970-4EB7-9EDA-852D63317800}" sibTransId="{0959D36C-15C8-4F4D-84DF-581D2A022284}"/>
    <dgm:cxn modelId="{B2ED9556-142D-1D4C-A3A1-80E93A0A4D8D}" type="presOf" srcId="{C79CC5B9-1BEE-4AB6-AB02-49ED466BBE93}" destId="{9BAFE74F-299C-D14D-97D8-BF9967A2767F}" srcOrd="1" destOrd="0" presId="urn:microsoft.com/office/officeart/2005/8/layout/vProcess5"/>
    <dgm:cxn modelId="{48280361-DAE6-DB48-974E-2CF4E725D3B5}" type="presOf" srcId="{0959D36C-15C8-4F4D-84DF-581D2A022284}" destId="{548E3A47-B76C-1742-9EDD-0974F197E302}" srcOrd="0" destOrd="0" presId="urn:microsoft.com/office/officeart/2005/8/layout/vProcess5"/>
    <dgm:cxn modelId="{C017147E-9109-46F4-B23A-6CE2F145C7BD}" srcId="{3A3E399B-0D73-4505-AC31-68F7E89298F0}" destId="{14CD6C81-7C11-4D5A-8314-9C9B3ADB8D45}" srcOrd="0" destOrd="0" parTransId="{A4DF8E5E-628B-412E-A488-58812130711A}" sibTransId="{4D252747-36BA-42FC-A0D3-602D4D900836}"/>
    <dgm:cxn modelId="{C96D239D-FF2E-436A-BDF8-0F0881197BB0}" srcId="{3A3E399B-0D73-4505-AC31-68F7E89298F0}" destId="{E1595DE1-E99F-4F8D-A7D9-CD4B4E159CB6}" srcOrd="2" destOrd="0" parTransId="{33E01E60-EBBE-43ED-A842-24D61291CE62}" sibTransId="{AA621A1A-FD34-4BB0-932F-20DC4604D705}"/>
    <dgm:cxn modelId="{D67B01BD-65EC-8649-8869-CAEE8D245E18}" type="presOf" srcId="{14CD6C81-7C11-4D5A-8314-9C9B3ADB8D45}" destId="{9C672DC8-F011-6B45-A283-64F7DF1C3360}" srcOrd="0" destOrd="0" presId="urn:microsoft.com/office/officeart/2005/8/layout/vProcess5"/>
    <dgm:cxn modelId="{237F17D6-FE3D-FF4E-BF5A-C7FA633E8AEE}" type="presOf" srcId="{4D252747-36BA-42FC-A0D3-602D4D900836}" destId="{44B00E26-694B-644C-97CA-2659733DFC4A}" srcOrd="0" destOrd="0" presId="urn:microsoft.com/office/officeart/2005/8/layout/vProcess5"/>
    <dgm:cxn modelId="{51DF14EB-16F2-4B4F-A7E7-315B17B54C76}" type="presOf" srcId="{C79CC5B9-1BEE-4AB6-AB02-49ED466BBE93}" destId="{6E5E54B6-2957-5F4A-BAD2-9CE72E9F5BB9}" srcOrd="0" destOrd="0" presId="urn:microsoft.com/office/officeart/2005/8/layout/vProcess5"/>
    <dgm:cxn modelId="{72BD41D8-4CA0-3443-877E-912D8BBE697A}" type="presParOf" srcId="{E8815776-A5E6-C04F-8A49-6CADAF13EF23}" destId="{160549F0-4D4B-0D48-92F8-BFE539DF7392}" srcOrd="0" destOrd="0" presId="urn:microsoft.com/office/officeart/2005/8/layout/vProcess5"/>
    <dgm:cxn modelId="{69D33FDC-E49A-764E-8BE9-00034A9291B9}" type="presParOf" srcId="{E8815776-A5E6-C04F-8A49-6CADAF13EF23}" destId="{9C672DC8-F011-6B45-A283-64F7DF1C3360}" srcOrd="1" destOrd="0" presId="urn:microsoft.com/office/officeart/2005/8/layout/vProcess5"/>
    <dgm:cxn modelId="{A08BCCDA-569D-2B46-9F3F-6F7F5FF31F79}" type="presParOf" srcId="{E8815776-A5E6-C04F-8A49-6CADAF13EF23}" destId="{6E5E54B6-2957-5F4A-BAD2-9CE72E9F5BB9}" srcOrd="2" destOrd="0" presId="urn:microsoft.com/office/officeart/2005/8/layout/vProcess5"/>
    <dgm:cxn modelId="{6476A0F3-AC9B-1740-A311-7DCC20E808A3}" type="presParOf" srcId="{E8815776-A5E6-C04F-8A49-6CADAF13EF23}" destId="{DE9DBACC-69B8-1F40-8AF1-150CAD1DDAC5}" srcOrd="3" destOrd="0" presId="urn:microsoft.com/office/officeart/2005/8/layout/vProcess5"/>
    <dgm:cxn modelId="{8F968404-46AA-3B41-81E2-0B6E925D0DBB}" type="presParOf" srcId="{E8815776-A5E6-C04F-8A49-6CADAF13EF23}" destId="{44B00E26-694B-644C-97CA-2659733DFC4A}" srcOrd="4" destOrd="0" presId="urn:microsoft.com/office/officeart/2005/8/layout/vProcess5"/>
    <dgm:cxn modelId="{CFBD74A8-8A95-694F-B0BC-AB5C8DC721FA}" type="presParOf" srcId="{E8815776-A5E6-C04F-8A49-6CADAF13EF23}" destId="{548E3A47-B76C-1742-9EDD-0974F197E302}" srcOrd="5" destOrd="0" presId="urn:microsoft.com/office/officeart/2005/8/layout/vProcess5"/>
    <dgm:cxn modelId="{36052DD8-68AD-934D-8AE9-BE8C228A2613}" type="presParOf" srcId="{E8815776-A5E6-C04F-8A49-6CADAF13EF23}" destId="{600AC110-9EE6-EC4B-8986-07410DB15CD1}" srcOrd="6" destOrd="0" presId="urn:microsoft.com/office/officeart/2005/8/layout/vProcess5"/>
    <dgm:cxn modelId="{B06ED772-98CE-3F45-B3A9-4BD58C579B81}" type="presParOf" srcId="{E8815776-A5E6-C04F-8A49-6CADAF13EF23}" destId="{9BAFE74F-299C-D14D-97D8-BF9967A2767F}" srcOrd="7" destOrd="0" presId="urn:microsoft.com/office/officeart/2005/8/layout/vProcess5"/>
    <dgm:cxn modelId="{DBE2E2F0-0810-4046-A1CF-DB563FEE76E7}" type="presParOf" srcId="{E8815776-A5E6-C04F-8A49-6CADAF13EF23}" destId="{A0BF6FC9-3D70-6547-8C9F-2B958E79D4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CF16B8-787B-48E4-8AD2-7D8EC631F4C9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D6C3296-FA38-4C88-9C84-36E8E8A133CE}">
      <dgm:prSet/>
      <dgm:spPr/>
      <dgm:t>
        <a:bodyPr/>
        <a:lstStyle/>
        <a:p>
          <a:r>
            <a:rPr lang="en-US"/>
            <a:t>Människan ett av få djur som är konstant fertila</a:t>
          </a:r>
        </a:p>
      </dgm:t>
    </dgm:pt>
    <dgm:pt modelId="{CD04512A-1F04-4F5B-9CB4-37B1481F9174}" type="parTrans" cxnId="{6209C196-9117-4DD9-8DF4-B25C87369ABF}">
      <dgm:prSet/>
      <dgm:spPr/>
      <dgm:t>
        <a:bodyPr/>
        <a:lstStyle/>
        <a:p>
          <a:endParaRPr lang="en-US"/>
        </a:p>
      </dgm:t>
    </dgm:pt>
    <dgm:pt modelId="{C9F5D866-D671-4120-941B-8D43FD5D2147}" type="sibTrans" cxnId="{6209C196-9117-4DD9-8DF4-B25C87369ABF}">
      <dgm:prSet/>
      <dgm:spPr/>
      <dgm:t>
        <a:bodyPr/>
        <a:lstStyle/>
        <a:p>
          <a:endParaRPr lang="en-US"/>
        </a:p>
      </dgm:t>
    </dgm:pt>
    <dgm:pt modelId="{5841A517-1289-4AD3-8E05-41E92A33B77E}">
      <dgm:prSet/>
      <dgm:spPr/>
      <dgm:t>
        <a:bodyPr/>
        <a:lstStyle/>
        <a:p>
          <a:r>
            <a:rPr lang="en-US"/>
            <a:t>Stor hjärna och litet bäcken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relativt kort graviditet</a:t>
          </a:r>
        </a:p>
      </dgm:t>
    </dgm:pt>
    <dgm:pt modelId="{1B2B5753-5B65-4159-A443-D91118A9E93B}" type="parTrans" cxnId="{26A5880A-95FD-45B4-B65B-96AF51476C87}">
      <dgm:prSet/>
      <dgm:spPr/>
      <dgm:t>
        <a:bodyPr/>
        <a:lstStyle/>
        <a:p>
          <a:endParaRPr lang="en-US"/>
        </a:p>
      </dgm:t>
    </dgm:pt>
    <dgm:pt modelId="{ECD71740-73EB-49DE-BF9B-D292AE66AEDA}" type="sibTrans" cxnId="{26A5880A-95FD-45B4-B65B-96AF51476C87}">
      <dgm:prSet/>
      <dgm:spPr/>
      <dgm:t>
        <a:bodyPr/>
        <a:lstStyle/>
        <a:p>
          <a:endParaRPr lang="en-US"/>
        </a:p>
      </dgm:t>
    </dgm:pt>
    <dgm:pt modelId="{F755E54A-664B-4070-BD72-CF5BBD35B5C4}">
      <dgm:prSet/>
      <dgm:spPr/>
      <dgm:t>
        <a:bodyPr/>
        <a:lstStyle/>
        <a:p>
          <a:r>
            <a:rPr lang="en-US"/>
            <a:t>Djup placentation kräver tjockare endometrium</a:t>
          </a:r>
        </a:p>
      </dgm:t>
    </dgm:pt>
    <dgm:pt modelId="{E84CB33C-957A-478C-B175-B842B3BC899D}" type="parTrans" cxnId="{AEC0326A-B13A-43F4-B4C3-08CFEA535B12}">
      <dgm:prSet/>
      <dgm:spPr/>
      <dgm:t>
        <a:bodyPr/>
        <a:lstStyle/>
        <a:p>
          <a:endParaRPr lang="en-US"/>
        </a:p>
      </dgm:t>
    </dgm:pt>
    <dgm:pt modelId="{4A060C87-C4AB-4FEF-B701-1B595E26FB7E}" type="sibTrans" cxnId="{AEC0326A-B13A-43F4-B4C3-08CFEA535B12}">
      <dgm:prSet/>
      <dgm:spPr/>
      <dgm:t>
        <a:bodyPr/>
        <a:lstStyle/>
        <a:p>
          <a:endParaRPr lang="en-US"/>
        </a:p>
      </dgm:t>
    </dgm:pt>
    <dgm:pt modelId="{12F12499-A1A3-42D0-A28A-89380114A305}">
      <dgm:prSet/>
      <dgm:spPr/>
      <dgm:t>
        <a:bodyPr/>
        <a:lstStyle/>
        <a:p>
          <a:r>
            <a:rPr lang="en-US"/>
            <a:t>Vi stöter av endometriet vid mens istället för apoptos </a:t>
          </a:r>
        </a:p>
      </dgm:t>
    </dgm:pt>
    <dgm:pt modelId="{CD638752-FC5F-433D-9B75-44879092498B}" type="parTrans" cxnId="{6879086F-4012-4A0F-A0E7-10BB14F46D7C}">
      <dgm:prSet/>
      <dgm:spPr/>
      <dgm:t>
        <a:bodyPr/>
        <a:lstStyle/>
        <a:p>
          <a:endParaRPr lang="en-US"/>
        </a:p>
      </dgm:t>
    </dgm:pt>
    <dgm:pt modelId="{146DEF10-3BAA-4252-9455-E57660A96DB2}" type="sibTrans" cxnId="{6879086F-4012-4A0F-A0E7-10BB14F46D7C}">
      <dgm:prSet/>
      <dgm:spPr/>
      <dgm:t>
        <a:bodyPr/>
        <a:lstStyle/>
        <a:p>
          <a:endParaRPr lang="en-US"/>
        </a:p>
      </dgm:t>
    </dgm:pt>
    <dgm:pt modelId="{897DBE64-DAB7-0B45-B539-940412234200}" type="pres">
      <dgm:prSet presAssocID="{3FCF16B8-787B-48E4-8AD2-7D8EC631F4C9}" presName="matrix" presStyleCnt="0">
        <dgm:presLayoutVars>
          <dgm:chMax val="1"/>
          <dgm:dir/>
          <dgm:resizeHandles val="exact"/>
        </dgm:presLayoutVars>
      </dgm:prSet>
      <dgm:spPr/>
    </dgm:pt>
    <dgm:pt modelId="{9EBE06F3-880F-EA44-828E-715659879250}" type="pres">
      <dgm:prSet presAssocID="{3FCF16B8-787B-48E4-8AD2-7D8EC631F4C9}" presName="diamond" presStyleLbl="bgShp" presStyleIdx="0" presStyleCnt="1"/>
      <dgm:spPr/>
    </dgm:pt>
    <dgm:pt modelId="{82598BF0-05AC-7947-80BA-0BE9CF00E459}" type="pres">
      <dgm:prSet presAssocID="{3FCF16B8-787B-48E4-8AD2-7D8EC631F4C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915822C-AD68-EF4C-8C4B-6706743B702D}" type="pres">
      <dgm:prSet presAssocID="{3FCF16B8-787B-48E4-8AD2-7D8EC631F4C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947A3D1-66E9-774F-BB44-E65FF92AD2E3}" type="pres">
      <dgm:prSet presAssocID="{3FCF16B8-787B-48E4-8AD2-7D8EC631F4C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AE98AD3-B641-AF4A-9EEC-C160814D4F93}" type="pres">
      <dgm:prSet presAssocID="{3FCF16B8-787B-48E4-8AD2-7D8EC631F4C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6A5880A-95FD-45B4-B65B-96AF51476C87}" srcId="{3FCF16B8-787B-48E4-8AD2-7D8EC631F4C9}" destId="{5841A517-1289-4AD3-8E05-41E92A33B77E}" srcOrd="1" destOrd="0" parTransId="{1B2B5753-5B65-4159-A443-D91118A9E93B}" sibTransId="{ECD71740-73EB-49DE-BF9B-D292AE66AEDA}"/>
    <dgm:cxn modelId="{AEC0326A-B13A-43F4-B4C3-08CFEA535B12}" srcId="{3FCF16B8-787B-48E4-8AD2-7D8EC631F4C9}" destId="{F755E54A-664B-4070-BD72-CF5BBD35B5C4}" srcOrd="2" destOrd="0" parTransId="{E84CB33C-957A-478C-B175-B842B3BC899D}" sibTransId="{4A060C87-C4AB-4FEF-B701-1B595E26FB7E}"/>
    <dgm:cxn modelId="{6879086F-4012-4A0F-A0E7-10BB14F46D7C}" srcId="{3FCF16B8-787B-48E4-8AD2-7D8EC631F4C9}" destId="{12F12499-A1A3-42D0-A28A-89380114A305}" srcOrd="3" destOrd="0" parTransId="{CD638752-FC5F-433D-9B75-44879092498B}" sibTransId="{146DEF10-3BAA-4252-9455-E57660A96DB2}"/>
    <dgm:cxn modelId="{6209C196-9117-4DD9-8DF4-B25C87369ABF}" srcId="{3FCF16B8-787B-48E4-8AD2-7D8EC631F4C9}" destId="{1D6C3296-FA38-4C88-9C84-36E8E8A133CE}" srcOrd="0" destOrd="0" parTransId="{CD04512A-1F04-4F5B-9CB4-37B1481F9174}" sibTransId="{C9F5D866-D671-4120-941B-8D43FD5D2147}"/>
    <dgm:cxn modelId="{B99F2598-967A-1A4D-AA53-5E610C17580F}" type="presOf" srcId="{12F12499-A1A3-42D0-A28A-89380114A305}" destId="{FAE98AD3-B641-AF4A-9EEC-C160814D4F93}" srcOrd="0" destOrd="0" presId="urn:microsoft.com/office/officeart/2005/8/layout/matrix3"/>
    <dgm:cxn modelId="{994CFEB2-F342-FB4A-8ED4-D687052CAA49}" type="presOf" srcId="{3FCF16B8-787B-48E4-8AD2-7D8EC631F4C9}" destId="{897DBE64-DAB7-0B45-B539-940412234200}" srcOrd="0" destOrd="0" presId="urn:microsoft.com/office/officeart/2005/8/layout/matrix3"/>
    <dgm:cxn modelId="{5BB5DEF6-6F4A-E245-A444-120BA267AB77}" type="presOf" srcId="{1D6C3296-FA38-4C88-9C84-36E8E8A133CE}" destId="{82598BF0-05AC-7947-80BA-0BE9CF00E459}" srcOrd="0" destOrd="0" presId="urn:microsoft.com/office/officeart/2005/8/layout/matrix3"/>
    <dgm:cxn modelId="{C41772F8-E023-1B4C-9E2A-9A8A440CCFAA}" type="presOf" srcId="{5841A517-1289-4AD3-8E05-41E92A33B77E}" destId="{8915822C-AD68-EF4C-8C4B-6706743B702D}" srcOrd="0" destOrd="0" presId="urn:microsoft.com/office/officeart/2005/8/layout/matrix3"/>
    <dgm:cxn modelId="{309324FB-2818-4749-996B-8254988567D5}" type="presOf" srcId="{F755E54A-664B-4070-BD72-CF5BBD35B5C4}" destId="{8947A3D1-66E9-774F-BB44-E65FF92AD2E3}" srcOrd="0" destOrd="0" presId="urn:microsoft.com/office/officeart/2005/8/layout/matrix3"/>
    <dgm:cxn modelId="{F3CA70DD-B6C5-AF4D-9D5D-29D051166BAF}" type="presParOf" srcId="{897DBE64-DAB7-0B45-B539-940412234200}" destId="{9EBE06F3-880F-EA44-828E-715659879250}" srcOrd="0" destOrd="0" presId="urn:microsoft.com/office/officeart/2005/8/layout/matrix3"/>
    <dgm:cxn modelId="{78E834B5-9395-D241-895D-BA88093DE414}" type="presParOf" srcId="{897DBE64-DAB7-0B45-B539-940412234200}" destId="{82598BF0-05AC-7947-80BA-0BE9CF00E459}" srcOrd="1" destOrd="0" presId="urn:microsoft.com/office/officeart/2005/8/layout/matrix3"/>
    <dgm:cxn modelId="{C2E78D9D-B658-E647-85B2-541F3146BA21}" type="presParOf" srcId="{897DBE64-DAB7-0B45-B539-940412234200}" destId="{8915822C-AD68-EF4C-8C4B-6706743B702D}" srcOrd="2" destOrd="0" presId="urn:microsoft.com/office/officeart/2005/8/layout/matrix3"/>
    <dgm:cxn modelId="{2A5B3723-FD01-1045-BB49-0F849B277886}" type="presParOf" srcId="{897DBE64-DAB7-0B45-B539-940412234200}" destId="{8947A3D1-66E9-774F-BB44-E65FF92AD2E3}" srcOrd="3" destOrd="0" presId="urn:microsoft.com/office/officeart/2005/8/layout/matrix3"/>
    <dgm:cxn modelId="{6335290B-E402-7648-B2E6-8D0AFF21E203}" type="presParOf" srcId="{897DBE64-DAB7-0B45-B539-940412234200}" destId="{FAE98AD3-B641-AF4A-9EEC-C160814D4F9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EF662E-23A0-4DA6-9B52-E4C6A9088AA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784F4-62BB-4CE5-BC1E-0FCD3B36DFD4}">
      <dgm:prSet/>
      <dgm:spPr/>
      <dgm:t>
        <a:bodyPr/>
        <a:lstStyle/>
        <a:p>
          <a:r>
            <a:rPr lang="en-US" dirty="0" err="1"/>
            <a:t>Gå</a:t>
          </a:r>
          <a:r>
            <a:rPr lang="en-US" dirty="0"/>
            <a:t> </a:t>
          </a:r>
          <a:r>
            <a:rPr lang="en-US" dirty="0" err="1"/>
            <a:t>gärna</a:t>
          </a:r>
          <a:r>
            <a:rPr lang="en-US" dirty="0"/>
            <a:t> med </a:t>
          </a:r>
          <a:r>
            <a:rPr lang="en-US" dirty="0" err="1"/>
            <a:t>i</a:t>
          </a:r>
          <a:r>
            <a:rPr lang="en-US" dirty="0"/>
            <a:t> Endometrios-ARG </a:t>
          </a:r>
        </a:p>
      </dgm:t>
    </dgm:pt>
    <dgm:pt modelId="{2731E2BA-D660-4F65-8E1E-D17E9D2DFFED}" type="parTrans" cxnId="{0B9614E5-4362-447B-8B56-57FC786F0A64}">
      <dgm:prSet/>
      <dgm:spPr/>
      <dgm:t>
        <a:bodyPr/>
        <a:lstStyle/>
        <a:p>
          <a:endParaRPr lang="en-US"/>
        </a:p>
      </dgm:t>
    </dgm:pt>
    <dgm:pt modelId="{7EC03602-842A-4774-A532-4AA7D19BC797}" type="sibTrans" cxnId="{0B9614E5-4362-447B-8B56-57FC786F0A64}">
      <dgm:prSet/>
      <dgm:spPr/>
      <dgm:t>
        <a:bodyPr/>
        <a:lstStyle/>
        <a:p>
          <a:endParaRPr lang="en-US"/>
        </a:p>
      </dgm:t>
    </dgm:pt>
    <dgm:pt modelId="{EF6BE307-B3CD-48EE-9FC3-C276E7C5DB6A}">
      <dgm:prSet/>
      <dgm:spPr/>
      <dgm:t>
        <a:bodyPr/>
        <a:lstStyle/>
        <a:p>
          <a:r>
            <a:rPr lang="en-US"/>
            <a:t>maila </a:t>
          </a:r>
          <a:r>
            <a:rPr lang="en-US">
              <a:hlinkClick xmlns:r="http://schemas.openxmlformats.org/officeDocument/2006/relationships" r:id="rId1"/>
            </a:rPr>
            <a:t>endometrios.arg@gmail.com</a:t>
          </a:r>
          <a:endParaRPr lang="en-US"/>
        </a:p>
      </dgm:t>
    </dgm:pt>
    <dgm:pt modelId="{24BEBEF4-D31F-4392-B780-91A99B5DC3C1}" type="parTrans" cxnId="{903C4700-0BE8-4F38-8322-D5A48AA0CC55}">
      <dgm:prSet/>
      <dgm:spPr/>
      <dgm:t>
        <a:bodyPr/>
        <a:lstStyle/>
        <a:p>
          <a:endParaRPr lang="en-US"/>
        </a:p>
      </dgm:t>
    </dgm:pt>
    <dgm:pt modelId="{9AD9FE43-22B0-483E-BBBF-D6F889863B21}" type="sibTrans" cxnId="{903C4700-0BE8-4F38-8322-D5A48AA0CC55}">
      <dgm:prSet/>
      <dgm:spPr/>
      <dgm:t>
        <a:bodyPr/>
        <a:lstStyle/>
        <a:p>
          <a:endParaRPr lang="en-US"/>
        </a:p>
      </dgm:t>
    </dgm:pt>
    <dgm:pt modelId="{2D11A5DE-1ADC-4272-ACA6-CAD0D8EB035B}">
      <dgm:prSet/>
      <dgm:spPr/>
      <dgm:t>
        <a:bodyPr/>
        <a:lstStyle/>
        <a:p>
          <a:r>
            <a:rPr lang="en-US" dirty="0" err="1"/>
            <a:t>Whats</a:t>
          </a:r>
          <a:r>
            <a:rPr lang="en-US" dirty="0"/>
            <a:t> app -</a:t>
          </a:r>
          <a:r>
            <a:rPr lang="en-US" dirty="0" err="1"/>
            <a:t>gruppen</a:t>
          </a:r>
          <a:r>
            <a:rPr lang="en-US" dirty="0"/>
            <a:t> “</a:t>
          </a:r>
          <a:r>
            <a:rPr lang="en-US" dirty="0" err="1"/>
            <a:t>EndometriosARG</a:t>
          </a:r>
          <a:r>
            <a:rPr lang="en-US" dirty="0"/>
            <a:t>”– </a:t>
          </a:r>
          <a:r>
            <a:rPr lang="en-US" dirty="0" err="1"/>
            <a:t>alla</a:t>
          </a:r>
          <a:r>
            <a:rPr lang="en-US" dirty="0"/>
            <a:t> </a:t>
          </a:r>
          <a:r>
            <a:rPr lang="en-US" dirty="0" err="1"/>
            <a:t>kan</a:t>
          </a:r>
          <a:r>
            <a:rPr lang="en-US" dirty="0"/>
            <a:t> </a:t>
          </a:r>
          <a:r>
            <a:rPr lang="en-US" dirty="0" err="1"/>
            <a:t>vara</a:t>
          </a:r>
          <a:r>
            <a:rPr lang="en-US" dirty="0"/>
            <a:t> med</a:t>
          </a:r>
        </a:p>
      </dgm:t>
    </dgm:pt>
    <dgm:pt modelId="{3BE73D88-3BE1-48C5-A1A8-E173F922556B}" type="parTrans" cxnId="{A29B8A26-7E7F-4748-B072-9BB85417CD4B}">
      <dgm:prSet/>
      <dgm:spPr/>
      <dgm:t>
        <a:bodyPr/>
        <a:lstStyle/>
        <a:p>
          <a:endParaRPr lang="en-US"/>
        </a:p>
      </dgm:t>
    </dgm:pt>
    <dgm:pt modelId="{8B927BFD-658E-4015-A397-B1A5D5BBFCED}" type="sibTrans" cxnId="{A29B8A26-7E7F-4748-B072-9BB85417CD4B}">
      <dgm:prSet/>
      <dgm:spPr/>
      <dgm:t>
        <a:bodyPr/>
        <a:lstStyle/>
        <a:p>
          <a:endParaRPr lang="en-US"/>
        </a:p>
      </dgm:t>
    </dgm:pt>
    <dgm:pt modelId="{892E6D71-86C4-43DB-82F6-AD70F52A3783}">
      <dgm:prSet/>
      <dgm:spPr/>
      <dgm:t>
        <a:bodyPr/>
        <a:lstStyle/>
        <a:p>
          <a:r>
            <a:rPr lang="en-US"/>
            <a:t>Maila </a:t>
          </a:r>
          <a:r>
            <a:rPr lang="en-US">
              <a:hlinkClick xmlns:r="http://schemas.openxmlformats.org/officeDocument/2006/relationships" r:id="rId1"/>
            </a:rPr>
            <a:t>endometrios.arg@gmail.com</a:t>
          </a:r>
          <a:endParaRPr lang="en-US"/>
        </a:p>
      </dgm:t>
    </dgm:pt>
    <dgm:pt modelId="{A8DE8DE0-81F6-4418-92BF-99FE2688CD7F}" type="parTrans" cxnId="{62F2C26E-8F70-43D8-8B7B-606564127B1C}">
      <dgm:prSet/>
      <dgm:spPr/>
      <dgm:t>
        <a:bodyPr/>
        <a:lstStyle/>
        <a:p>
          <a:endParaRPr lang="en-US"/>
        </a:p>
      </dgm:t>
    </dgm:pt>
    <dgm:pt modelId="{B805C54D-2E9E-4564-9A70-F34D169FBFE6}" type="sibTrans" cxnId="{62F2C26E-8F70-43D8-8B7B-606564127B1C}">
      <dgm:prSet/>
      <dgm:spPr/>
      <dgm:t>
        <a:bodyPr/>
        <a:lstStyle/>
        <a:p>
          <a:endParaRPr lang="en-US"/>
        </a:p>
      </dgm:t>
    </dgm:pt>
    <dgm:pt modelId="{E207CFC5-2FAB-4B8C-AC62-16C3448EC11E}" type="pres">
      <dgm:prSet presAssocID="{1DEF662E-23A0-4DA6-9B52-E4C6A9088AAA}" presName="root" presStyleCnt="0">
        <dgm:presLayoutVars>
          <dgm:dir/>
          <dgm:resizeHandles val="exact"/>
        </dgm:presLayoutVars>
      </dgm:prSet>
      <dgm:spPr/>
    </dgm:pt>
    <dgm:pt modelId="{180D317E-51DF-40DF-B0D6-49E95F89DB98}" type="pres">
      <dgm:prSet presAssocID="{9F7784F4-62BB-4CE5-BC1E-0FCD3B36DFD4}" presName="compNode" presStyleCnt="0"/>
      <dgm:spPr/>
    </dgm:pt>
    <dgm:pt modelId="{F1628093-955B-4293-9547-FB02CE78FBEE}" type="pres">
      <dgm:prSet presAssocID="{9F7784F4-62BB-4CE5-BC1E-0FCD3B36DFD4}" presName="bgRect" presStyleLbl="bgShp" presStyleIdx="0" presStyleCnt="2"/>
      <dgm:spPr/>
    </dgm:pt>
    <dgm:pt modelId="{78A49106-C550-4BC9-A7B6-E0EF19ABB3D7}" type="pres">
      <dgm:prSet presAssocID="{9F7784F4-62BB-4CE5-BC1E-0FCD3B36DFD4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post"/>
        </a:ext>
      </dgm:extLst>
    </dgm:pt>
    <dgm:pt modelId="{46B84471-3A24-4336-B7C7-0542AFF2F186}" type="pres">
      <dgm:prSet presAssocID="{9F7784F4-62BB-4CE5-BC1E-0FCD3B36DFD4}" presName="spaceRect" presStyleCnt="0"/>
      <dgm:spPr/>
    </dgm:pt>
    <dgm:pt modelId="{789C31CB-673A-4C84-8CD7-17101D169A1E}" type="pres">
      <dgm:prSet presAssocID="{9F7784F4-62BB-4CE5-BC1E-0FCD3B36DFD4}" presName="parTx" presStyleLbl="revTx" presStyleIdx="0" presStyleCnt="4">
        <dgm:presLayoutVars>
          <dgm:chMax val="0"/>
          <dgm:chPref val="0"/>
        </dgm:presLayoutVars>
      </dgm:prSet>
      <dgm:spPr/>
    </dgm:pt>
    <dgm:pt modelId="{2C2BA373-7D7B-44DB-934A-3A7011DA8299}" type="pres">
      <dgm:prSet presAssocID="{9F7784F4-62BB-4CE5-BC1E-0FCD3B36DFD4}" presName="desTx" presStyleLbl="revTx" presStyleIdx="1" presStyleCnt="4">
        <dgm:presLayoutVars/>
      </dgm:prSet>
      <dgm:spPr/>
    </dgm:pt>
    <dgm:pt modelId="{E544374B-ABC9-4163-8A60-53D5FE1992FA}" type="pres">
      <dgm:prSet presAssocID="{7EC03602-842A-4774-A532-4AA7D19BC797}" presName="sibTrans" presStyleCnt="0"/>
      <dgm:spPr/>
    </dgm:pt>
    <dgm:pt modelId="{6369F632-3A22-4328-B2AD-DC1FBC922B5D}" type="pres">
      <dgm:prSet presAssocID="{2D11A5DE-1ADC-4272-ACA6-CAD0D8EB035B}" presName="compNode" presStyleCnt="0"/>
      <dgm:spPr/>
    </dgm:pt>
    <dgm:pt modelId="{0C2A9379-E065-408F-968E-043D556F11DD}" type="pres">
      <dgm:prSet presAssocID="{2D11A5DE-1ADC-4272-ACA6-CAD0D8EB035B}" presName="bgRect" presStyleLbl="bgShp" presStyleIdx="1" presStyleCnt="2"/>
      <dgm:spPr/>
    </dgm:pt>
    <dgm:pt modelId="{A038CEEE-9B66-4EE4-B80C-467E7FB381C0}" type="pres">
      <dgm:prSet presAssocID="{2D11A5DE-1ADC-4272-ACA6-CAD0D8EB035B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vert"/>
        </a:ext>
      </dgm:extLst>
    </dgm:pt>
    <dgm:pt modelId="{918AF79A-7741-4E10-A4FA-D6EC0D66CF05}" type="pres">
      <dgm:prSet presAssocID="{2D11A5DE-1ADC-4272-ACA6-CAD0D8EB035B}" presName="spaceRect" presStyleCnt="0"/>
      <dgm:spPr/>
    </dgm:pt>
    <dgm:pt modelId="{D86B3BB7-D086-48D5-A544-6773657888A8}" type="pres">
      <dgm:prSet presAssocID="{2D11A5DE-1ADC-4272-ACA6-CAD0D8EB035B}" presName="parTx" presStyleLbl="revTx" presStyleIdx="2" presStyleCnt="4">
        <dgm:presLayoutVars>
          <dgm:chMax val="0"/>
          <dgm:chPref val="0"/>
        </dgm:presLayoutVars>
      </dgm:prSet>
      <dgm:spPr/>
    </dgm:pt>
    <dgm:pt modelId="{A6AE4F2A-7563-4461-8496-61E6483084B7}" type="pres">
      <dgm:prSet presAssocID="{2D11A5DE-1ADC-4272-ACA6-CAD0D8EB035B}" presName="desTx" presStyleLbl="revTx" presStyleIdx="3" presStyleCnt="4">
        <dgm:presLayoutVars/>
      </dgm:prSet>
      <dgm:spPr/>
    </dgm:pt>
  </dgm:ptLst>
  <dgm:cxnLst>
    <dgm:cxn modelId="{903C4700-0BE8-4F38-8322-D5A48AA0CC55}" srcId="{9F7784F4-62BB-4CE5-BC1E-0FCD3B36DFD4}" destId="{EF6BE307-B3CD-48EE-9FC3-C276E7C5DB6A}" srcOrd="0" destOrd="0" parTransId="{24BEBEF4-D31F-4392-B780-91A99B5DC3C1}" sibTransId="{9AD9FE43-22B0-483E-BBBF-D6F889863B21}"/>
    <dgm:cxn modelId="{C906D41B-FDFD-49D7-97F6-B887D93B71C3}" type="presOf" srcId="{1DEF662E-23A0-4DA6-9B52-E4C6A9088AAA}" destId="{E207CFC5-2FAB-4B8C-AC62-16C3448EC11E}" srcOrd="0" destOrd="0" presId="urn:microsoft.com/office/officeart/2018/2/layout/IconVerticalSolidList"/>
    <dgm:cxn modelId="{A29B8A26-7E7F-4748-B072-9BB85417CD4B}" srcId="{1DEF662E-23A0-4DA6-9B52-E4C6A9088AAA}" destId="{2D11A5DE-1ADC-4272-ACA6-CAD0D8EB035B}" srcOrd="1" destOrd="0" parTransId="{3BE73D88-3BE1-48C5-A1A8-E173F922556B}" sibTransId="{8B927BFD-658E-4015-A397-B1A5D5BBFCED}"/>
    <dgm:cxn modelId="{987D7443-13B3-4360-B81B-762B6242A700}" type="presOf" srcId="{EF6BE307-B3CD-48EE-9FC3-C276E7C5DB6A}" destId="{2C2BA373-7D7B-44DB-934A-3A7011DA8299}" srcOrd="0" destOrd="0" presId="urn:microsoft.com/office/officeart/2018/2/layout/IconVerticalSolidList"/>
    <dgm:cxn modelId="{AD6A1458-FF33-4BC3-A110-D860BF67B739}" type="presOf" srcId="{892E6D71-86C4-43DB-82F6-AD70F52A3783}" destId="{A6AE4F2A-7563-4461-8496-61E6483084B7}" srcOrd="0" destOrd="0" presId="urn:microsoft.com/office/officeart/2018/2/layout/IconVerticalSolidList"/>
    <dgm:cxn modelId="{62F2C26E-8F70-43D8-8B7B-606564127B1C}" srcId="{2D11A5DE-1ADC-4272-ACA6-CAD0D8EB035B}" destId="{892E6D71-86C4-43DB-82F6-AD70F52A3783}" srcOrd="0" destOrd="0" parTransId="{A8DE8DE0-81F6-4418-92BF-99FE2688CD7F}" sibTransId="{B805C54D-2E9E-4564-9A70-F34D169FBFE6}"/>
    <dgm:cxn modelId="{EAF9B6D5-6B3F-4909-8535-94D50376D458}" type="presOf" srcId="{9F7784F4-62BB-4CE5-BC1E-0FCD3B36DFD4}" destId="{789C31CB-673A-4C84-8CD7-17101D169A1E}" srcOrd="0" destOrd="0" presId="urn:microsoft.com/office/officeart/2018/2/layout/IconVerticalSolidList"/>
    <dgm:cxn modelId="{0B9614E5-4362-447B-8B56-57FC786F0A64}" srcId="{1DEF662E-23A0-4DA6-9B52-E4C6A9088AAA}" destId="{9F7784F4-62BB-4CE5-BC1E-0FCD3B36DFD4}" srcOrd="0" destOrd="0" parTransId="{2731E2BA-D660-4F65-8E1E-D17E9D2DFFED}" sibTransId="{7EC03602-842A-4774-A532-4AA7D19BC797}"/>
    <dgm:cxn modelId="{86A599F5-A902-48DF-A22D-DA1D611FE4D8}" type="presOf" srcId="{2D11A5DE-1ADC-4272-ACA6-CAD0D8EB035B}" destId="{D86B3BB7-D086-48D5-A544-6773657888A8}" srcOrd="0" destOrd="0" presId="urn:microsoft.com/office/officeart/2018/2/layout/IconVerticalSolidList"/>
    <dgm:cxn modelId="{64129D7C-1689-4199-B53C-48E51DF26A7E}" type="presParOf" srcId="{E207CFC5-2FAB-4B8C-AC62-16C3448EC11E}" destId="{180D317E-51DF-40DF-B0D6-49E95F89DB98}" srcOrd="0" destOrd="0" presId="urn:microsoft.com/office/officeart/2018/2/layout/IconVerticalSolidList"/>
    <dgm:cxn modelId="{8ED1E3A4-AB2D-4D46-9C9E-34046DC3B409}" type="presParOf" srcId="{180D317E-51DF-40DF-B0D6-49E95F89DB98}" destId="{F1628093-955B-4293-9547-FB02CE78FBEE}" srcOrd="0" destOrd="0" presId="urn:microsoft.com/office/officeart/2018/2/layout/IconVerticalSolidList"/>
    <dgm:cxn modelId="{C225B3FA-B5B5-4D07-9520-0FEE0EFC9517}" type="presParOf" srcId="{180D317E-51DF-40DF-B0D6-49E95F89DB98}" destId="{78A49106-C550-4BC9-A7B6-E0EF19ABB3D7}" srcOrd="1" destOrd="0" presId="urn:microsoft.com/office/officeart/2018/2/layout/IconVerticalSolidList"/>
    <dgm:cxn modelId="{1174C000-6D5F-4308-8789-B76DA4B7F820}" type="presParOf" srcId="{180D317E-51DF-40DF-B0D6-49E95F89DB98}" destId="{46B84471-3A24-4336-B7C7-0542AFF2F186}" srcOrd="2" destOrd="0" presId="urn:microsoft.com/office/officeart/2018/2/layout/IconVerticalSolidList"/>
    <dgm:cxn modelId="{A30D0BB2-246C-44B8-8B1B-4FA54045025B}" type="presParOf" srcId="{180D317E-51DF-40DF-B0D6-49E95F89DB98}" destId="{789C31CB-673A-4C84-8CD7-17101D169A1E}" srcOrd="3" destOrd="0" presId="urn:microsoft.com/office/officeart/2018/2/layout/IconVerticalSolidList"/>
    <dgm:cxn modelId="{EE299476-4FD5-41E4-8818-0849F1A20C1E}" type="presParOf" srcId="{180D317E-51DF-40DF-B0D6-49E95F89DB98}" destId="{2C2BA373-7D7B-44DB-934A-3A7011DA8299}" srcOrd="4" destOrd="0" presId="urn:microsoft.com/office/officeart/2018/2/layout/IconVerticalSolidList"/>
    <dgm:cxn modelId="{B1D13E4C-B1BD-4772-9419-CBACA45C7A5B}" type="presParOf" srcId="{E207CFC5-2FAB-4B8C-AC62-16C3448EC11E}" destId="{E544374B-ABC9-4163-8A60-53D5FE1992FA}" srcOrd="1" destOrd="0" presId="urn:microsoft.com/office/officeart/2018/2/layout/IconVerticalSolidList"/>
    <dgm:cxn modelId="{41B4C4A6-9EF3-413B-BFB4-57EDDEDADDB6}" type="presParOf" srcId="{E207CFC5-2FAB-4B8C-AC62-16C3448EC11E}" destId="{6369F632-3A22-4328-B2AD-DC1FBC922B5D}" srcOrd="2" destOrd="0" presId="urn:microsoft.com/office/officeart/2018/2/layout/IconVerticalSolidList"/>
    <dgm:cxn modelId="{1D9DAB70-D168-4C8B-9AB4-1EEEB2D8B5D5}" type="presParOf" srcId="{6369F632-3A22-4328-B2AD-DC1FBC922B5D}" destId="{0C2A9379-E065-408F-968E-043D556F11DD}" srcOrd="0" destOrd="0" presId="urn:microsoft.com/office/officeart/2018/2/layout/IconVerticalSolidList"/>
    <dgm:cxn modelId="{53A819EE-F447-4DEF-8FA8-59523E5E921E}" type="presParOf" srcId="{6369F632-3A22-4328-B2AD-DC1FBC922B5D}" destId="{A038CEEE-9B66-4EE4-B80C-467E7FB381C0}" srcOrd="1" destOrd="0" presId="urn:microsoft.com/office/officeart/2018/2/layout/IconVerticalSolidList"/>
    <dgm:cxn modelId="{106AED4D-E90B-4629-8F9B-DEE3862BAF2F}" type="presParOf" srcId="{6369F632-3A22-4328-B2AD-DC1FBC922B5D}" destId="{918AF79A-7741-4E10-A4FA-D6EC0D66CF05}" srcOrd="2" destOrd="0" presId="urn:microsoft.com/office/officeart/2018/2/layout/IconVerticalSolidList"/>
    <dgm:cxn modelId="{7D1C97A4-2498-4E12-A713-116FB54277E8}" type="presParOf" srcId="{6369F632-3A22-4328-B2AD-DC1FBC922B5D}" destId="{D86B3BB7-D086-48D5-A544-6773657888A8}" srcOrd="3" destOrd="0" presId="urn:microsoft.com/office/officeart/2018/2/layout/IconVerticalSolidList"/>
    <dgm:cxn modelId="{039AFC97-8B8C-4C1D-A00E-C4FE0567FFBD}" type="presParOf" srcId="{6369F632-3A22-4328-B2AD-DC1FBC922B5D}" destId="{A6AE4F2A-7563-4461-8496-61E6483084B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B5B52-D321-7047-B8E9-D755DC336EFC}">
      <dsp:nvSpPr>
        <dsp:cNvPr id="0" name=""/>
        <dsp:cNvSpPr/>
      </dsp:nvSpPr>
      <dsp:spPr>
        <a:xfrm>
          <a:off x="0" y="380205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Endometrios leder obehandlad till kroniska smärtor och nedsatt fertilitet</a:t>
          </a:r>
        </a:p>
      </dsp:txBody>
      <dsp:txXfrm>
        <a:off x="0" y="380205"/>
        <a:ext cx="2571749" cy="1543049"/>
      </dsp:txXfrm>
    </dsp:sp>
    <dsp:sp modelId="{710F6104-3D7A-944C-9F27-F7147B0C2ED6}">
      <dsp:nvSpPr>
        <dsp:cNvPr id="0" name=""/>
        <dsp:cNvSpPr/>
      </dsp:nvSpPr>
      <dsp:spPr>
        <a:xfrm>
          <a:off x="2828925" y="380205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Där det finns endometrios uppstår inflammation som medför ökade smärtor</a:t>
          </a:r>
        </a:p>
      </dsp:txBody>
      <dsp:txXfrm>
        <a:off x="2828925" y="380205"/>
        <a:ext cx="2571749" cy="1543049"/>
      </dsp:txXfrm>
    </dsp:sp>
    <dsp:sp modelId="{0D22E812-2419-1940-991B-CFFC1D3E8C7F}">
      <dsp:nvSpPr>
        <dsp:cNvPr id="0" name=""/>
        <dsp:cNvSpPr/>
      </dsp:nvSpPr>
      <dsp:spPr>
        <a:xfrm>
          <a:off x="5657849" y="380205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Upprepad inflammation leder till ärrbildning och sammanväxningar vilket  ger smärtor</a:t>
          </a:r>
        </a:p>
      </dsp:txBody>
      <dsp:txXfrm>
        <a:off x="5657849" y="380205"/>
        <a:ext cx="2571749" cy="1543049"/>
      </dsp:txXfrm>
    </dsp:sp>
    <dsp:sp modelId="{AC226808-5E44-9640-A82D-5EDA439FBF85}">
      <dsp:nvSpPr>
        <dsp:cNvPr id="0" name=""/>
        <dsp:cNvSpPr/>
      </dsp:nvSpPr>
      <dsp:spPr>
        <a:xfrm>
          <a:off x="1414462" y="2180430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Långvarig inflammation och ärrbildning leder till infertilitet</a:t>
          </a:r>
        </a:p>
      </dsp:txBody>
      <dsp:txXfrm>
        <a:off x="1414462" y="2180430"/>
        <a:ext cx="2571749" cy="1543049"/>
      </dsp:txXfrm>
    </dsp:sp>
    <dsp:sp modelId="{6228C754-0D34-6845-9C96-E026F2FAF4D6}">
      <dsp:nvSpPr>
        <dsp:cNvPr id="0" name=""/>
        <dsp:cNvSpPr/>
      </dsp:nvSpPr>
      <dsp:spPr>
        <a:xfrm>
          <a:off x="4243387" y="2180431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Långvarig låggradig inflammation ger en ökad cancerrisk</a:t>
          </a:r>
        </a:p>
      </dsp:txBody>
      <dsp:txXfrm>
        <a:off x="4243387" y="2180431"/>
        <a:ext cx="2571749" cy="1543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72DC8-F011-6B45-A283-64F7DF1C3360}">
      <dsp:nvSpPr>
        <dsp:cNvPr id="0" name=""/>
        <dsp:cNvSpPr/>
      </dsp:nvSpPr>
      <dsp:spPr>
        <a:xfrm>
          <a:off x="0" y="0"/>
          <a:ext cx="6995160" cy="12311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Störning i immunförsvaret</a:t>
          </a:r>
        </a:p>
      </dsp:txBody>
      <dsp:txXfrm>
        <a:off x="36058" y="36058"/>
        <a:ext cx="5666700" cy="1158990"/>
      </dsp:txXfrm>
    </dsp:sp>
    <dsp:sp modelId="{6E5E54B6-2957-5F4A-BAD2-9CE72E9F5BB9}">
      <dsp:nvSpPr>
        <dsp:cNvPr id="0" name=""/>
        <dsp:cNvSpPr/>
      </dsp:nvSpPr>
      <dsp:spPr>
        <a:xfrm>
          <a:off x="617219" y="1436290"/>
          <a:ext cx="6995160" cy="12311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Endometriecellerna i mensblodet ges möjlighet att implantera och tillväxa i bukhinnan/på ovarierna </a:t>
          </a:r>
          <a:r>
            <a:rPr lang="en-US" sz="1800" kern="1200">
              <a:sym typeface="Wingdings" panose="05000000000000000000" pitchFamily="2" charset="2"/>
            </a:rPr>
            <a:t></a:t>
          </a:r>
          <a:r>
            <a:rPr lang="en-US" sz="1800" kern="1200"/>
            <a:t> kronisk inflammation </a:t>
          </a:r>
          <a:r>
            <a:rPr lang="en-US" sz="1800" kern="1200">
              <a:sym typeface="Wingdings" panose="05000000000000000000" pitchFamily="2" charset="2"/>
            </a:rPr>
            <a:t></a:t>
          </a:r>
          <a:r>
            <a:rPr lang="en-US" sz="1800" kern="1200"/>
            <a:t> fibros och sammanväxningar i buken</a:t>
          </a:r>
        </a:p>
      </dsp:txBody>
      <dsp:txXfrm>
        <a:off x="653277" y="1472348"/>
        <a:ext cx="5505605" cy="1158990"/>
      </dsp:txXfrm>
    </dsp:sp>
    <dsp:sp modelId="{DE9DBACC-69B8-1F40-8AF1-150CAD1DDAC5}">
      <dsp:nvSpPr>
        <dsp:cNvPr id="0" name=""/>
        <dsp:cNvSpPr/>
      </dsp:nvSpPr>
      <dsp:spPr>
        <a:xfrm>
          <a:off x="1234439" y="2872580"/>
          <a:ext cx="6995160" cy="12311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Vid varje menscykel aktiveras endometriet i uterus, samtidigt aktiveras endometrioshärdarna, vilket leder till svullnad och blödning i härdarna vilket orsakar smärtor</a:t>
          </a:r>
        </a:p>
      </dsp:txBody>
      <dsp:txXfrm>
        <a:off x="1270497" y="2908638"/>
        <a:ext cx="5505605" cy="1158990"/>
      </dsp:txXfrm>
    </dsp:sp>
    <dsp:sp modelId="{44B00E26-694B-644C-97CA-2659733DFC4A}">
      <dsp:nvSpPr>
        <dsp:cNvPr id="0" name=""/>
        <dsp:cNvSpPr/>
      </dsp:nvSpPr>
      <dsp:spPr>
        <a:xfrm>
          <a:off x="6194941" y="933588"/>
          <a:ext cx="800218" cy="8002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74990" y="933588"/>
        <a:ext cx="440120" cy="602164"/>
      </dsp:txXfrm>
    </dsp:sp>
    <dsp:sp modelId="{548E3A47-B76C-1742-9EDD-0974F197E302}">
      <dsp:nvSpPr>
        <dsp:cNvPr id="0" name=""/>
        <dsp:cNvSpPr/>
      </dsp:nvSpPr>
      <dsp:spPr>
        <a:xfrm>
          <a:off x="6812161" y="2361671"/>
          <a:ext cx="800218" cy="8002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992210" y="2361671"/>
        <a:ext cx="440120" cy="6021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E06F3-880F-EA44-828E-715659879250}">
      <dsp:nvSpPr>
        <dsp:cNvPr id="0" name=""/>
        <dsp:cNvSpPr/>
      </dsp:nvSpPr>
      <dsp:spPr>
        <a:xfrm>
          <a:off x="0" y="113040"/>
          <a:ext cx="4320480" cy="432048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598BF0-05AC-7947-80BA-0BE9CF00E459}">
      <dsp:nvSpPr>
        <dsp:cNvPr id="0" name=""/>
        <dsp:cNvSpPr/>
      </dsp:nvSpPr>
      <dsp:spPr>
        <a:xfrm>
          <a:off x="410445" y="523485"/>
          <a:ext cx="1684987" cy="16849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Människan ett av få djur som är konstant fertila</a:t>
          </a:r>
        </a:p>
      </dsp:txBody>
      <dsp:txXfrm>
        <a:off x="492699" y="605739"/>
        <a:ext cx="1520479" cy="1520479"/>
      </dsp:txXfrm>
    </dsp:sp>
    <dsp:sp modelId="{8915822C-AD68-EF4C-8C4B-6706743B702D}">
      <dsp:nvSpPr>
        <dsp:cNvPr id="0" name=""/>
        <dsp:cNvSpPr/>
      </dsp:nvSpPr>
      <dsp:spPr>
        <a:xfrm>
          <a:off x="2225047" y="523485"/>
          <a:ext cx="1684987" cy="16849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Stor hjärna och litet bäcken </a:t>
          </a:r>
          <a:r>
            <a:rPr lang="en-US" sz="1900" kern="1200">
              <a:sym typeface="Wingdings" panose="05000000000000000000" pitchFamily="2" charset="2"/>
            </a:rPr>
            <a:t></a:t>
          </a:r>
          <a:r>
            <a:rPr lang="en-US" sz="1900" kern="1200"/>
            <a:t> relativt kort graviditet</a:t>
          </a:r>
        </a:p>
      </dsp:txBody>
      <dsp:txXfrm>
        <a:off x="2307301" y="605739"/>
        <a:ext cx="1520479" cy="1520479"/>
      </dsp:txXfrm>
    </dsp:sp>
    <dsp:sp modelId="{8947A3D1-66E9-774F-BB44-E65FF92AD2E3}">
      <dsp:nvSpPr>
        <dsp:cNvPr id="0" name=""/>
        <dsp:cNvSpPr/>
      </dsp:nvSpPr>
      <dsp:spPr>
        <a:xfrm>
          <a:off x="410445" y="2338087"/>
          <a:ext cx="1684987" cy="16849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Djup placentation kräver tjockare endometrium</a:t>
          </a:r>
        </a:p>
      </dsp:txBody>
      <dsp:txXfrm>
        <a:off x="492699" y="2420341"/>
        <a:ext cx="1520479" cy="1520479"/>
      </dsp:txXfrm>
    </dsp:sp>
    <dsp:sp modelId="{FAE98AD3-B641-AF4A-9EEC-C160814D4F93}">
      <dsp:nvSpPr>
        <dsp:cNvPr id="0" name=""/>
        <dsp:cNvSpPr/>
      </dsp:nvSpPr>
      <dsp:spPr>
        <a:xfrm>
          <a:off x="2225047" y="2338087"/>
          <a:ext cx="1684987" cy="16849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 stöter av endometriet vid mens istället för apoptos </a:t>
          </a:r>
        </a:p>
      </dsp:txBody>
      <dsp:txXfrm>
        <a:off x="2307301" y="2420341"/>
        <a:ext cx="1520479" cy="15204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28093-955B-4293-9547-FB02CE78FBEE}">
      <dsp:nvSpPr>
        <dsp:cNvPr id="0" name=""/>
        <dsp:cNvSpPr/>
      </dsp:nvSpPr>
      <dsp:spPr>
        <a:xfrm>
          <a:off x="0" y="666849"/>
          <a:ext cx="8229600" cy="12311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49106-C550-4BC9-A7B6-E0EF19ABB3D7}">
      <dsp:nvSpPr>
        <dsp:cNvPr id="0" name=""/>
        <dsp:cNvSpPr/>
      </dsp:nvSpPr>
      <dsp:spPr>
        <a:xfrm>
          <a:off x="372409" y="943848"/>
          <a:ext cx="677108" cy="6771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C31CB-673A-4C84-8CD7-17101D169A1E}">
      <dsp:nvSpPr>
        <dsp:cNvPr id="0" name=""/>
        <dsp:cNvSpPr/>
      </dsp:nvSpPr>
      <dsp:spPr>
        <a:xfrm>
          <a:off x="1421927" y="666849"/>
          <a:ext cx="3703320" cy="1231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92" tIns="130292" rIns="130292" bIns="13029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Gå</a:t>
          </a:r>
          <a:r>
            <a:rPr lang="en-US" sz="2300" kern="1200" dirty="0"/>
            <a:t> </a:t>
          </a:r>
          <a:r>
            <a:rPr lang="en-US" sz="2300" kern="1200" dirty="0" err="1"/>
            <a:t>gärna</a:t>
          </a:r>
          <a:r>
            <a:rPr lang="en-US" sz="2300" kern="1200" dirty="0"/>
            <a:t> med </a:t>
          </a:r>
          <a:r>
            <a:rPr lang="en-US" sz="2300" kern="1200" dirty="0" err="1"/>
            <a:t>i</a:t>
          </a:r>
          <a:r>
            <a:rPr lang="en-US" sz="2300" kern="1200" dirty="0"/>
            <a:t> Endometrios-ARG </a:t>
          </a:r>
        </a:p>
      </dsp:txBody>
      <dsp:txXfrm>
        <a:off x="1421927" y="666849"/>
        <a:ext cx="3703320" cy="1231106"/>
      </dsp:txXfrm>
    </dsp:sp>
    <dsp:sp modelId="{2C2BA373-7D7B-44DB-934A-3A7011DA8299}">
      <dsp:nvSpPr>
        <dsp:cNvPr id="0" name=""/>
        <dsp:cNvSpPr/>
      </dsp:nvSpPr>
      <dsp:spPr>
        <a:xfrm>
          <a:off x="5125247" y="666849"/>
          <a:ext cx="3104352" cy="1231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92" tIns="130292" rIns="130292" bIns="1302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maila </a:t>
          </a:r>
          <a:r>
            <a:rPr lang="en-US" sz="1700" kern="1200">
              <a:hlinkClick xmlns:r="http://schemas.openxmlformats.org/officeDocument/2006/relationships" r:id="rId3"/>
            </a:rPr>
            <a:t>endometrios.arg@gmail.com</a:t>
          </a:r>
          <a:endParaRPr lang="en-US" sz="1700" kern="1200"/>
        </a:p>
      </dsp:txBody>
      <dsp:txXfrm>
        <a:off x="5125247" y="666849"/>
        <a:ext cx="3104352" cy="1231106"/>
      </dsp:txXfrm>
    </dsp:sp>
    <dsp:sp modelId="{0C2A9379-E065-408F-968E-043D556F11DD}">
      <dsp:nvSpPr>
        <dsp:cNvPr id="0" name=""/>
        <dsp:cNvSpPr/>
      </dsp:nvSpPr>
      <dsp:spPr>
        <a:xfrm>
          <a:off x="0" y="2205731"/>
          <a:ext cx="8229600" cy="12311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8CEEE-9B66-4EE4-B80C-467E7FB381C0}">
      <dsp:nvSpPr>
        <dsp:cNvPr id="0" name=""/>
        <dsp:cNvSpPr/>
      </dsp:nvSpPr>
      <dsp:spPr>
        <a:xfrm>
          <a:off x="372409" y="2482730"/>
          <a:ext cx="677108" cy="677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B3BB7-D086-48D5-A544-6773657888A8}">
      <dsp:nvSpPr>
        <dsp:cNvPr id="0" name=""/>
        <dsp:cNvSpPr/>
      </dsp:nvSpPr>
      <dsp:spPr>
        <a:xfrm>
          <a:off x="1421927" y="2205731"/>
          <a:ext cx="3703320" cy="1231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92" tIns="130292" rIns="130292" bIns="13029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Whats</a:t>
          </a:r>
          <a:r>
            <a:rPr lang="en-US" sz="2300" kern="1200" dirty="0"/>
            <a:t> app -</a:t>
          </a:r>
          <a:r>
            <a:rPr lang="en-US" sz="2300" kern="1200" dirty="0" err="1"/>
            <a:t>gruppen</a:t>
          </a:r>
          <a:r>
            <a:rPr lang="en-US" sz="2300" kern="1200" dirty="0"/>
            <a:t> “</a:t>
          </a:r>
          <a:r>
            <a:rPr lang="en-US" sz="2300" kern="1200" dirty="0" err="1"/>
            <a:t>EndometriosARG</a:t>
          </a:r>
          <a:r>
            <a:rPr lang="en-US" sz="2300" kern="1200" dirty="0"/>
            <a:t>”– </a:t>
          </a:r>
          <a:r>
            <a:rPr lang="en-US" sz="2300" kern="1200" dirty="0" err="1"/>
            <a:t>alla</a:t>
          </a:r>
          <a:r>
            <a:rPr lang="en-US" sz="2300" kern="1200" dirty="0"/>
            <a:t> </a:t>
          </a:r>
          <a:r>
            <a:rPr lang="en-US" sz="2300" kern="1200" dirty="0" err="1"/>
            <a:t>kan</a:t>
          </a:r>
          <a:r>
            <a:rPr lang="en-US" sz="2300" kern="1200" dirty="0"/>
            <a:t> </a:t>
          </a:r>
          <a:r>
            <a:rPr lang="en-US" sz="2300" kern="1200" dirty="0" err="1"/>
            <a:t>vara</a:t>
          </a:r>
          <a:r>
            <a:rPr lang="en-US" sz="2300" kern="1200" dirty="0"/>
            <a:t> med</a:t>
          </a:r>
        </a:p>
      </dsp:txBody>
      <dsp:txXfrm>
        <a:off x="1421927" y="2205731"/>
        <a:ext cx="3703320" cy="1231106"/>
      </dsp:txXfrm>
    </dsp:sp>
    <dsp:sp modelId="{A6AE4F2A-7563-4461-8496-61E6483084B7}">
      <dsp:nvSpPr>
        <dsp:cNvPr id="0" name=""/>
        <dsp:cNvSpPr/>
      </dsp:nvSpPr>
      <dsp:spPr>
        <a:xfrm>
          <a:off x="5125247" y="2205731"/>
          <a:ext cx="3104352" cy="1231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92" tIns="130292" rIns="130292" bIns="13029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Maila </a:t>
          </a:r>
          <a:r>
            <a:rPr lang="en-US" sz="1700" kern="1200">
              <a:hlinkClick xmlns:r="http://schemas.openxmlformats.org/officeDocument/2006/relationships" r:id="rId3"/>
            </a:rPr>
            <a:t>endometrios.arg@gmail.com</a:t>
          </a:r>
          <a:endParaRPr lang="en-US" sz="1700" kern="1200"/>
        </a:p>
      </dsp:txBody>
      <dsp:txXfrm>
        <a:off x="5125247" y="2205731"/>
        <a:ext cx="3104352" cy="1231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5F134-0BBA-4269-943B-9BAD9ABD1DE4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083F-E1C4-4DE3-A31D-C6A1D6DECF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8519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F8DC2-1DD8-49BC-A216-B09D2294E1D8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9C6D2-939D-48D2-A55F-2522CDF1D0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677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243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Hallmarks of cancer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023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Nämn</a:t>
            </a:r>
            <a:r>
              <a:rPr lang="en-US" dirty="0"/>
              <a:t> </a:t>
            </a:r>
          </a:p>
          <a:p>
            <a:r>
              <a:rPr lang="en-US" dirty="0"/>
              <a:t>PBMC</a:t>
            </a:r>
          </a:p>
          <a:p>
            <a:r>
              <a:rPr lang="en-US" b="1" dirty="0" err="1"/>
              <a:t>Immunövervakning</a:t>
            </a:r>
            <a:endParaRPr lang="en-US" b="1" dirty="0"/>
          </a:p>
          <a:p>
            <a:r>
              <a:rPr lang="sv-SE" dirty="0">
                <a:latin typeface="Indigo Antiqua 2" pitchFamily="2" charset="77"/>
                <a:ea typeface="Baskerville" panose="02020502070401020303" pitchFamily="18" charset="0"/>
              </a:rPr>
              <a:t>S</a:t>
            </a:r>
            <a:r>
              <a:rPr lang="sv-SE" sz="1200" dirty="0">
                <a:latin typeface="Indigo Antiqua 2" pitchFamily="2" charset="77"/>
                <a:ea typeface="Baskerville" panose="02020502070401020303" pitchFamily="18" charset="0"/>
              </a:rPr>
              <a:t>yftar till att avlägsna skadade och patologiskt omvandlade celler </a:t>
            </a:r>
            <a:r>
              <a:rPr lang="sv-SE" sz="800" dirty="0">
                <a:latin typeface="Funkis A Medium" pitchFamily="2" charset="77"/>
                <a:ea typeface="Baskerville" panose="02020502070401020303" pitchFamily="18" charset="0"/>
              </a:rPr>
              <a:t>(Dunn 2002)</a:t>
            </a:r>
          </a:p>
          <a:p>
            <a:r>
              <a:rPr lang="sv-SE" sz="1200" dirty="0">
                <a:latin typeface="Indigo Antiqua 2" pitchFamily="2" charset="77"/>
                <a:ea typeface="Baskerville" panose="02020502070401020303" pitchFamily="18" charset="0"/>
              </a:rPr>
              <a:t>Utövas av de cytotoxiska cellerna i immunsystemet </a:t>
            </a:r>
            <a:r>
              <a:rPr lang="sv-SE" sz="800" dirty="0">
                <a:latin typeface="Funkis A Medium" pitchFamily="2" charset="77"/>
                <a:ea typeface="Baskerville" panose="02020502070401020303" pitchFamily="18" charset="0"/>
              </a:rPr>
              <a:t>(Dunn 2002)</a:t>
            </a:r>
          </a:p>
          <a:p>
            <a:r>
              <a:rPr lang="en-US" sz="800" dirty="0"/>
              <a:t>NK </a:t>
            </a:r>
            <a:r>
              <a:rPr lang="en-US" sz="800" dirty="0" err="1"/>
              <a:t>celler</a:t>
            </a:r>
            <a:endParaRPr lang="en-US" sz="800" dirty="0"/>
          </a:p>
          <a:p>
            <a:r>
              <a:rPr lang="en-US" sz="800" dirty="0"/>
              <a:t>CTL</a:t>
            </a:r>
          </a:p>
          <a:p>
            <a:endParaRPr lang="sv-SE" sz="800" dirty="0">
              <a:latin typeface="Funkis A Medium" pitchFamily="2" charset="77"/>
              <a:ea typeface="Baskerville" panose="02020502070401020303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D17E-1DF9-C44A-A9F0-92082FD90B8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483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Immunövervakning är den kontrollprocess där cytotoxiska celler (NK celler och cytotoxiska T celler) upptäcker och förstör patologiskt omvandlade celler.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Både det </a:t>
            </a:r>
            <a:r>
              <a:rPr lang="sv-SE" dirty="0" err="1"/>
              <a:t>humorala</a:t>
            </a:r>
            <a:r>
              <a:rPr lang="sv-SE" dirty="0"/>
              <a:t> och det adaptiva systemet bidrar till denna process.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NKG2D är en viktig aktiverande receptor för </a:t>
            </a:r>
            <a:r>
              <a:rPr lang="sv-SE" dirty="0" err="1"/>
              <a:t>cytotoxicitet</a:t>
            </a:r>
            <a:r>
              <a:rPr lang="sv-SE" dirty="0"/>
              <a:t> i immunövervakningen</a:t>
            </a:r>
            <a:r>
              <a:rPr lang="en-US" dirty="0"/>
              <a:t>.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NKG2D uttrycks på de flesta NK celler, CTL, NKT celler och </a:t>
            </a:r>
            <a:r>
              <a:rPr lang="sv-SE" dirty="0" err="1">
                <a:latin typeface="Symbol" pitchFamily="2" charset="2"/>
              </a:rPr>
              <a:t>gd</a:t>
            </a:r>
            <a:r>
              <a:rPr lang="sv-SE" dirty="0"/>
              <a:t> T celler.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NKG2D fungera som den </a:t>
            </a:r>
            <a:r>
              <a:rPr lang="sv-SE" b="1" dirty="0"/>
              <a:t>primärt aktiverande receptorn </a:t>
            </a:r>
            <a:r>
              <a:rPr lang="sv-SE" dirty="0"/>
              <a:t>på NK celler och som en </a:t>
            </a:r>
            <a:r>
              <a:rPr lang="sv-SE" b="1" dirty="0"/>
              <a:t>ko-stimulerande receptor tillsammans med TCR </a:t>
            </a:r>
            <a:r>
              <a:rPr lang="sv-SE" dirty="0"/>
              <a:t>(T cells receptorn) hos CTL. </a:t>
            </a:r>
            <a:r>
              <a:rPr lang="en-US" dirty="0" err="1"/>
              <a:t>Uttrycket</a:t>
            </a:r>
            <a:r>
              <a:rPr lang="en-US" dirty="0"/>
              <a:t> av  NKG2D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uppregleras</a:t>
            </a:r>
            <a:r>
              <a:rPr lang="en-US" dirty="0"/>
              <a:t> av </a:t>
            </a:r>
            <a:r>
              <a:rPr lang="en-US" dirty="0" err="1"/>
              <a:t>cytokinen</a:t>
            </a:r>
            <a:r>
              <a:rPr lang="en-US" dirty="0"/>
              <a:t> </a:t>
            </a:r>
            <a:r>
              <a:rPr lang="en-US" dirty="0" err="1"/>
              <a:t>IFN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nedtreglerad</a:t>
            </a:r>
            <a:r>
              <a:rPr lang="en-US" dirty="0"/>
              <a:t> av </a:t>
            </a:r>
            <a:r>
              <a:rPr lang="en-US" dirty="0" err="1"/>
              <a:t>TGF</a:t>
            </a:r>
            <a:r>
              <a:rPr lang="en-US" dirty="0" err="1">
                <a:latin typeface="Symbol" pitchFamily="2" charset="2"/>
              </a:rPr>
              <a:t>b</a:t>
            </a:r>
            <a:r>
              <a:rPr lang="en-US" dirty="0"/>
              <a:t>. 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Liganderna</a:t>
            </a:r>
            <a:r>
              <a:rPr lang="sv-SE" dirty="0"/>
              <a:t> till NKG2D receptorn kan delas in i 2 grupper: “the MHC </a:t>
            </a:r>
            <a:r>
              <a:rPr lang="sv-SE" dirty="0" err="1"/>
              <a:t>class</a:t>
            </a:r>
            <a:r>
              <a:rPr lang="sv-SE" dirty="0"/>
              <a:t> I </a:t>
            </a:r>
            <a:r>
              <a:rPr lang="sv-SE" dirty="0" err="1"/>
              <a:t>chain</a:t>
            </a:r>
            <a:r>
              <a:rPr lang="sv-SE" dirty="0"/>
              <a:t> </a:t>
            </a:r>
            <a:r>
              <a:rPr lang="sv-SE" dirty="0" err="1"/>
              <a:t>related</a:t>
            </a:r>
            <a:r>
              <a:rPr lang="sv-SE" dirty="0"/>
              <a:t> antigens” (MICA och B) </a:t>
            </a:r>
            <a:r>
              <a:rPr lang="en-US" dirty="0" err="1"/>
              <a:t>liknar</a:t>
            </a:r>
            <a:r>
              <a:rPr lang="en-US" dirty="0"/>
              <a:t> MHC class I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strukturen</a:t>
            </a:r>
            <a:r>
              <a:rPr lang="en-US" dirty="0"/>
              <a:t> men </a:t>
            </a:r>
            <a:r>
              <a:rPr lang="en-US" dirty="0" err="1"/>
              <a:t>utan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de </a:t>
            </a:r>
            <a:r>
              <a:rPr lang="en-US" dirty="0" err="1"/>
              <a:t>presenterar</a:t>
            </a:r>
            <a:r>
              <a:rPr lang="en-US" dirty="0"/>
              <a:t> antigen)</a:t>
            </a:r>
            <a:r>
              <a:rPr lang="sv-SE" dirty="0"/>
              <a:t> och de UL16-bindande proteinerna (ULBP1-6).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Liganduttrycket</a:t>
            </a:r>
            <a:r>
              <a:rPr lang="sv-SE" dirty="0"/>
              <a:t> hos friska celler är lågt/frånvarande, men cellulär stress ger en ökning av </a:t>
            </a:r>
            <a:r>
              <a:rPr lang="sv-SE" dirty="0" err="1"/>
              <a:t>liganderna</a:t>
            </a:r>
            <a:r>
              <a:rPr lang="sv-SE" dirty="0"/>
              <a:t> på cellytan.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NKG2D receptor </a:t>
            </a:r>
            <a:r>
              <a:rPr lang="sv-SE" dirty="0" err="1"/>
              <a:t>uppregleras</a:t>
            </a:r>
            <a:r>
              <a:rPr lang="sv-SE" dirty="0"/>
              <a:t> av </a:t>
            </a:r>
            <a:r>
              <a:rPr lang="sv-SE" dirty="0" err="1"/>
              <a:t>IFNgamma</a:t>
            </a:r>
            <a:r>
              <a:rPr lang="sv-SE" dirty="0"/>
              <a:t>, IL12 och IL15 och </a:t>
            </a:r>
            <a:r>
              <a:rPr lang="sv-SE" dirty="0" err="1"/>
              <a:t>nedregleras</a:t>
            </a:r>
            <a:r>
              <a:rPr lang="sv-SE" dirty="0"/>
              <a:t> av </a:t>
            </a:r>
            <a:r>
              <a:rPr lang="sv-SE" dirty="0" err="1"/>
              <a:t>TGFbeta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D17E-1DF9-C44A-A9F0-92082FD90B8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840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 err="1"/>
              <a:t>Ytmolekylerna</a:t>
            </a:r>
            <a:r>
              <a:rPr lang="sv-SE" sz="1200" dirty="0"/>
              <a:t> behåller sin tredimensionella struktur som behåller sin biologiska aktivitet</a:t>
            </a:r>
          </a:p>
          <a:p>
            <a:endParaRPr lang="sv-SE" sz="1200" dirty="0"/>
          </a:p>
          <a:p>
            <a:r>
              <a:rPr lang="sv-SE" sz="1200" dirty="0"/>
              <a:t>Micro RNA long non </a:t>
            </a:r>
            <a:r>
              <a:rPr lang="sv-SE" sz="1200" dirty="0" err="1"/>
              <a:t>coding</a:t>
            </a:r>
            <a:r>
              <a:rPr lang="sv-SE" sz="1200" dirty="0"/>
              <a:t> RNA</a:t>
            </a:r>
          </a:p>
          <a:p>
            <a:endParaRPr lang="sv-SE" sz="1200" dirty="0"/>
          </a:p>
          <a:p>
            <a:r>
              <a:rPr lang="sv-SE" sz="1200" dirty="0"/>
              <a:t>Membranbundna nanometer-stora </a:t>
            </a:r>
            <a:r>
              <a:rPr lang="sv-SE" sz="1200" dirty="0" err="1"/>
              <a:t>vesikler</a:t>
            </a:r>
            <a:r>
              <a:rPr lang="sv-SE" sz="1200" dirty="0"/>
              <a:t> som utsöndras från de flesta celltyper i kroppen. </a:t>
            </a:r>
          </a:p>
          <a:p>
            <a:r>
              <a:rPr lang="sv-SE" sz="1200" dirty="0"/>
              <a:t>Bildas i och utsöndras från cellens inre via cellens </a:t>
            </a:r>
            <a:r>
              <a:rPr lang="sv-SE" sz="1200" dirty="0" err="1"/>
              <a:t>endosomala</a:t>
            </a:r>
            <a:r>
              <a:rPr lang="sv-SE" sz="1200" dirty="0"/>
              <a:t> system </a:t>
            </a:r>
          </a:p>
          <a:p>
            <a:r>
              <a:rPr lang="sv-SE" sz="1200" dirty="0"/>
              <a:t>Används för intercellulär kommunikation och överföring av signaler mellan cellen som producerad dem och målcellen ”by </a:t>
            </a:r>
            <a:r>
              <a:rPr lang="sv-SE" sz="1200" dirty="0" err="1"/>
              <a:t>proxy</a:t>
            </a:r>
            <a:endParaRPr lang="sv-SE" sz="1200" dirty="0"/>
          </a:p>
          <a:p>
            <a:r>
              <a:rPr lang="sv-SE" sz="1200" dirty="0"/>
              <a:t>Innehåller proteiner och nukleinsyror såsom mRNA, </a:t>
            </a:r>
            <a:r>
              <a:rPr lang="sv-SE" sz="1200" dirty="0" err="1"/>
              <a:t>noncoding</a:t>
            </a:r>
            <a:r>
              <a:rPr lang="sv-SE" sz="1200" dirty="0"/>
              <a:t> </a:t>
            </a:r>
            <a:r>
              <a:rPr lang="sv-SE" sz="1200" dirty="0" err="1"/>
              <a:t>RNAser</a:t>
            </a:r>
            <a:r>
              <a:rPr lang="sv-SE" sz="1200" dirty="0"/>
              <a:t> och </a:t>
            </a:r>
            <a:r>
              <a:rPr lang="sv-SE" sz="1200" dirty="0" err="1"/>
              <a:t>mitokondriskt</a:t>
            </a:r>
            <a:r>
              <a:rPr lang="sv-SE" sz="1200" dirty="0"/>
              <a:t> DNA. Det specifika innehållet avspeglar cellen som producerar dem. </a:t>
            </a:r>
          </a:p>
          <a:p>
            <a:r>
              <a:rPr lang="sv-SE" sz="1200" dirty="0"/>
              <a:t>Exosomer som produceras av placenta och tumörer har en hög </a:t>
            </a:r>
            <a:r>
              <a:rPr lang="sv-SE" sz="1200" dirty="0" err="1"/>
              <a:t>immunosuppressiv</a:t>
            </a:r>
            <a:r>
              <a:rPr lang="sv-SE" sz="1200" dirty="0"/>
              <a:t> potential.</a:t>
            </a:r>
          </a:p>
          <a:p>
            <a:r>
              <a:rPr lang="sv-SE" dirty="0"/>
              <a:t>2) De fungerar som en slags “flaskpost” mellan cellerna och bär på proteinpaket och nukleinsyror som kan utbytas mellan cellerna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Man kan finna exosomer i blod och andra kroppsvätskor såsom saliv, urin, bröstmjölk och fostervatten men även i patologiska vätskor såsom ascites och </a:t>
            </a:r>
            <a:r>
              <a:rPr lang="sv-SE" dirty="0" err="1"/>
              <a:t>pleuravätska</a:t>
            </a:r>
            <a:r>
              <a:rPr lang="sv-S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solidFill>
                  <a:srgbClr val="FF0000"/>
                </a:solidFill>
              </a:rPr>
              <a:t>4)</a:t>
            </a:r>
            <a:r>
              <a:rPr lang="sv-SE" sz="1200" b="0" dirty="0">
                <a:solidFill>
                  <a:srgbClr val="FF0000"/>
                </a:solidFill>
              </a:rPr>
              <a:t> Avspeglar cellens tillstånd just när de producerades, men det är o</a:t>
            </a:r>
            <a:r>
              <a:rPr lang="sv-SE" dirty="0"/>
              <a:t>klart hur cellen styr detta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D17E-1DF9-C44A-A9F0-92082FD90B80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4926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err="1"/>
              <a:t>Exosomer</a:t>
            </a:r>
            <a:r>
              <a:rPr lang="en-GB" sz="1200"/>
              <a:t> </a:t>
            </a:r>
            <a:r>
              <a:rPr lang="en-GB" sz="1200" err="1"/>
              <a:t>kännetecknas</a:t>
            </a:r>
            <a:r>
              <a:rPr lang="en-GB" sz="1200"/>
              <a:t> </a:t>
            </a:r>
            <a:r>
              <a:rPr lang="en-GB" sz="1200" err="1"/>
              <a:t>av</a:t>
            </a:r>
            <a:r>
              <a:rPr lang="en-GB" sz="120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Storlek</a:t>
            </a:r>
            <a:r>
              <a:rPr lang="en-GB" sz="1200"/>
              <a:t> 30-150 nm (100 nm </a:t>
            </a:r>
            <a:r>
              <a:rPr lang="en-GB" sz="1200" err="1"/>
              <a:t>i</a:t>
            </a:r>
            <a:r>
              <a:rPr lang="en-GB" sz="1200"/>
              <a:t> </a:t>
            </a:r>
            <a:r>
              <a:rPr lang="en-GB" sz="1200" err="1"/>
              <a:t>genomsnitt</a:t>
            </a:r>
            <a:r>
              <a:rPr lang="en-GB" sz="1200"/>
              <a:t>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Densistet</a:t>
            </a:r>
            <a:r>
              <a:rPr lang="en-GB" sz="1200"/>
              <a:t> 1,13-1,19 g/ml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Membran</a:t>
            </a:r>
            <a:r>
              <a:rPr lang="en-GB" sz="1200"/>
              <a:t> </a:t>
            </a:r>
            <a:r>
              <a:rPr lang="en-GB" sz="1200" err="1"/>
              <a:t>som</a:t>
            </a:r>
            <a:r>
              <a:rPr lang="en-GB" sz="1200"/>
              <a:t> </a:t>
            </a:r>
            <a:r>
              <a:rPr lang="en-GB" sz="1200" err="1"/>
              <a:t>uttrycker</a:t>
            </a:r>
            <a:r>
              <a:rPr lang="en-GB" sz="1200"/>
              <a:t> </a:t>
            </a:r>
            <a:r>
              <a:rPr lang="en-GB" sz="1200" err="1"/>
              <a:t>tetraspaninerna</a:t>
            </a:r>
            <a:r>
              <a:rPr lang="en-GB" sz="1200"/>
              <a:t> CD9, CD63 and CD81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En</a:t>
            </a:r>
            <a:r>
              <a:rPr lang="en-GB" sz="1200"/>
              <a:t> </a:t>
            </a:r>
            <a:r>
              <a:rPr lang="en-GB" sz="1200" err="1"/>
              <a:t>sfärisk</a:t>
            </a:r>
            <a:r>
              <a:rPr lang="en-GB" sz="1200"/>
              <a:t> form. I transmissions </a:t>
            </a:r>
            <a:r>
              <a:rPr lang="en-GB" sz="1200" err="1"/>
              <a:t>elektron</a:t>
            </a:r>
            <a:r>
              <a:rPr lang="en-GB" sz="1200"/>
              <a:t> </a:t>
            </a:r>
            <a:r>
              <a:rPr lang="en-GB" sz="1200" err="1"/>
              <a:t>mikroskop</a:t>
            </a:r>
            <a:r>
              <a:rPr lang="en-GB" sz="1200"/>
              <a:t> </a:t>
            </a:r>
            <a:r>
              <a:rPr lang="en-GB" sz="1200" err="1"/>
              <a:t>ses</a:t>
            </a:r>
            <a:r>
              <a:rPr lang="en-GB" sz="1200"/>
              <a:t> de dock med </a:t>
            </a:r>
            <a:r>
              <a:rPr lang="en-GB" sz="1200" err="1"/>
              <a:t>en</a:t>
            </a:r>
            <a:r>
              <a:rPr lang="en-GB" sz="1200"/>
              <a:t> </a:t>
            </a:r>
            <a:r>
              <a:rPr lang="sv-SE" sz="1200" err="1"/>
              <a:t>karaktärisktsk</a:t>
            </a:r>
            <a:r>
              <a:rPr lang="sv-SE" sz="1200"/>
              <a:t> ”cup </a:t>
            </a:r>
            <a:r>
              <a:rPr lang="sv-SE" sz="1200" err="1"/>
              <a:t>shape</a:t>
            </a:r>
            <a:r>
              <a:rPr lang="sv-SE" sz="1200"/>
              <a:t>”</a:t>
            </a:r>
            <a:r>
              <a:rPr lang="en-GB" sz="1200"/>
              <a:t>, </a:t>
            </a:r>
            <a:r>
              <a:rPr lang="en-GB" sz="1200" err="1"/>
              <a:t>vilket</a:t>
            </a:r>
            <a:r>
              <a:rPr lang="en-GB" sz="1200"/>
              <a:t> </a:t>
            </a:r>
            <a:r>
              <a:rPr lang="en-GB" sz="1200" err="1"/>
              <a:t>är</a:t>
            </a:r>
            <a:r>
              <a:rPr lang="en-GB" sz="1200"/>
              <a:t> </a:t>
            </a:r>
            <a:r>
              <a:rPr lang="en-GB" sz="1200" err="1"/>
              <a:t>en</a:t>
            </a:r>
            <a:r>
              <a:rPr lang="en-GB" sz="1200"/>
              <a:t> artefact, men </a:t>
            </a:r>
            <a:r>
              <a:rPr lang="en-GB" sz="1200" err="1"/>
              <a:t>som</a:t>
            </a:r>
            <a:r>
              <a:rPr lang="en-GB" sz="1200"/>
              <a:t> </a:t>
            </a:r>
            <a:r>
              <a:rPr lang="en-GB" sz="1200" err="1"/>
              <a:t>används</a:t>
            </a:r>
            <a:r>
              <a:rPr lang="en-GB" sz="1200"/>
              <a:t> </a:t>
            </a:r>
            <a:r>
              <a:rPr lang="en-GB" sz="1200" err="1"/>
              <a:t>för</a:t>
            </a:r>
            <a:r>
              <a:rPr lang="en-GB" sz="1200"/>
              <a:t> </a:t>
            </a:r>
            <a:r>
              <a:rPr lang="en-GB" sz="1200" err="1"/>
              <a:t>att</a:t>
            </a:r>
            <a:r>
              <a:rPr lang="en-GB" sz="1200"/>
              <a:t> </a:t>
            </a:r>
            <a:r>
              <a:rPr lang="en-GB" sz="1200" err="1"/>
              <a:t>definiera</a:t>
            </a:r>
            <a:r>
              <a:rPr lang="en-GB" sz="1200"/>
              <a:t> </a:t>
            </a:r>
            <a:r>
              <a:rPr lang="en-GB" sz="1200" err="1"/>
              <a:t>exosomer</a:t>
            </a:r>
            <a:endParaRPr lang="sv-SE" sz="1200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D17E-1DF9-C44A-A9F0-92082FD90B80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1136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performed </a:t>
            </a:r>
            <a:r>
              <a:rPr lang="en-US" sz="1200" dirty="0">
                <a:latin typeface="+mj-lt"/>
              </a:rPr>
              <a:t>Immunoelectron microscopy with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Immunogold staining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mAbs against MICA/B and ULBP 1-3</a:t>
            </a:r>
          </a:p>
          <a:p>
            <a:endParaRPr lang="en-GB" sz="120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Histogram I </a:t>
            </a:r>
            <a:r>
              <a:rPr lang="en-GB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svart</a:t>
            </a:r>
            <a:r>
              <a:rPr lang="en-GB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visar</a:t>
            </a:r>
            <a:r>
              <a:rPr lang="en-GB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kontrollen</a:t>
            </a:r>
            <a:r>
              <a:rPr lang="en-GB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och</a:t>
            </a:r>
            <a:r>
              <a:rPr lang="en-GB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röda</a:t>
            </a:r>
            <a:r>
              <a:rPr lang="en-GB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histogrammet</a:t>
            </a:r>
            <a:endParaRPr lang="en-GB" sz="120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20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Control black and red is the staining</a:t>
            </a:r>
          </a:p>
          <a:p>
            <a:endParaRPr lang="en-GB" sz="120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Endometriotic tissue exosomes carry NKG2D ligands that downregulate the NKG2D receptor on PBMC from healthy donors. </a:t>
            </a:r>
            <a:r>
              <a:rPr lang="en-US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Immunoelectron micrographs of endometriotic tissue exosomes expressing the NKG2D ligands MICA/B and ULBP1-3. B) Immunoflow cytometry of endometriotic tissue exosomes captured on mAb-coated latex beads showing surface expression of members of the MICA/B and ULBP families. Black curve represents negative controls with isotype-matched mAbs. (n=4). </a:t>
            </a:r>
            <a:endParaRPr lang="sv-SE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4143D-DCE1-C64A-825E-2B3EC9B59268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7113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80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PBMC= </a:t>
            </a:r>
            <a:r>
              <a:rPr lang="sv-SE" sz="2800" b="1" err="1"/>
              <a:t>peripheral</a:t>
            </a:r>
            <a:r>
              <a:rPr lang="sv-SE" sz="2800" b="1"/>
              <a:t> </a:t>
            </a:r>
            <a:r>
              <a:rPr lang="sv-SE" sz="2800" b="1" err="1"/>
              <a:t>blood</a:t>
            </a:r>
            <a:r>
              <a:rPr lang="sv-SE" sz="2800" b="1"/>
              <a:t> </a:t>
            </a:r>
            <a:r>
              <a:rPr lang="sv-SE" sz="2800" b="1" err="1"/>
              <a:t>mononuclear</a:t>
            </a:r>
            <a:r>
              <a:rPr lang="sv-SE" sz="2800" b="1"/>
              <a:t> cell</a:t>
            </a:r>
          </a:p>
          <a:p>
            <a:pPr>
              <a:lnSpc>
                <a:spcPct val="150000"/>
              </a:lnSpc>
            </a:pPr>
            <a:endParaRPr lang="sv-SE" sz="2800" b="1" i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right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half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see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initial expression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NKG2D receptor</a:t>
            </a:r>
          </a:p>
          <a:p>
            <a:pPr>
              <a:lnSpc>
                <a:spcPct val="150000"/>
              </a:lnSpc>
            </a:pPr>
            <a:endParaRPr lang="sv-SE" sz="2800" b="1" i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also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the absolut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numbers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fluorence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intensity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decreased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exosomes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adeed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sv-SE" sz="2800" b="1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fluoerecese</a:t>
            </a:r>
            <a:r>
              <a:rPr lang="sv-SE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endParaRPr lang="en-GB" sz="1800" i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representative experiment showing downregulation of the NKG2D receptor expression on PBMC from healthy donors, assessed by MFI before and after 24 h incubation with native endometriotic tissue exosomes, or with the same exosomes blocked by anti-CD63 antibodies. B) Average results of seven experiments, measuring NKG2D receptor downregulation in the absence and presence of native or blocked exosomes from endometriotic tissue.</a:t>
            </a:r>
            <a:endParaRPr lang="sv-SE" sz="1800" i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4143D-DCE1-C64A-825E-2B3EC9B59268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246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latin typeface="Funkis A Medium" pitchFamily="2" charset="77"/>
                <a:cs typeface="Calibri" panose="020F0502020204030204" pitchFamily="34" charset="0"/>
              </a:rPr>
              <a:t>n=5</a:t>
            </a:r>
          </a:p>
          <a:p>
            <a:r>
              <a:rPr lang="en-GB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NKG2D-mediated cytotoxicity was assessed with PBMC as effector cells and the erythroid cell line K562 as target cells (E:T ratio 40:1) in the presence/absence of native or mAb-blocked endometriotic tissue exosomes (n=5). Note that the presence of native exosomes reduced the cytotoxicity to a degree comparable to blocking the target or effector cells. Treatment of the exosomes with a mAb cocktail of NKG2D ligands or anti-CD63 mAb reversed the suppression to the levels of untreated target and effector cells</a:t>
            </a:r>
            <a:r>
              <a:rPr lang="en-US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Used supernatant, left after isolation of exosomes, did not affect cytotoxicity.</a:t>
            </a:r>
            <a:r>
              <a:rPr lang="sv-SE" i="0" dirty="0">
                <a:effectLst/>
              </a:rPr>
              <a:t> </a:t>
            </a:r>
          </a:p>
          <a:p>
            <a:endParaRPr lang="sv-SE" i="0" dirty="0">
              <a:effectLst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PBMCs from healthy donors were used as effector cells and the human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NKG2D ligand-expressing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erythroleukemia cells K562 as targets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Since the K562 cell line lacks MHC class I expression needed for CTL activation, this assay specifically tests NKG2D receptor-mediated NK cell cytotoxicity.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cytotoxicity was assessed with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untreated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effector and target cells to assess baseline cytotoxicity, 2) effector and target cells in the presence of native exosomes, or exosomes, blocked by mAb against NKG2D ligands or anti-CD63 mAbs; 3)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 anti-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NKG2D receptor-blocked effector cells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4) anti-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NKG2D ligand-blocked target cells.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addition,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effect of supernatant depleted of exosomes on the cytotoxicity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 tested. </a:t>
            </a:r>
            <a:endParaRPr lang="sv-SE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4143D-DCE1-C64A-825E-2B3EC9B59268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0657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Histrogram</a:t>
            </a:r>
            <a:endParaRPr lang="en-US" dirty="0"/>
          </a:p>
          <a:p>
            <a:r>
              <a:rPr lang="en-US" dirty="0"/>
              <a:t>Jurkat </a:t>
            </a:r>
            <a:r>
              <a:rPr lang="en-US" dirty="0" err="1"/>
              <a:t>celllinje</a:t>
            </a:r>
            <a:r>
              <a:rPr lang="en-US" dirty="0"/>
              <a:t> av T </a:t>
            </a:r>
            <a:r>
              <a:rPr lang="en-US" dirty="0" err="1"/>
              <a:t>celler</a:t>
            </a:r>
            <a:r>
              <a:rPr lang="en-US" dirty="0"/>
              <a:t> </a:t>
            </a:r>
            <a:r>
              <a:rPr lang="en-US" dirty="0" err="1"/>
              <a:t>ursprungligen</a:t>
            </a:r>
            <a:r>
              <a:rPr lang="en-US" dirty="0"/>
              <a:t> T-cells </a:t>
            </a:r>
            <a:r>
              <a:rPr lang="en-US" dirty="0" err="1"/>
              <a:t>leukemi</a:t>
            </a:r>
            <a:r>
              <a:rPr lang="en-US" dirty="0"/>
              <a:t>, </a:t>
            </a:r>
            <a:r>
              <a:rPr lang="en-US" dirty="0" err="1"/>
              <a:t>uttrycker</a:t>
            </a:r>
            <a:r>
              <a:rPr lang="en-US" dirty="0"/>
              <a:t> Fas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D17E-1DF9-C44A-A9F0-92082FD90B80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2541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306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200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 63000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I diabetes I Sverige, 4-5% av </a:t>
            </a:r>
            <a:r>
              <a:rPr lang="en-US" dirty="0" err="1"/>
              <a:t>befolkningen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II diabetes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684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152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0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Endometriosteam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idag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I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regioner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några</a:t>
            </a:r>
            <a:r>
              <a:rPr lang="en-US" dirty="0"/>
              <a:t> </a:t>
            </a:r>
            <a:r>
              <a:rPr lang="en-US" dirty="0" err="1"/>
              <a:t>regioner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det </a:t>
            </a:r>
            <a:r>
              <a:rPr lang="en-US" dirty="0" err="1"/>
              <a:t>flera</a:t>
            </a:r>
            <a:r>
              <a:rPr lang="en-US" dirty="0"/>
              <a:t> team. Vad man </a:t>
            </a:r>
            <a:r>
              <a:rPr lang="en-US" dirty="0" err="1"/>
              <a:t>kallar</a:t>
            </a:r>
            <a:r>
              <a:rPr lang="en-US" dirty="0"/>
              <a:t> team </a:t>
            </a:r>
            <a:r>
              <a:rPr lang="en-US" dirty="0" err="1"/>
              <a:t>kan</a:t>
            </a:r>
            <a:r>
              <a:rPr lang="en-US" dirty="0"/>
              <a:t> ha </a:t>
            </a:r>
            <a:r>
              <a:rPr lang="en-US" dirty="0" err="1"/>
              <a:t>väldigt</a:t>
            </a:r>
            <a:r>
              <a:rPr lang="en-US" dirty="0"/>
              <a:t>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uppbyggnad</a:t>
            </a:r>
            <a:r>
              <a:rPr lang="en-US" dirty="0"/>
              <a:t>. Det </a:t>
            </a:r>
            <a:r>
              <a:rPr lang="en-US" dirty="0" err="1"/>
              <a:t>krävs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det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eldsjäl</a:t>
            </a:r>
            <a:r>
              <a:rPr lang="en-US" dirty="0"/>
              <a:t>/</a:t>
            </a:r>
            <a:r>
              <a:rPr lang="en-US" dirty="0" err="1"/>
              <a:t>någon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intresserad</a:t>
            </a:r>
            <a:r>
              <a:rPr lang="en-US" dirty="0"/>
              <a:t> . </a:t>
            </a:r>
            <a:r>
              <a:rPr lang="en-US" dirty="0" err="1"/>
              <a:t>Enligt</a:t>
            </a:r>
            <a:r>
              <a:rPr lang="en-US" dirty="0"/>
              <a:t> </a:t>
            </a:r>
            <a:r>
              <a:rPr lang="en-US" dirty="0" err="1"/>
              <a:t>Socialstyrelsens</a:t>
            </a:r>
            <a:r>
              <a:rPr lang="en-US" dirty="0"/>
              <a:t> </a:t>
            </a:r>
            <a:r>
              <a:rPr lang="en-US" dirty="0" err="1"/>
              <a:t>nationella</a:t>
            </a:r>
            <a:r>
              <a:rPr lang="en-US" dirty="0"/>
              <a:t> </a:t>
            </a:r>
            <a:r>
              <a:rPr lang="en-US" dirty="0" err="1"/>
              <a:t>riktlinjer</a:t>
            </a:r>
            <a:r>
              <a:rPr lang="en-US" dirty="0"/>
              <a:t> för endometrios 2017 </a:t>
            </a:r>
            <a:r>
              <a:rPr lang="en-US" dirty="0" err="1"/>
              <a:t>så</a:t>
            </a:r>
            <a:r>
              <a:rPr lang="en-US" dirty="0"/>
              <a:t> ska det </a:t>
            </a:r>
            <a:r>
              <a:rPr lang="en-US" dirty="0" err="1"/>
              <a:t>finnas</a:t>
            </a:r>
            <a:r>
              <a:rPr lang="en-US" dirty="0"/>
              <a:t> </a:t>
            </a:r>
            <a:r>
              <a:rPr lang="en-US" dirty="0" err="1"/>
              <a:t>endometriosteam</a:t>
            </a:r>
            <a:r>
              <a:rPr lang="en-US" dirty="0"/>
              <a:t> I </a:t>
            </a:r>
            <a:r>
              <a:rPr lang="en-US" dirty="0" err="1"/>
              <a:t>varje</a:t>
            </a:r>
            <a:r>
              <a:rPr lang="en-US" dirty="0"/>
              <a:t> region </a:t>
            </a:r>
            <a:r>
              <a:rPr lang="en-US" dirty="0" err="1"/>
              <a:t>och</a:t>
            </a:r>
            <a:r>
              <a:rPr lang="en-US" dirty="0"/>
              <a:t> det </a:t>
            </a:r>
            <a:r>
              <a:rPr lang="en-US" dirty="0" err="1"/>
              <a:t>åligger</a:t>
            </a:r>
            <a:r>
              <a:rPr lang="en-US" dirty="0"/>
              <a:t> </a:t>
            </a:r>
            <a:r>
              <a:rPr lang="en-US" dirty="0" err="1"/>
              <a:t>regionen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ha dessa team. </a:t>
            </a:r>
            <a:r>
              <a:rPr lang="en-US" dirty="0" err="1"/>
              <a:t>Rekommendation</a:t>
            </a:r>
            <a:endParaRPr lang="en-US" dirty="0"/>
          </a:p>
          <a:p>
            <a:r>
              <a:rPr lang="en-US" dirty="0" err="1"/>
              <a:t>Hälso</a:t>
            </a:r>
            <a:r>
              <a:rPr lang="en-US" dirty="0"/>
              <a:t>-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sjukvården</a:t>
            </a:r>
            <a:r>
              <a:rPr lang="en-US" dirty="0"/>
              <a:t> </a:t>
            </a:r>
            <a:r>
              <a:rPr lang="en-US" dirty="0" err="1"/>
              <a:t>bör</a:t>
            </a:r>
            <a:r>
              <a:rPr lang="en-US" dirty="0"/>
              <a:t> </a:t>
            </a:r>
            <a:r>
              <a:rPr lang="en-US" dirty="0" err="1"/>
              <a:t>erbjuda</a:t>
            </a:r>
            <a:r>
              <a:rPr lang="en-US" dirty="0"/>
              <a:t> </a:t>
            </a:r>
            <a:r>
              <a:rPr lang="en-US" dirty="0" err="1"/>
              <a:t>tillgång</a:t>
            </a:r>
            <a:r>
              <a:rPr lang="en-US" dirty="0"/>
              <a:t> till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multiprofessionellt</a:t>
            </a:r>
            <a:r>
              <a:rPr lang="en-US" dirty="0"/>
              <a:t> team till </a:t>
            </a:r>
            <a:r>
              <a:rPr lang="en-US" dirty="0" err="1"/>
              <a:t>personer</a:t>
            </a:r>
            <a:r>
              <a:rPr lang="en-US" dirty="0"/>
              <a:t> med</a:t>
            </a:r>
          </a:p>
          <a:p>
            <a:r>
              <a:rPr lang="en-US" dirty="0"/>
              <a:t>endometrios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särskilt</a:t>
            </a:r>
            <a:r>
              <a:rPr lang="en-US" dirty="0"/>
              <a:t> </a:t>
            </a:r>
            <a:r>
              <a:rPr lang="en-US" dirty="0" err="1"/>
              <a:t>behov</a:t>
            </a:r>
            <a:r>
              <a:rPr lang="en-US" dirty="0"/>
              <a:t> av </a:t>
            </a:r>
            <a:r>
              <a:rPr lang="en-US" dirty="0" err="1"/>
              <a:t>stöd</a:t>
            </a:r>
            <a:r>
              <a:rPr lang="en-US" dirty="0"/>
              <a:t> (</a:t>
            </a:r>
            <a:r>
              <a:rPr lang="en-US" dirty="0" err="1"/>
              <a:t>prioritet</a:t>
            </a:r>
            <a:r>
              <a:rPr lang="en-US" dirty="0"/>
              <a:t> 1).</a:t>
            </a:r>
          </a:p>
          <a:p>
            <a:r>
              <a:rPr lang="en-US" dirty="0" err="1"/>
              <a:t>Rekommendation</a:t>
            </a:r>
            <a:endParaRPr lang="en-US" dirty="0"/>
          </a:p>
          <a:p>
            <a:r>
              <a:rPr lang="en-US" dirty="0" err="1"/>
              <a:t>Hälso</a:t>
            </a:r>
            <a:r>
              <a:rPr lang="en-US" dirty="0"/>
              <a:t>-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sjukvården</a:t>
            </a:r>
            <a:r>
              <a:rPr lang="en-US" dirty="0"/>
              <a:t> </a:t>
            </a:r>
            <a:r>
              <a:rPr lang="en-US" dirty="0" err="1"/>
              <a:t>bör</a:t>
            </a:r>
            <a:r>
              <a:rPr lang="en-US" dirty="0"/>
              <a:t> </a:t>
            </a:r>
            <a:r>
              <a:rPr lang="en-US" dirty="0" err="1"/>
              <a:t>erbjuda</a:t>
            </a:r>
            <a:r>
              <a:rPr lang="en-US" dirty="0"/>
              <a:t> </a:t>
            </a:r>
            <a:r>
              <a:rPr lang="en-US" dirty="0" err="1"/>
              <a:t>personer</a:t>
            </a:r>
            <a:r>
              <a:rPr lang="en-US" dirty="0"/>
              <a:t> med endometrios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behov</a:t>
            </a:r>
            <a:r>
              <a:rPr lang="en-US" dirty="0"/>
              <a:t> av </a:t>
            </a:r>
            <a:r>
              <a:rPr lang="en-US" dirty="0" err="1"/>
              <a:t>stöd</a:t>
            </a:r>
            <a:r>
              <a:rPr lang="en-US" dirty="0"/>
              <a:t> </a:t>
            </a:r>
            <a:r>
              <a:rPr lang="en-US" dirty="0" err="1"/>
              <a:t>tillgång</a:t>
            </a:r>
            <a:r>
              <a:rPr lang="en-US" dirty="0"/>
              <a:t> till</a:t>
            </a:r>
          </a:p>
          <a:p>
            <a:r>
              <a:rPr lang="en-US" dirty="0" err="1"/>
              <a:t>sjuksköterska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barnmorska</a:t>
            </a:r>
            <a:r>
              <a:rPr lang="en-US" dirty="0"/>
              <a:t> med </a:t>
            </a:r>
            <a:r>
              <a:rPr lang="en-US" dirty="0" err="1"/>
              <a:t>kunskap</a:t>
            </a:r>
            <a:r>
              <a:rPr lang="en-US" dirty="0"/>
              <a:t> om endometrios</a:t>
            </a:r>
          </a:p>
          <a:p>
            <a:r>
              <a:rPr lang="en-US" dirty="0"/>
              <a:t>(</a:t>
            </a:r>
            <a:r>
              <a:rPr lang="en-US" dirty="0" err="1"/>
              <a:t>prioritet</a:t>
            </a:r>
            <a:r>
              <a:rPr lang="en-US" dirty="0"/>
              <a:t> 2)</a:t>
            </a:r>
          </a:p>
          <a:p>
            <a:r>
              <a:rPr lang="en-US" dirty="0" err="1"/>
              <a:t>Rekommendation</a:t>
            </a:r>
            <a:endParaRPr lang="en-US" dirty="0"/>
          </a:p>
          <a:p>
            <a:r>
              <a:rPr lang="en-US" dirty="0" err="1"/>
              <a:t>Hälso</a:t>
            </a:r>
            <a:r>
              <a:rPr lang="en-US" dirty="0"/>
              <a:t>-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sjukvården</a:t>
            </a:r>
            <a:r>
              <a:rPr lang="en-US" dirty="0"/>
              <a:t> </a:t>
            </a:r>
            <a:r>
              <a:rPr lang="en-US" dirty="0" err="1"/>
              <a:t>bör</a:t>
            </a:r>
            <a:r>
              <a:rPr lang="en-US" dirty="0"/>
              <a:t> </a:t>
            </a:r>
            <a:r>
              <a:rPr lang="en-US" dirty="0" err="1"/>
              <a:t>erbjuda</a:t>
            </a:r>
            <a:r>
              <a:rPr lang="en-US" dirty="0"/>
              <a:t> </a:t>
            </a:r>
            <a:r>
              <a:rPr lang="en-US" dirty="0" err="1"/>
              <a:t>stödjande</a:t>
            </a:r>
            <a:r>
              <a:rPr lang="en-US" dirty="0"/>
              <a:t> </a:t>
            </a:r>
            <a:r>
              <a:rPr lang="en-US" dirty="0" err="1"/>
              <a:t>samtal</a:t>
            </a:r>
            <a:r>
              <a:rPr lang="en-US" dirty="0"/>
              <a:t> till </a:t>
            </a:r>
            <a:r>
              <a:rPr lang="en-US" dirty="0" err="1"/>
              <a:t>personer</a:t>
            </a:r>
            <a:r>
              <a:rPr lang="en-US" dirty="0"/>
              <a:t> med endometrios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behov</a:t>
            </a:r>
            <a:endParaRPr lang="en-US" dirty="0"/>
          </a:p>
          <a:p>
            <a:r>
              <a:rPr lang="en-US" dirty="0"/>
              <a:t>av </a:t>
            </a:r>
            <a:r>
              <a:rPr lang="en-US" dirty="0" err="1"/>
              <a:t>stöd</a:t>
            </a:r>
            <a:r>
              <a:rPr lang="en-US" dirty="0"/>
              <a:t> (</a:t>
            </a:r>
            <a:r>
              <a:rPr lang="en-US" dirty="0" err="1"/>
              <a:t>prioritet</a:t>
            </a:r>
            <a:r>
              <a:rPr lang="en-US" dirty="0"/>
              <a:t> 2).</a:t>
            </a:r>
          </a:p>
          <a:p>
            <a:r>
              <a:rPr lang="en-US" dirty="0" err="1"/>
              <a:t>Rekommendation</a:t>
            </a:r>
            <a:endParaRPr lang="en-US" dirty="0"/>
          </a:p>
          <a:p>
            <a:r>
              <a:rPr lang="en-US" dirty="0" err="1"/>
              <a:t>Hälso</a:t>
            </a:r>
            <a:r>
              <a:rPr lang="en-US" dirty="0"/>
              <a:t>-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sjukvården</a:t>
            </a:r>
            <a:r>
              <a:rPr lang="en-US" dirty="0"/>
              <a:t> </a:t>
            </a:r>
            <a:r>
              <a:rPr lang="en-US" dirty="0" err="1"/>
              <a:t>bör</a:t>
            </a:r>
            <a:r>
              <a:rPr lang="en-US" dirty="0"/>
              <a:t> </a:t>
            </a:r>
            <a:r>
              <a:rPr lang="en-US" dirty="0" err="1"/>
              <a:t>erbjuda</a:t>
            </a:r>
            <a:r>
              <a:rPr lang="en-US" dirty="0"/>
              <a:t> </a:t>
            </a:r>
            <a:r>
              <a:rPr lang="en-US" dirty="0" err="1"/>
              <a:t>sexologisk</a:t>
            </a:r>
            <a:r>
              <a:rPr lang="en-US" dirty="0"/>
              <a:t> </a:t>
            </a:r>
            <a:r>
              <a:rPr lang="en-US" dirty="0" err="1"/>
              <a:t>konsultation</a:t>
            </a:r>
            <a:r>
              <a:rPr lang="en-US" dirty="0"/>
              <a:t> till </a:t>
            </a:r>
            <a:r>
              <a:rPr lang="en-US" dirty="0" err="1"/>
              <a:t>personer</a:t>
            </a:r>
            <a:r>
              <a:rPr lang="en-US" dirty="0"/>
              <a:t> med endometrios </a:t>
            </a:r>
            <a:r>
              <a:rPr lang="en-US" dirty="0" err="1"/>
              <a:t>och</a:t>
            </a:r>
            <a:endParaRPr lang="en-US" dirty="0"/>
          </a:p>
          <a:p>
            <a:r>
              <a:rPr lang="en-US" dirty="0" err="1"/>
              <a:t>sexuell</a:t>
            </a:r>
            <a:r>
              <a:rPr lang="en-US" dirty="0"/>
              <a:t> </a:t>
            </a:r>
            <a:r>
              <a:rPr lang="en-US" dirty="0" err="1"/>
              <a:t>dysfunktion</a:t>
            </a:r>
            <a:r>
              <a:rPr lang="en-US" dirty="0"/>
              <a:t> (</a:t>
            </a:r>
            <a:r>
              <a:rPr lang="en-US" dirty="0" err="1"/>
              <a:t>prioritet</a:t>
            </a:r>
            <a:r>
              <a:rPr lang="en-US" dirty="0"/>
              <a:t> 3).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1627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v-SE" dirty="0"/>
              <a:t>Socialstyrelsen har tagit beslut om nivåstrukturering av avancerad kirurgi vid endometrios</a:t>
            </a:r>
          </a:p>
          <a:p>
            <a:pPr>
              <a:buFont typeface="Arial" panose="020B0604020202020204" pitchFamily="34" charset="0"/>
              <a:buNone/>
            </a:pPr>
            <a:endParaRPr lang="sv-SE" dirty="0"/>
          </a:p>
          <a:p>
            <a:pPr>
              <a:buFont typeface="Arial" panose="020B0604020202020204" pitchFamily="34" charset="0"/>
              <a:buNone/>
            </a:pPr>
            <a:r>
              <a:rPr lang="sv-SE" dirty="0"/>
              <a:t>Från 1 januari 2021 utgör vården nationell högspecialiserad vård. </a:t>
            </a:r>
          </a:p>
          <a:p>
            <a:pPr>
              <a:buFont typeface="Arial" panose="020B0604020202020204" pitchFamily="34" charset="0"/>
              <a:buNone/>
            </a:pPr>
            <a:r>
              <a:rPr lang="sv-SE" dirty="0"/>
              <a:t>Vård vid avancerad kirurgi vid endometrios är komplex och sällan förekommande samt kräver en</a:t>
            </a:r>
          </a:p>
          <a:p>
            <a:pPr>
              <a:buFont typeface="Arial" panose="020B0604020202020204" pitchFamily="34" charset="0"/>
              <a:buNone/>
            </a:pPr>
            <a:r>
              <a:rPr lang="sv-SE" dirty="0"/>
              <a:t>viss volym och multidisciplinär kompetens. Koncentrering av den aktuella vården till färre enheter</a:t>
            </a:r>
          </a:p>
          <a:p>
            <a:pPr>
              <a:buFont typeface="Arial" panose="020B0604020202020204" pitchFamily="34" charset="0"/>
              <a:buNone/>
            </a:pPr>
            <a:r>
              <a:rPr lang="sv-SE" dirty="0"/>
              <a:t>bedömdes kunna bidra till ett effektivt användande av hälso- och sjukvårdens resurser och säkra att</a:t>
            </a:r>
          </a:p>
          <a:p>
            <a:pPr>
              <a:buFont typeface="Arial" panose="020B0604020202020204" pitchFamily="34" charset="0"/>
              <a:buNone/>
            </a:pPr>
            <a:r>
              <a:rPr lang="sv-SE" dirty="0"/>
              <a:t>kompetens upprätthålls och sårbarhet minskas.</a:t>
            </a:r>
          </a:p>
          <a:p>
            <a:pPr>
              <a:buFont typeface="Arial" panose="020B0604020202020204" pitchFamily="34" charset="0"/>
              <a:buNone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unilaterala samt bilaterala </a:t>
            </a:r>
            <a:r>
              <a:rPr lang="sv-SE" dirty="0" err="1"/>
              <a:t>endometriom</a:t>
            </a:r>
            <a:r>
              <a:rPr lang="sv-SE" dirty="0"/>
              <a:t> hos fertila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verifierad djup infiltrerad endometrios (DIE)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endometrios i bukvägg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endometrios i äggledare med känd eller misstänkt </a:t>
            </a:r>
            <a:r>
              <a:rPr lang="sv-SE" dirty="0" err="1"/>
              <a:t>adherensbildning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patient med endometrios som ska genomgå </a:t>
            </a:r>
            <a:r>
              <a:rPr lang="sv-SE" dirty="0" err="1"/>
              <a:t>hysterektomi</a:t>
            </a:r>
            <a:r>
              <a:rPr lang="sv-SE" dirty="0"/>
              <a:t> och/ eller bilateral SOE med misstänkt eller verifierade uttalade </a:t>
            </a:r>
            <a:r>
              <a:rPr lang="sv-SE" dirty="0" err="1"/>
              <a:t>adherenser</a:t>
            </a:r>
            <a:r>
              <a:rPr lang="sv-SE" dirty="0"/>
              <a:t> i lilla bäckenet s.k. ”</a:t>
            </a:r>
            <a:r>
              <a:rPr lang="sv-SE" dirty="0" err="1"/>
              <a:t>frozen</a:t>
            </a:r>
            <a:r>
              <a:rPr lang="sv-SE" dirty="0"/>
              <a:t> </a:t>
            </a:r>
            <a:r>
              <a:rPr lang="sv-SE" dirty="0" err="1"/>
              <a:t>pelvis</a:t>
            </a:r>
            <a:r>
              <a:rPr lang="sv-SE" dirty="0"/>
              <a:t>” 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7014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1800"/>
              </a:spcAft>
              <a:defRPr/>
            </a:pPr>
            <a:r>
              <a:rPr lang="sv-SE" altLang="sv-SE" dirty="0">
                <a:ea typeface="ＭＳ Ｐゴシック" charset="-128"/>
              </a:rPr>
              <a:t>Retrograd mens -  vid 80 % av alla menstruationer blöder kvinnan ut i buken via äggledarna </a:t>
            </a:r>
          </a:p>
          <a:p>
            <a:pPr>
              <a:lnSpc>
                <a:spcPct val="80000"/>
              </a:lnSpc>
              <a:spcAft>
                <a:spcPts val="1800"/>
              </a:spcAft>
              <a:defRPr/>
            </a:pPr>
            <a:r>
              <a:rPr lang="en-GB" dirty="0" err="1">
                <a:effectLst/>
                <a:latin typeface="+mj-lt"/>
                <a:ea typeface="Times New Roman" panose="02020603050405020304" pitchFamily="18" charset="0"/>
              </a:rPr>
              <a:t>Rester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</a:rPr>
              <a:t>av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 de 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Müllerian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gångarna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som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vidareutvecklas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 till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</a:rPr>
              <a:t>djup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</a:rPr>
              <a:t>infiltrativ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 endometrios</a:t>
            </a:r>
          </a:p>
          <a:p>
            <a:pPr>
              <a:lnSpc>
                <a:spcPct val="80000"/>
              </a:lnSpc>
              <a:spcAft>
                <a:spcPts val="1800"/>
              </a:spcAft>
              <a:defRPr/>
            </a:pPr>
            <a:r>
              <a:rPr lang="en-GB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ellulär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metaplasi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av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Coelomiska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cellerna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kan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förklara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endometrios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på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ovanliga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platser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såsom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I pleura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där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coelomiskt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epithel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kan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genomgå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metaplastisk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förändring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och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utvecklas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till endometrios. </a:t>
            </a:r>
          </a:p>
          <a:p>
            <a:pPr>
              <a:lnSpc>
                <a:spcPct val="80000"/>
              </a:lnSpc>
              <a:spcAft>
                <a:spcPts val="1800"/>
              </a:spcAft>
              <a:defRPr/>
            </a:pP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Endometrios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kan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också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uppstå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genom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spridning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av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endometrios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celler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via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blodet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eller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lymfsystemet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6295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dirty="0">
                <a:ea typeface="ＭＳ Ｐゴシック" charset="-128"/>
              </a:rPr>
              <a:t>Störning i immunförsvaret, (nedreglering av NK celler i buken, oklart varför) men ej autoimmun sjukdom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C6D2-939D-48D2-A55F-2522CDF1D0B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18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29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442800" y="4365104"/>
            <a:ext cx="8229600" cy="165618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42800" y="3286800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ctr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889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178016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lnSpc>
                <a:spcPts val="4200"/>
              </a:lnSpc>
              <a:defRPr sz="4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2"/>
          <p:cNvSpPr>
            <a:spLocks noGrp="1"/>
          </p:cNvSpPr>
          <p:nvPr>
            <p:ph sz="half" idx="10"/>
          </p:nvPr>
        </p:nvSpPr>
        <p:spPr>
          <a:xfrm>
            <a:off x="4658400" y="2039839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000" y="2050792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676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6948264" y="6021288"/>
            <a:ext cx="194421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205881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1124224"/>
            <a:ext cx="8229600" cy="51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 dirty="0"/>
              <a:t>Klicka här för att ändra format på bakgrundstexten</a:t>
            </a:r>
          </a:p>
          <a:p>
            <a:pPr lvl="1"/>
            <a:r>
              <a:rPr lang="sv-SE" altLang="sv-SE" dirty="0"/>
              <a:t>Nivå två</a:t>
            </a:r>
          </a:p>
          <a:p>
            <a:pPr lvl="2"/>
            <a:r>
              <a:rPr lang="sv-SE" altLang="sv-SE" dirty="0"/>
              <a:t>Nivå tre</a:t>
            </a:r>
          </a:p>
          <a:p>
            <a:pPr lvl="3"/>
            <a:r>
              <a:rPr lang="sv-SE" altLang="sv-SE" dirty="0"/>
              <a:t>Nivå fyra</a:t>
            </a:r>
          </a:p>
          <a:p>
            <a:pPr lvl="4"/>
            <a:r>
              <a:rPr lang="sv-SE" altLang="sv-SE" dirty="0"/>
              <a:t>Nivå fem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68313" y="88342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622916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29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442800" y="4365104"/>
            <a:ext cx="8229600" cy="165618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42800" y="3286800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ctr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8511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100698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lnSpc>
                <a:spcPts val="4200"/>
              </a:lnSpc>
              <a:defRPr sz="4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2"/>
          <p:cNvSpPr>
            <a:spLocks noGrp="1"/>
          </p:cNvSpPr>
          <p:nvPr>
            <p:ph sz="half" idx="10"/>
          </p:nvPr>
        </p:nvSpPr>
        <p:spPr>
          <a:xfrm>
            <a:off x="4658400" y="2039839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000" y="2050792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40647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6948264" y="6021288"/>
            <a:ext cx="194421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2663624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1124224"/>
            <a:ext cx="8229600" cy="51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 dirty="0"/>
              <a:t>Klicka här för att ändra format på bakgrundstexten</a:t>
            </a:r>
          </a:p>
          <a:p>
            <a:pPr lvl="1"/>
            <a:r>
              <a:rPr lang="sv-SE" altLang="sv-SE" dirty="0"/>
              <a:t>Nivå två</a:t>
            </a:r>
          </a:p>
          <a:p>
            <a:pPr lvl="2"/>
            <a:r>
              <a:rPr lang="sv-SE" altLang="sv-SE" dirty="0"/>
              <a:t>Nivå tre</a:t>
            </a:r>
          </a:p>
          <a:p>
            <a:pPr lvl="3"/>
            <a:r>
              <a:rPr lang="sv-SE" altLang="sv-SE" dirty="0"/>
              <a:t>Nivå fyra</a:t>
            </a:r>
          </a:p>
          <a:p>
            <a:pPr lvl="4"/>
            <a:r>
              <a:rPr lang="sv-SE" altLang="sv-SE" dirty="0"/>
              <a:t>Nivå fem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68313" y="88342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038701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442800" y="4365104"/>
            <a:ext cx="8229600" cy="165618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42800" y="3286800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ctr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29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9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3161953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4237114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lnSpc>
                <a:spcPts val="4200"/>
              </a:lnSpc>
              <a:defRPr sz="4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2"/>
          <p:cNvSpPr>
            <a:spLocks noGrp="1"/>
          </p:cNvSpPr>
          <p:nvPr>
            <p:ph sz="half" idx="10"/>
          </p:nvPr>
        </p:nvSpPr>
        <p:spPr>
          <a:xfrm>
            <a:off x="4658400" y="2039839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000" y="2050792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229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6948264" y="6021288"/>
            <a:ext cx="194421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4046016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1124224"/>
            <a:ext cx="8229600" cy="51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 dirty="0"/>
              <a:t>Klicka här för att ändra format på bakgrundstexten</a:t>
            </a:r>
          </a:p>
          <a:p>
            <a:pPr lvl="1"/>
            <a:r>
              <a:rPr lang="sv-SE" altLang="sv-SE" dirty="0"/>
              <a:t>Nivå två</a:t>
            </a:r>
          </a:p>
          <a:p>
            <a:pPr lvl="2"/>
            <a:r>
              <a:rPr lang="sv-SE" altLang="sv-SE" dirty="0"/>
              <a:t>Nivå tre</a:t>
            </a:r>
          </a:p>
          <a:p>
            <a:pPr lvl="3"/>
            <a:r>
              <a:rPr lang="sv-SE" altLang="sv-SE" dirty="0"/>
              <a:t>Nivå fyra</a:t>
            </a:r>
          </a:p>
          <a:p>
            <a:pPr lvl="4"/>
            <a:r>
              <a:rPr lang="sv-SE" altLang="sv-SE" dirty="0"/>
              <a:t>Nivå fem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68313" y="88342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472418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442800" y="4365104"/>
            <a:ext cx="8229600" cy="165618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42800" y="3286800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ctr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29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19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1534191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lnSpc>
                <a:spcPts val="4200"/>
              </a:lnSpc>
              <a:defRPr sz="4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2"/>
          <p:cNvSpPr>
            <a:spLocks noGrp="1"/>
          </p:cNvSpPr>
          <p:nvPr>
            <p:ph sz="half" idx="10"/>
          </p:nvPr>
        </p:nvSpPr>
        <p:spPr>
          <a:xfrm>
            <a:off x="4658400" y="2039839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000" y="2050792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36731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6948264" y="6021288"/>
            <a:ext cx="194421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2354724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1124224"/>
            <a:ext cx="8229600" cy="51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 dirty="0"/>
              <a:t>Klicka här för att ändra format på bakgrundstexten</a:t>
            </a:r>
          </a:p>
          <a:p>
            <a:pPr lvl="1"/>
            <a:r>
              <a:rPr lang="sv-SE" altLang="sv-SE" dirty="0"/>
              <a:t>Nivå två</a:t>
            </a:r>
          </a:p>
          <a:p>
            <a:pPr lvl="2"/>
            <a:r>
              <a:rPr lang="sv-SE" altLang="sv-SE" dirty="0"/>
              <a:t>Nivå tre</a:t>
            </a:r>
          </a:p>
          <a:p>
            <a:pPr lvl="3"/>
            <a:r>
              <a:rPr lang="sv-SE" altLang="sv-SE" dirty="0"/>
              <a:t>Nivå fyra</a:t>
            </a:r>
          </a:p>
          <a:p>
            <a:pPr lvl="4"/>
            <a:r>
              <a:rPr lang="sv-SE" altLang="sv-SE" dirty="0"/>
              <a:t>Nivå fem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68313" y="88342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826605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1124224"/>
            <a:ext cx="8229600" cy="51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 dirty="0"/>
              <a:t>Klicka här för att ändra format på bakgrundstexten</a:t>
            </a:r>
          </a:p>
          <a:p>
            <a:pPr lvl="1"/>
            <a:r>
              <a:rPr lang="sv-SE" altLang="sv-SE" dirty="0"/>
              <a:t>Nivå två</a:t>
            </a:r>
          </a:p>
          <a:p>
            <a:pPr lvl="2"/>
            <a:r>
              <a:rPr lang="sv-SE" altLang="sv-SE" dirty="0"/>
              <a:t>Nivå tre</a:t>
            </a:r>
          </a:p>
          <a:p>
            <a:pPr lvl="3"/>
            <a:r>
              <a:rPr lang="sv-SE" altLang="sv-SE" dirty="0"/>
              <a:t>Nivå fyra</a:t>
            </a:r>
          </a:p>
          <a:p>
            <a:pPr lvl="4"/>
            <a:r>
              <a:rPr lang="sv-SE" altLang="sv-SE" dirty="0"/>
              <a:t>Nivå fem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68313" y="88342"/>
            <a:ext cx="8229600" cy="936625"/>
          </a:xfrm>
          <a:prstGeom prst="rect">
            <a:avLst/>
          </a:prstGeom>
          <a:noFill/>
        </p:spPr>
        <p:txBody>
          <a:bodyPr bIns="0" anchor="b" anchorCtr="0"/>
          <a:lstStyle>
            <a:lvl1pPr algn="l">
              <a:lnSpc>
                <a:spcPts val="4200"/>
              </a:lnSpc>
              <a:defRPr b="0" cap="none" spc="0">
                <a:ln>
                  <a:noFill/>
                </a:ln>
                <a:solidFill>
                  <a:srgbClr val="7F7F7F"/>
                </a:solidFill>
                <a:effectLst/>
              </a:defRPr>
            </a:lvl1pPr>
          </a:lstStyle>
          <a:p>
            <a:r>
              <a:rPr kumimoji="0" lang="sv-SE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197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algn="l">
              <a:lnSpc>
                <a:spcPts val="4200"/>
              </a:lnSpc>
              <a:defRPr sz="4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2"/>
          <p:cNvSpPr>
            <a:spLocks noGrp="1"/>
          </p:cNvSpPr>
          <p:nvPr>
            <p:ph sz="half" idx="10"/>
          </p:nvPr>
        </p:nvSpPr>
        <p:spPr>
          <a:xfrm>
            <a:off x="4658400" y="2050792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000" y="2050792"/>
            <a:ext cx="4038600" cy="41145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755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6948264" y="6021288"/>
            <a:ext cx="194421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2061617"/>
            <a:ext cx="8229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410522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1124224"/>
            <a:ext cx="8229600" cy="51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sv-SE" altLang="sv-SE" dirty="0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68313" y="88342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4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642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19" y="1865852"/>
            <a:ext cx="6653560" cy="3743645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773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80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45221" y="511951"/>
            <a:ext cx="6647364" cy="10804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2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5219" y="2246491"/>
            <a:ext cx="6653560" cy="3341512"/>
          </a:xfrm>
        </p:spPr>
        <p:txBody>
          <a:bodyPr>
            <a:normAutofit/>
          </a:bodyPr>
          <a:lstStyle>
            <a:lvl1pPr>
              <a:defRPr baseline="0"/>
            </a:lvl1pPr>
            <a:lvl4pPr>
              <a:defRPr/>
            </a:lvl4pPr>
          </a:lstStyle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AD69-808A-434D-9125-831664BD5D75}" type="datetime1">
              <a:rPr lang="sv-SE" smtClean="0"/>
              <a:t>2025-04-04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773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80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8317" y="792763"/>
            <a:ext cx="6647364" cy="10804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1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5224" y="2246491"/>
            <a:ext cx="3148689" cy="3364088"/>
          </a:xfrm>
        </p:spPr>
        <p:txBody>
          <a:bodyPr/>
          <a:lstStyle/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AA91-D37F-D243-95ED-619E854D1C30}" type="datetime1">
              <a:rPr lang="sv-SE" smtClean="0"/>
              <a:t>2025-04-04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44865" y="2246491"/>
            <a:ext cx="3147720" cy="3364088"/>
          </a:xfrm>
        </p:spPr>
        <p:txBody>
          <a:bodyPr/>
          <a:lstStyle/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5221" y="792763"/>
            <a:ext cx="6647364" cy="10804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442800" y="4365104"/>
            <a:ext cx="8229600" cy="165618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42800" y="3286800"/>
            <a:ext cx="8229600" cy="936625"/>
          </a:xfrm>
          <a:prstGeom prst="rect">
            <a:avLst/>
          </a:prstGeom>
        </p:spPr>
        <p:txBody>
          <a:bodyPr bIns="0" anchor="b" anchorCtr="0"/>
          <a:lstStyle>
            <a:lvl1pPr algn="ctr">
              <a:lnSpc>
                <a:spcPts val="4200"/>
              </a:lnSpc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29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27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v-SE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56376" y="6597650"/>
            <a:ext cx="86469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sv-SE" altLang="sv-SE" sz="1000" b="1" dirty="0">
                <a:solidFill>
                  <a:schemeClr val="bg1"/>
                </a:solidFill>
                <a:latin typeface="Calibri" pitchFamily="34" charset="0"/>
              </a:rPr>
              <a:t>www.rvn.se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475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6125722"/>
            <a:ext cx="1391040" cy="32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0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656" r:id="rId3"/>
    <p:sldLayoutId id="2147483748" r:id="rId4"/>
    <p:sldLayoutId id="2147483750" r:id="rId5"/>
    <p:sldLayoutId id="2147483779" r:id="rId6"/>
    <p:sldLayoutId id="2147483780" r:id="rId7"/>
    <p:sldLayoutId id="2147483781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2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000" y="1196856"/>
            <a:ext cx="82296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8000" y="2206800"/>
            <a:ext cx="82296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v-SE">
              <a:solidFill>
                <a:schemeClr val="bg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724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6125722"/>
            <a:ext cx="1391040" cy="323355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7956376" y="6597650"/>
            <a:ext cx="86469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sv-SE" altLang="sv-SE" sz="1000" b="1" dirty="0">
                <a:solidFill>
                  <a:schemeClr val="bg1"/>
                </a:solidFill>
                <a:latin typeface="Calibri" pitchFamily="34" charset="0"/>
              </a:rPr>
              <a:t>www.rvn.se</a:t>
            </a:r>
          </a:p>
        </p:txBody>
      </p:sp>
    </p:spTree>
    <p:extLst>
      <p:ext uri="{BB962C8B-B14F-4D97-AF65-F5344CB8AC3E}">
        <p14:creationId xmlns:p14="http://schemas.microsoft.com/office/powerpoint/2010/main" val="15049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69" r:id="rId3"/>
    <p:sldLayoutId id="2147483754" r:id="rId4"/>
    <p:sldLayoutId id="2147483766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2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v-SE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475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6125722"/>
            <a:ext cx="1391040" cy="323355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7956376" y="6597650"/>
            <a:ext cx="86469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sv-SE" altLang="sv-SE" sz="1000" b="1" dirty="0">
                <a:solidFill>
                  <a:schemeClr val="bg1"/>
                </a:solidFill>
                <a:latin typeface="Calibri" pitchFamily="34" charset="0"/>
              </a:rPr>
              <a:t>www.rvn.se</a:t>
            </a:r>
          </a:p>
        </p:txBody>
      </p:sp>
    </p:spTree>
    <p:extLst>
      <p:ext uri="{BB962C8B-B14F-4D97-AF65-F5344CB8AC3E}">
        <p14:creationId xmlns:p14="http://schemas.microsoft.com/office/powerpoint/2010/main" val="128532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2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000" y="1196856"/>
            <a:ext cx="82296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8000" y="2206800"/>
            <a:ext cx="82296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v-SE">
              <a:solidFill>
                <a:schemeClr val="bg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724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6125722"/>
            <a:ext cx="1391040" cy="323355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7956376" y="6597650"/>
            <a:ext cx="86469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sv-SE" altLang="sv-SE" sz="1000" b="1" dirty="0">
                <a:solidFill>
                  <a:schemeClr val="bg1"/>
                </a:solidFill>
                <a:latin typeface="Calibri" pitchFamily="34" charset="0"/>
              </a:rPr>
              <a:t>www.rvn.se</a:t>
            </a:r>
          </a:p>
        </p:txBody>
      </p:sp>
    </p:spTree>
    <p:extLst>
      <p:ext uri="{BB962C8B-B14F-4D97-AF65-F5344CB8AC3E}">
        <p14:creationId xmlns:p14="http://schemas.microsoft.com/office/powerpoint/2010/main" val="369615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70" r:id="rId3"/>
    <p:sldLayoutId id="2147483759" r:id="rId4"/>
    <p:sldLayoutId id="2147483767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2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000" y="1051200"/>
            <a:ext cx="82296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8000" y="2206800"/>
            <a:ext cx="82296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724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6125722"/>
            <a:ext cx="1391040" cy="323355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v-SE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7956376" y="6597650"/>
            <a:ext cx="86469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sv-SE" altLang="sv-SE" sz="1000" b="1" dirty="0">
                <a:solidFill>
                  <a:schemeClr val="bg1"/>
                </a:solidFill>
                <a:latin typeface="Calibri" pitchFamily="34" charset="0"/>
              </a:rPr>
              <a:t>www.rvn.se</a:t>
            </a:r>
          </a:p>
        </p:txBody>
      </p:sp>
    </p:spTree>
    <p:extLst>
      <p:ext uri="{BB962C8B-B14F-4D97-AF65-F5344CB8AC3E}">
        <p14:creationId xmlns:p14="http://schemas.microsoft.com/office/powerpoint/2010/main" val="207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71" r:id="rId3"/>
    <p:sldLayoutId id="2147483764" r:id="rId4"/>
    <p:sldLayoutId id="2147483768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2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v-SE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7956376" y="6597650"/>
            <a:ext cx="86469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sv-SE" altLang="sv-SE" sz="1000" b="1" dirty="0">
                <a:solidFill>
                  <a:schemeClr val="bg1"/>
                </a:solidFill>
                <a:latin typeface="Calibri" pitchFamily="34" charset="0"/>
              </a:rPr>
              <a:t>www.rvn.se</a:t>
            </a: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468000" y="1051200"/>
            <a:ext cx="82296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type="body" idx="1"/>
          </p:nvPr>
        </p:nvSpPr>
        <p:spPr>
          <a:xfrm>
            <a:off x="468000" y="2206800"/>
            <a:ext cx="82296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477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200" b="0" kern="1200" cap="none" spc="0">
          <a:ln>
            <a:noFill/>
          </a:ln>
          <a:solidFill>
            <a:srgbClr val="7F7F7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!s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xhere.com/sv/photo/59869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jmmnews.com/anti-consumption-in-crisi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sv/sverige-land-karta-15011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em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-time.se/vardkvalitet/socialstyrelsen-langt-kvar-till-jamlik-vard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life-time.se/forskning/starkt-stod-for-svensk-medicinsk-forskn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/>
          <p:cNvSpPr>
            <a:spLocks noGrp="1"/>
          </p:cNvSpPr>
          <p:nvPr>
            <p:ph type="subTitle" idx="1"/>
          </p:nvPr>
        </p:nvSpPr>
        <p:spPr>
          <a:xfrm>
            <a:off x="230832" y="4653136"/>
            <a:ext cx="8229600" cy="1656184"/>
          </a:xfrm>
        </p:spPr>
        <p:txBody>
          <a:bodyPr/>
          <a:lstStyle/>
          <a:p>
            <a:r>
              <a:rPr lang="sv-SE" sz="2800" dirty="0"/>
              <a:t>Emma Björk </a:t>
            </a:r>
          </a:p>
          <a:p>
            <a:endParaRPr lang="sv-SE" sz="800" dirty="0"/>
          </a:p>
          <a:p>
            <a:r>
              <a:rPr lang="sv-SE" dirty="0"/>
              <a:t>PhD</a:t>
            </a:r>
            <a:endParaRPr lang="sv-SE" sz="1000" dirty="0"/>
          </a:p>
          <a:p>
            <a:r>
              <a:rPr lang="sv-SE" dirty="0"/>
              <a:t>Överläkare Gynekologi och Obstetrik Örnsköldsviks sjukhus</a:t>
            </a:r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-684584" y="3086136"/>
            <a:ext cx="8229600" cy="1800200"/>
          </a:xfrm>
        </p:spPr>
        <p:txBody>
          <a:bodyPr/>
          <a:lstStyle/>
          <a:p>
            <a:r>
              <a:rPr lang="sv-SE" sz="5400" dirty="0"/>
              <a:t>Endometrios</a:t>
            </a:r>
            <a:br>
              <a:rPr lang="sv-SE" sz="5400" dirty="0"/>
            </a:br>
            <a:r>
              <a:rPr lang="sv-SE" sz="3200" dirty="0">
                <a:solidFill>
                  <a:schemeClr val="tx2"/>
                </a:solidFill>
              </a:rPr>
              <a:t>Jämlikhet</a:t>
            </a:r>
            <a:br>
              <a:rPr lang="sv-SE" sz="3200" dirty="0">
                <a:solidFill>
                  <a:schemeClr val="tx2"/>
                </a:solidFill>
              </a:rPr>
            </a:br>
            <a:r>
              <a:rPr lang="sv-SE" sz="3200" dirty="0">
                <a:solidFill>
                  <a:schemeClr val="tx2"/>
                </a:solidFill>
              </a:rPr>
              <a:t>Immunologiska aspekter</a:t>
            </a:r>
            <a:br>
              <a:rPr lang="sv-SE" sz="5400" dirty="0"/>
            </a:br>
            <a:endParaRPr lang="sv-SE" sz="4000" dirty="0"/>
          </a:p>
        </p:txBody>
      </p:sp>
      <p:pic>
        <p:nvPicPr>
          <p:cNvPr id="4" name="Bildobjekt 3" descr="En bild som visar person, klädsel, utomhus, Människoansikte&#10;&#10;Automatiskt genererad beskrivning">
            <a:extLst>
              <a:ext uri="{FF2B5EF4-FFF2-40B4-BE49-F238E27FC236}">
                <a16:creationId xmlns:a16="http://schemas.microsoft.com/office/drawing/2014/main" id="{FE634E1F-67D0-AE86-A24D-28E10715F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00808"/>
            <a:ext cx="2392997" cy="319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0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B69AFD-E127-3D26-0931-A9E75307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799492"/>
            <a:ext cx="8229600" cy="936625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Utbildning</a:t>
            </a:r>
            <a:r>
              <a:rPr lang="en-US" dirty="0"/>
              <a:t> av ST-</a:t>
            </a:r>
            <a:r>
              <a:rPr lang="en-US" dirty="0" err="1"/>
              <a:t>läkare</a:t>
            </a:r>
            <a:r>
              <a:rPr lang="en-US" dirty="0"/>
              <a:t> om endometrios</a:t>
            </a:r>
          </a:p>
        </p:txBody>
      </p:sp>
      <p:pic>
        <p:nvPicPr>
          <p:cNvPr id="5" name="Bildobjekt 4" descr="En bild som visar mark, sko, utomhus, Gåsko&#10;&#10;AI-genererat innehåll kan vara felaktigt.">
            <a:extLst>
              <a:ext uri="{FF2B5EF4-FFF2-40B4-BE49-F238E27FC236}">
                <a16:creationId xmlns:a16="http://schemas.microsoft.com/office/drawing/2014/main" id="{5EBCEB73-D182-FA8D-8D3B-926C1C2ED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58400" y="2060848"/>
            <a:ext cx="4038600" cy="3900920"/>
          </a:xfrm>
          <a:prstGeom prst="rect">
            <a:avLst/>
          </a:pr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4C4FF2-33E5-E320-7313-70D70C626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000" y="2050792"/>
            <a:ext cx="4038600" cy="4114512"/>
          </a:xfrm>
        </p:spPr>
        <p:txBody>
          <a:bodyPr>
            <a:normAutofit/>
          </a:bodyPr>
          <a:lstStyle/>
          <a:p>
            <a:r>
              <a:rPr lang="en-US" dirty="0" err="1"/>
              <a:t>Ingår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obligatoriska</a:t>
            </a:r>
            <a:r>
              <a:rPr lang="en-US" dirty="0"/>
              <a:t> ST </a:t>
            </a:r>
            <a:r>
              <a:rPr lang="en-US" dirty="0" err="1"/>
              <a:t>kurserna</a:t>
            </a:r>
            <a:endParaRPr lang="en-US" dirty="0"/>
          </a:p>
          <a:p>
            <a:endParaRPr lang="en-US" dirty="0"/>
          </a:p>
          <a:p>
            <a:r>
              <a:rPr lang="en-US" dirty="0"/>
              <a:t>Hur ska man </a:t>
            </a:r>
            <a:r>
              <a:rPr lang="en-US" dirty="0" err="1"/>
              <a:t>som</a:t>
            </a:r>
            <a:r>
              <a:rPr lang="en-US" dirty="0"/>
              <a:t> ST-</a:t>
            </a:r>
            <a:r>
              <a:rPr lang="en-US" dirty="0" err="1"/>
              <a:t>läkare</a:t>
            </a:r>
            <a:r>
              <a:rPr lang="en-US" dirty="0"/>
              <a:t> </a:t>
            </a:r>
            <a:r>
              <a:rPr lang="en-US" dirty="0" err="1"/>
              <a:t>lära</a:t>
            </a:r>
            <a:r>
              <a:rPr lang="en-US" dirty="0"/>
              <a:t> sig </a:t>
            </a:r>
            <a:r>
              <a:rPr lang="en-US" dirty="0" err="1"/>
              <a:t>handlägga</a:t>
            </a:r>
            <a:r>
              <a:rPr lang="en-US" dirty="0"/>
              <a:t> endometrios?</a:t>
            </a:r>
          </a:p>
          <a:p>
            <a:endParaRPr lang="en-US" dirty="0"/>
          </a:p>
          <a:p>
            <a:r>
              <a:rPr lang="en-US" dirty="0"/>
              <a:t>Vem ska ta hand om </a:t>
            </a:r>
            <a:r>
              <a:rPr lang="en-US" dirty="0" err="1"/>
              <a:t>endometriospatineterna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4829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E90318-ECA1-A47A-AD85-CD0B3BB6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Hur ser det </a:t>
            </a:r>
            <a:r>
              <a:rPr lang="en-US" dirty="0" err="1"/>
              <a:t>ut</a:t>
            </a:r>
            <a:r>
              <a:rPr lang="en-US" dirty="0"/>
              <a:t> i </a:t>
            </a:r>
            <a:r>
              <a:rPr lang="en-US" dirty="0" err="1"/>
              <a:t>landet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Endometriosteam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9FF8E5-5F82-AFB8-3A67-79752CB1AD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58400" y="2050792"/>
            <a:ext cx="4038600" cy="4114512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000" dirty="0" err="1"/>
              <a:t>Multiprofessionellt</a:t>
            </a:r>
            <a:r>
              <a:rPr lang="en-US" sz="2000" dirty="0"/>
              <a:t> </a:t>
            </a:r>
            <a:r>
              <a:rPr lang="en-US" sz="2000" dirty="0" err="1"/>
              <a:t>omhändertagande</a:t>
            </a:r>
            <a:r>
              <a:rPr lang="en-US" sz="2000" dirty="0"/>
              <a:t> </a:t>
            </a:r>
            <a:r>
              <a:rPr lang="en-US" sz="2000" dirty="0" err="1"/>
              <a:t>rekommenderas</a:t>
            </a:r>
            <a:r>
              <a:rPr lang="en-US" sz="2000" dirty="0"/>
              <a:t> av </a:t>
            </a:r>
            <a:r>
              <a:rPr lang="en-US" sz="2000" dirty="0" err="1"/>
              <a:t>Socialstyrelsen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Endometriosteam</a:t>
            </a:r>
            <a:r>
              <a:rPr lang="en-US" sz="2000" dirty="0"/>
              <a:t> – </a:t>
            </a:r>
            <a:r>
              <a:rPr lang="en-US" sz="2000" dirty="0" err="1"/>
              <a:t>sammansättning</a:t>
            </a:r>
            <a:endParaRPr lang="en-US" sz="2000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Gynekolog</a:t>
            </a:r>
            <a:endParaRPr lang="en-US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BM/</a:t>
            </a:r>
            <a:r>
              <a:rPr lang="en-US" dirty="0" err="1"/>
              <a:t>Ssk</a:t>
            </a:r>
            <a:endParaRPr lang="en-US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Fysioterapeut</a:t>
            </a:r>
            <a:endParaRPr lang="en-US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Psykolog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kurator</a:t>
            </a:r>
            <a:endParaRPr lang="en-US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Smärtspecialist</a:t>
            </a:r>
            <a:endParaRPr lang="en-US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Sexologisk</a:t>
            </a:r>
            <a:r>
              <a:rPr lang="en-US" dirty="0"/>
              <a:t> </a:t>
            </a:r>
            <a:r>
              <a:rPr lang="en-US" dirty="0" err="1"/>
              <a:t>kompetens</a:t>
            </a:r>
            <a:r>
              <a:rPr lang="en-US" dirty="0"/>
              <a:t>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Kontaktsköterskor</a:t>
            </a:r>
            <a:endParaRPr 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Bildobjekt 4" descr="En bild som visar Barnkonst, Färggrann, konst&#10;&#10;AI-genererat innehåll kan vara felaktigt.">
            <a:extLst>
              <a:ext uri="{FF2B5EF4-FFF2-40B4-BE49-F238E27FC236}">
                <a16:creationId xmlns:a16="http://schemas.microsoft.com/office/drawing/2014/main" id="{D119AACA-7E04-3619-8DED-1C3D8114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734" r="22489"/>
          <a:stretch/>
        </p:blipFill>
        <p:spPr>
          <a:xfrm>
            <a:off x="468000" y="2050792"/>
            <a:ext cx="4038600" cy="41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72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3732D3-6D48-93B7-63CC-425402D06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052215"/>
            <a:ext cx="6192688" cy="936625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Hur ser det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landet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Nationell</a:t>
            </a:r>
            <a:r>
              <a:rPr lang="en-US" dirty="0"/>
              <a:t> Högspeciliserad </a:t>
            </a:r>
            <a:r>
              <a:rPr lang="en-US" dirty="0" err="1"/>
              <a:t>Vård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0658AF-B7DC-E154-472C-0848070D1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2276872"/>
            <a:ext cx="4824080" cy="4114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3200" dirty="0"/>
              <a:t>NHV centra sedan 2021</a:t>
            </a:r>
          </a:p>
          <a:p>
            <a:pPr marL="0" indent="0">
              <a:buNone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Akademiska</a:t>
            </a:r>
            <a:r>
              <a:rPr lang="en-US" dirty="0"/>
              <a:t> </a:t>
            </a:r>
            <a:r>
              <a:rPr lang="en-US" dirty="0" err="1"/>
              <a:t>sjukhuset</a:t>
            </a:r>
            <a:r>
              <a:rPr lang="en-US" dirty="0"/>
              <a:t>, Uppsala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Södersjukhuset</a:t>
            </a:r>
            <a:r>
              <a:rPr lang="en-US" dirty="0"/>
              <a:t>, Stockholm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Sahlgrenska</a:t>
            </a:r>
            <a:r>
              <a:rPr lang="en-US" dirty="0"/>
              <a:t>, Göteborg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Skånes</a:t>
            </a:r>
            <a:r>
              <a:rPr lang="en-US" dirty="0"/>
              <a:t> </a:t>
            </a:r>
            <a:r>
              <a:rPr lang="en-US" dirty="0" err="1"/>
              <a:t>universitetsjukhus</a:t>
            </a:r>
            <a:r>
              <a:rPr lang="en-US" dirty="0"/>
              <a:t>, Malmö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21 </a:t>
            </a:r>
            <a:r>
              <a:rPr lang="en-US" dirty="0" err="1"/>
              <a:t>regioner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/>
              <a:t> Sverige - </a:t>
            </a:r>
            <a:r>
              <a:rPr lang="en-US" dirty="0" err="1"/>
              <a:t>regionala</a:t>
            </a:r>
            <a:r>
              <a:rPr lang="en-US" dirty="0"/>
              <a:t> </a:t>
            </a:r>
            <a:r>
              <a:rPr lang="en-US" dirty="0" err="1"/>
              <a:t>regionsamarbeten</a:t>
            </a:r>
            <a:endParaRPr lang="en-US" dirty="0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9A32FE98-F717-E400-7097-46809314F849}"/>
              </a:ext>
            </a:extLst>
          </p:cNvPr>
          <p:cNvGrpSpPr/>
          <p:nvPr/>
        </p:nvGrpSpPr>
        <p:grpSpPr>
          <a:xfrm>
            <a:off x="5903643" y="1033417"/>
            <a:ext cx="2556789" cy="5113581"/>
            <a:chOff x="5508104" y="1033417"/>
            <a:chExt cx="2556789" cy="5113581"/>
          </a:xfrm>
        </p:grpSpPr>
        <p:pic>
          <p:nvPicPr>
            <p:cNvPr id="5" name="Bildobjekt 4" descr="En bild som visar karta, siluett&#10;&#10;AI-genererat innehåll kan vara felaktigt.">
              <a:extLst>
                <a:ext uri="{FF2B5EF4-FFF2-40B4-BE49-F238E27FC236}">
                  <a16:creationId xmlns:a16="http://schemas.microsoft.com/office/drawing/2014/main" id="{CBE4BD0E-33D2-8D52-3512-A3EB9515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508104" y="1033417"/>
              <a:ext cx="2556789" cy="5113581"/>
            </a:xfrm>
            <a:prstGeom prst="rect">
              <a:avLst/>
            </a:prstGeom>
            <a:noFill/>
          </p:spPr>
        </p:pic>
        <p:sp>
          <p:nvSpPr>
            <p:cNvPr id="16" name="Ellips 15">
              <a:extLst>
                <a:ext uri="{FF2B5EF4-FFF2-40B4-BE49-F238E27FC236}">
                  <a16:creationId xmlns:a16="http://schemas.microsoft.com/office/drawing/2014/main" id="{1F91249D-6DB0-0727-B185-D2054D9F81DE}"/>
                </a:ext>
              </a:extLst>
            </p:cNvPr>
            <p:cNvSpPr/>
            <p:nvPr/>
          </p:nvSpPr>
          <p:spPr>
            <a:xfrm>
              <a:off x="6732240" y="4653136"/>
              <a:ext cx="90050" cy="920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FBEB3824-85FB-E611-4077-DF136F2B450C}"/>
                </a:ext>
              </a:extLst>
            </p:cNvPr>
            <p:cNvSpPr/>
            <p:nvPr/>
          </p:nvSpPr>
          <p:spPr>
            <a:xfrm>
              <a:off x="5994118" y="6001216"/>
              <a:ext cx="90050" cy="920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 17">
              <a:extLst>
                <a:ext uri="{FF2B5EF4-FFF2-40B4-BE49-F238E27FC236}">
                  <a16:creationId xmlns:a16="http://schemas.microsoft.com/office/drawing/2014/main" id="{369AFBC1-E319-6EB5-2653-B09A01B94ABD}"/>
                </a:ext>
              </a:extLst>
            </p:cNvPr>
            <p:cNvSpPr/>
            <p:nvPr/>
          </p:nvSpPr>
          <p:spPr>
            <a:xfrm>
              <a:off x="5796136" y="5281136"/>
              <a:ext cx="90050" cy="920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29390805-D50C-EF8B-813C-922967C59779}"/>
                </a:ext>
              </a:extLst>
            </p:cNvPr>
            <p:cNvSpPr/>
            <p:nvPr/>
          </p:nvSpPr>
          <p:spPr>
            <a:xfrm>
              <a:off x="6804248" y="4797152"/>
              <a:ext cx="90050" cy="920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39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BD0649-8AAC-CC4C-B300-817E716A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836712"/>
            <a:ext cx="8229600" cy="936625"/>
          </a:xfrm>
        </p:spPr>
        <p:txBody>
          <a:bodyPr anchor="b">
            <a:normAutofit/>
          </a:bodyPr>
          <a:lstStyle/>
          <a:p>
            <a:r>
              <a:rPr lang="sv-SE" dirty="0"/>
              <a:t>Vad beror endometrios på?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708B018-B3E9-AB00-7A72-2B4E2A8EE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400" y="2060848"/>
            <a:ext cx="4038600" cy="3695317"/>
          </a:xfrm>
          <a:prstGeom prst="rect">
            <a:avLst/>
          </a:pr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3A7A5C-9366-A249-8BC5-6D01ACDCA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000" y="2266816"/>
            <a:ext cx="4038600" cy="411451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sv-SE" altLang="sv-SE" dirty="0"/>
              <a:t>Retrograd mens </a:t>
            </a:r>
          </a:p>
          <a:p>
            <a:pPr>
              <a:spcAft>
                <a:spcPts val="1800"/>
              </a:spcAft>
              <a:defRPr/>
            </a:pPr>
            <a:r>
              <a:rPr lang="en-GB" dirty="0" err="1">
                <a:effectLst/>
              </a:rPr>
              <a:t>Rester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av</a:t>
            </a:r>
            <a:r>
              <a:rPr lang="en-GB" dirty="0">
                <a:effectLst/>
              </a:rPr>
              <a:t> de </a:t>
            </a:r>
            <a:r>
              <a:rPr lang="en-GB" dirty="0" err="1">
                <a:effectLst/>
              </a:rPr>
              <a:t>Müllerska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gångarna</a:t>
            </a:r>
            <a:endParaRPr lang="en-GB" dirty="0">
              <a:effectLst/>
            </a:endParaRPr>
          </a:p>
          <a:p>
            <a:pPr>
              <a:spcAft>
                <a:spcPts val="1800"/>
              </a:spcAft>
              <a:defRPr/>
            </a:pPr>
            <a:r>
              <a:rPr lang="en-GB" dirty="0" err="1"/>
              <a:t>C</a:t>
            </a:r>
            <a:r>
              <a:rPr lang="en-GB" dirty="0" err="1">
                <a:effectLst/>
              </a:rPr>
              <a:t>ellulär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metaplasi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av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Coelomiska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celler</a:t>
            </a:r>
            <a:r>
              <a:rPr lang="en-GB" dirty="0">
                <a:effectLst/>
              </a:rPr>
              <a:t> </a:t>
            </a:r>
          </a:p>
          <a:p>
            <a:pPr>
              <a:spcAft>
                <a:spcPts val="1800"/>
              </a:spcAft>
              <a:defRPr/>
            </a:pPr>
            <a:r>
              <a:rPr lang="en-GB" dirty="0" err="1"/>
              <a:t>S</a:t>
            </a:r>
            <a:r>
              <a:rPr lang="en-GB" dirty="0" err="1">
                <a:effectLst/>
              </a:rPr>
              <a:t>pridning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av</a:t>
            </a:r>
            <a:r>
              <a:rPr lang="en-GB" dirty="0">
                <a:effectLst/>
              </a:rPr>
              <a:t> endometrios </a:t>
            </a:r>
            <a:r>
              <a:rPr lang="en-GB" dirty="0" err="1">
                <a:effectLst/>
              </a:rPr>
              <a:t>celler</a:t>
            </a:r>
            <a:r>
              <a:rPr lang="en-GB" dirty="0">
                <a:effectLst/>
              </a:rPr>
              <a:t> via </a:t>
            </a:r>
            <a:r>
              <a:rPr lang="en-GB" dirty="0" err="1">
                <a:effectLst/>
              </a:rPr>
              <a:t>blodet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eller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lymfsystemet</a:t>
            </a:r>
            <a:r>
              <a:rPr lang="en-GB" dirty="0">
                <a:effectLst/>
              </a:rPr>
              <a:t> 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9769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CE9B6A-D5A7-1B87-C4A2-271BD4A7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625"/>
          </a:xfrm>
        </p:spPr>
        <p:txBody>
          <a:bodyPr anchor="b">
            <a:normAutofit/>
          </a:bodyPr>
          <a:lstStyle/>
          <a:p>
            <a:r>
              <a:rPr lang="sv-SE" dirty="0"/>
              <a:t>Vad beror endometrios på?</a:t>
            </a:r>
            <a:endParaRPr lang="en-US" dirty="0"/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BA11ED6B-BDA8-4281-7B18-1B09EE3E9F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288099"/>
              </p:ext>
            </p:extLst>
          </p:nvPr>
        </p:nvGraphicFramePr>
        <p:xfrm>
          <a:off x="457200" y="1988840"/>
          <a:ext cx="8229600" cy="410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127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503E76-685A-EE78-F99E-A595BA0A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0632"/>
            <a:ext cx="8229600" cy="936625"/>
          </a:xfrm>
        </p:spPr>
        <p:txBody>
          <a:bodyPr anchor="b">
            <a:normAutofit/>
          </a:bodyPr>
          <a:lstStyle/>
          <a:p>
            <a:r>
              <a:rPr lang="en-US" sz="3600" dirty="0"/>
              <a:t>Endometrios –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bieffekt</a:t>
            </a:r>
            <a:r>
              <a:rPr lang="en-US" sz="3600" dirty="0"/>
              <a:t> av </a:t>
            </a:r>
            <a:r>
              <a:rPr lang="en-US" sz="3600" dirty="0" err="1"/>
              <a:t>vår</a:t>
            </a:r>
            <a:r>
              <a:rPr lang="en-US" sz="3600" dirty="0"/>
              <a:t> </a:t>
            </a:r>
            <a:r>
              <a:rPr lang="en-US" sz="3600" dirty="0" err="1"/>
              <a:t>fertilitet</a:t>
            </a:r>
            <a:r>
              <a:rPr lang="en-US" sz="3600" dirty="0"/>
              <a:t>?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E6EBD429-D8A8-7379-6FE7-A739DFA9C4E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4327754"/>
              </p:ext>
            </p:extLst>
          </p:nvPr>
        </p:nvGraphicFramePr>
        <p:xfrm>
          <a:off x="2339752" y="1700808"/>
          <a:ext cx="4320480" cy="4546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4827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4BACB5-37B6-E16A-6DBD-61E5E6E0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Endometrios </a:t>
            </a:r>
            <a:r>
              <a:rPr lang="en-US" dirty="0" err="1"/>
              <a:t>liknar</a:t>
            </a:r>
            <a:r>
              <a:rPr lang="en-US" dirty="0"/>
              <a:t> cancer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6FF9A60F-3AED-92FE-A5DC-C6BC55968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" b="1435"/>
          <a:stretch/>
        </p:blipFill>
        <p:spPr>
          <a:xfrm>
            <a:off x="2569514" y="2062163"/>
            <a:ext cx="4027198" cy="4103687"/>
          </a:xfrm>
          <a:prstGeom prst="rect">
            <a:avLst/>
          </a:prstGeom>
          <a:noFill/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08BE8D0-34F6-856B-70DE-C25F70E97D8E}"/>
              </a:ext>
            </a:extLst>
          </p:cNvPr>
          <p:cNvSpPr txBox="1"/>
          <p:nvPr/>
        </p:nvSpPr>
        <p:spPr>
          <a:xfrm>
            <a:off x="6228184" y="5589240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nkis A Medium" pitchFamily="2" charset="77"/>
              </a:rPr>
              <a:t>Källa: </a:t>
            </a:r>
            <a:r>
              <a:rPr lang="en-US" sz="800" dirty="0" err="1">
                <a:latin typeface="Funkis A Medium" pitchFamily="2" charset="77"/>
              </a:rPr>
              <a:t>Akslen</a:t>
            </a:r>
            <a:r>
              <a:rPr lang="en-US" sz="800" dirty="0">
                <a:latin typeface="Funkis A Medium" pitchFamily="2" charset="77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679461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22FFC06-4029-3CC2-283C-77D963EE7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900799"/>
            <a:ext cx="7560840" cy="1080468"/>
          </a:xfrm>
        </p:spPr>
        <p:txBody>
          <a:bodyPr>
            <a:normAutofit/>
          </a:bodyPr>
          <a:lstStyle/>
          <a:p>
            <a:r>
              <a:rPr lang="sv-SE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Immunsystemet</a:t>
            </a:r>
            <a:endParaRPr lang="sv-SE" sz="3200" noProof="0" dirty="0"/>
          </a:p>
        </p:txBody>
      </p:sp>
      <p:pic>
        <p:nvPicPr>
          <p:cNvPr id="4" name="Platshållare för innehåll 3" descr="En bild som visar text, cirkel, CD&#10;&#10;Automatiskt genererad beskrivning">
            <a:extLst>
              <a:ext uri="{FF2B5EF4-FFF2-40B4-BE49-F238E27FC236}">
                <a16:creationId xmlns:a16="http://schemas.microsoft.com/office/drawing/2014/main" id="{9CB4E29D-2767-95EE-F080-12533A58B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772" y="2257425"/>
            <a:ext cx="4686456" cy="2806700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E492C1C4-22A3-C386-62DE-211C895D69E2}"/>
              </a:ext>
            </a:extLst>
          </p:cNvPr>
          <p:cNvSpPr/>
          <p:nvPr/>
        </p:nvSpPr>
        <p:spPr>
          <a:xfrm>
            <a:off x="2637906" y="3407485"/>
            <a:ext cx="842357" cy="509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BB661995-7FAC-BCF6-FF3A-5CF2A84E3C66}"/>
              </a:ext>
            </a:extLst>
          </p:cNvPr>
          <p:cNvSpPr/>
          <p:nvPr/>
        </p:nvSpPr>
        <p:spPr>
          <a:xfrm rot="753353">
            <a:off x="6306589" y="3838748"/>
            <a:ext cx="399011" cy="637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1A826D7-A9B0-D8F7-22DA-CB329210063C}"/>
              </a:ext>
            </a:extLst>
          </p:cNvPr>
          <p:cNvSpPr txBox="1"/>
          <p:nvPr/>
        </p:nvSpPr>
        <p:spPr>
          <a:xfrm>
            <a:off x="5761302" y="5064125"/>
            <a:ext cx="12912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Funkis A Medium" pitchFamily="2" charset="77"/>
              </a:rPr>
              <a:t>Källa</a:t>
            </a:r>
            <a:r>
              <a:rPr lang="en-US" sz="800" dirty="0">
                <a:latin typeface="Funkis A Medium" pitchFamily="2" charset="77"/>
              </a:rPr>
              <a:t>: </a:t>
            </a:r>
            <a:r>
              <a:rPr lang="en-US" sz="800" dirty="0" err="1">
                <a:latin typeface="Funkis A Medium" pitchFamily="2" charset="77"/>
              </a:rPr>
              <a:t>Dranoff</a:t>
            </a:r>
            <a:r>
              <a:rPr lang="en-US" sz="800" dirty="0">
                <a:latin typeface="Funkis A Medium" pitchFamily="2" charset="77"/>
              </a:rPr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7961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AF0275A-B2FF-6048-BEDA-7D57E2E8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953" y="1133638"/>
            <a:ext cx="7250464" cy="810351"/>
          </a:xfrm>
        </p:spPr>
        <p:txBody>
          <a:bodyPr>
            <a:normAutofit/>
          </a:bodyPr>
          <a:lstStyle/>
          <a:p>
            <a:r>
              <a:rPr lang="sv-SE" sz="4000" dirty="0">
                <a:ea typeface="Times New Roman" panose="02020603050405020304" pitchFamily="18" charset="0"/>
                <a:cs typeface="Times New Roman" panose="02020603050405020304" pitchFamily="18" charset="0"/>
              </a:rPr>
              <a:t>Immunövervakning</a:t>
            </a:r>
            <a:r>
              <a:rPr lang="sv-SE" sz="2400" dirty="0"/>
              <a:t> 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03A2E0FA-D090-4649-BA75-340F1E30CC5F}"/>
              </a:ext>
            </a:extLst>
          </p:cNvPr>
          <p:cNvSpPr txBox="1"/>
          <p:nvPr/>
        </p:nvSpPr>
        <p:spPr>
          <a:xfrm>
            <a:off x="5913119" y="4497430"/>
            <a:ext cx="470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latin typeface="Calibri" panose="020F0502020204030204" pitchFamily="34" charset="0"/>
                <a:cs typeface="Calibri" panose="020F0502020204030204" pitchFamily="34" charset="0"/>
              </a:rPr>
              <a:t>CTL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C26EAD1-84F2-B237-4ED4-BBB60BC624AD}"/>
              </a:ext>
            </a:extLst>
          </p:cNvPr>
          <p:cNvSpPr txBox="1"/>
          <p:nvPr/>
        </p:nvSpPr>
        <p:spPr>
          <a:xfrm>
            <a:off x="1014631" y="2591701"/>
            <a:ext cx="4190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latin typeface="Indigo Antiqua 2" pitchFamily="2" charset="77"/>
              <a:ea typeface="Baskerville" panose="02020502070401020303" pitchFamily="18" charset="0"/>
            </a:endParaRPr>
          </a:p>
          <a:p>
            <a:r>
              <a:rPr lang="sv-SE" dirty="0">
                <a:ea typeface="Baskerville" panose="02020502070401020303" pitchFamily="18" charset="0"/>
              </a:rPr>
              <a:t>Det cytotoxiska NKG2D systemet har en avgörande roll för immunövervakning </a:t>
            </a:r>
            <a:endParaRPr lang="en-US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12A0BAC-4F21-8C1A-4649-73471C10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336" y="1781350"/>
            <a:ext cx="3357173" cy="340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926F592-56C1-9C4F-BFEE-C554485B4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143885"/>
            <a:ext cx="4114799" cy="26299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err="1"/>
              <a:t>Vesikler</a:t>
            </a:r>
            <a:r>
              <a:rPr lang="sv-SE" sz="1500" dirty="0"/>
              <a:t> som utsöndras från de flesta celltyper i kroppen.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/>
              <a:t>Bildas igenom dubbel </a:t>
            </a:r>
            <a:r>
              <a:rPr lang="sv-SE" sz="1500" dirty="0" err="1"/>
              <a:t>invagination</a:t>
            </a:r>
            <a:endParaRPr lang="sv-S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/>
              <a:t>Används för intercellulär kommunikation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/>
              <a:t>Innehåller proteiner och nukleinsyror, avspeglar cellen som producerar dem.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/>
              <a:t>Exosomer som produceras av placenta och tumörer har en hög </a:t>
            </a:r>
            <a:r>
              <a:rPr lang="sv-SE" sz="1500" dirty="0" err="1"/>
              <a:t>immunosuppressiv</a:t>
            </a:r>
            <a:r>
              <a:rPr lang="sv-SE" sz="1500" dirty="0"/>
              <a:t> potential.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noProof="0" dirty="0"/>
          </a:p>
          <a:p>
            <a:endParaRPr lang="sv-SE" noProof="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36E15BF-9A08-934D-AAB5-E78D7122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1" y="1084012"/>
            <a:ext cx="6647364" cy="810351"/>
          </a:xfrm>
        </p:spPr>
        <p:txBody>
          <a:bodyPr>
            <a:normAutofit/>
          </a:bodyPr>
          <a:lstStyle/>
          <a:p>
            <a:r>
              <a:rPr lang="sv-SE" cap="none" noProof="0" dirty="0">
                <a:ea typeface="Romie" panose="02080403060306090203" pitchFamily="18" charset="0"/>
              </a:rPr>
              <a:t>Exosomer</a:t>
            </a:r>
            <a:br>
              <a:rPr lang="sv-SE" cap="none" noProof="0" dirty="0"/>
            </a:br>
            <a:endParaRPr lang="sv-SE" sz="1100" dirty="0">
              <a:solidFill>
                <a:srgbClr val="FF0000"/>
              </a:solidFill>
            </a:endParaRPr>
          </a:p>
        </p:txBody>
      </p:sp>
      <p:pic>
        <p:nvPicPr>
          <p:cNvPr id="4" name="Platshållare för innehåll 7" descr="LakartidningenFig.1color sv.jpg">
            <a:extLst>
              <a:ext uri="{FF2B5EF4-FFF2-40B4-BE49-F238E27FC236}">
                <a16:creationId xmlns:a16="http://schemas.microsoft.com/office/drawing/2014/main" id="{59472796-93B0-94BE-5C46-8047EA88D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6715"/>
          <a:stretch>
            <a:fillRect/>
          </a:stretch>
        </p:blipFill>
        <p:spPr>
          <a:xfrm>
            <a:off x="177285" y="2256640"/>
            <a:ext cx="4166860" cy="22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9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313" y="908720"/>
            <a:ext cx="8229600" cy="936625"/>
          </a:xfrm>
        </p:spPr>
        <p:txBody>
          <a:bodyPr/>
          <a:lstStyle/>
          <a:p>
            <a:r>
              <a:rPr lang="sv-SE" dirty="0"/>
              <a:t>Vad är endometrios?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buNone/>
              <a:defRPr/>
            </a:pPr>
            <a:r>
              <a:rPr lang="sv-SE" dirty="0"/>
              <a:t>Vävnad som liknar livmoderslemhinna som sitter på andra platser än inuti livmodern.</a:t>
            </a:r>
          </a:p>
          <a:p>
            <a:pPr>
              <a:spcAft>
                <a:spcPts val="1200"/>
              </a:spcAft>
              <a:buNone/>
              <a:defRPr/>
            </a:pPr>
            <a:r>
              <a:rPr lang="sv-SE" dirty="0"/>
              <a:t>De vanligaste platserna är:</a:t>
            </a:r>
          </a:p>
          <a:p>
            <a:pPr>
              <a:spcAft>
                <a:spcPts val="1200"/>
              </a:spcAft>
              <a:defRPr/>
            </a:pPr>
            <a:r>
              <a:rPr lang="sv-SE" dirty="0"/>
              <a:t>Bukhinnan</a:t>
            </a:r>
          </a:p>
          <a:p>
            <a:pPr>
              <a:spcAft>
                <a:spcPts val="1200"/>
              </a:spcAft>
              <a:defRPr/>
            </a:pPr>
            <a:r>
              <a:rPr lang="sv-SE" dirty="0"/>
              <a:t>Äggstockarna</a:t>
            </a:r>
          </a:p>
          <a:p>
            <a:pPr>
              <a:spcAft>
                <a:spcPts val="1200"/>
              </a:spcAft>
              <a:defRPr/>
            </a:pPr>
            <a:r>
              <a:rPr lang="sv-SE" dirty="0"/>
              <a:t>Tarmarna</a:t>
            </a:r>
          </a:p>
          <a:p>
            <a:pPr>
              <a:spcAft>
                <a:spcPts val="1200"/>
              </a:spcAft>
              <a:defRPr/>
            </a:pPr>
            <a:r>
              <a:rPr lang="sv-SE" dirty="0"/>
              <a:t>Urinblåsan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F52DE8B-4241-6949-B698-42B6D172A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564904"/>
            <a:ext cx="4966320" cy="33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4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3FED43-EF46-4A39-2D81-8F176B03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Endometrios </a:t>
            </a:r>
            <a:r>
              <a:rPr lang="en-US" dirty="0" err="1"/>
              <a:t>lurar</a:t>
            </a:r>
            <a:r>
              <a:rPr lang="en-US" dirty="0"/>
              <a:t> </a:t>
            </a:r>
            <a:r>
              <a:rPr lang="en-US" dirty="0" err="1"/>
              <a:t>immunsystemet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sätt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cancer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0AD2A7D9-4EB1-0C78-A870-7FB52D589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1" y="1989609"/>
            <a:ext cx="7295443" cy="4103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8365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677ECB7-4F20-154A-9B36-628AAE71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971" y="945429"/>
            <a:ext cx="5509604" cy="1335290"/>
          </a:xfrm>
        </p:spPr>
        <p:txBody>
          <a:bodyPr>
            <a:normAutofit/>
          </a:bodyPr>
          <a:lstStyle/>
          <a:p>
            <a:br>
              <a:rPr lang="sv-SE" sz="900" dirty="0">
                <a:latin typeface="Romie" panose="02080403060306090203" pitchFamily="18" charset="0"/>
                <a:ea typeface="Romie" panose="02080403060306090203" pitchFamily="18" charset="0"/>
              </a:rPr>
            </a:br>
            <a:br>
              <a:rPr lang="sv-SE" sz="900" dirty="0">
                <a:latin typeface="Romie" panose="02080403060306090203" pitchFamily="18" charset="0"/>
                <a:ea typeface="Romie" panose="02080403060306090203" pitchFamily="18" charset="0"/>
              </a:rPr>
            </a:br>
            <a:r>
              <a:rPr lang="sv-SE" sz="2800" dirty="0" err="1">
                <a:ea typeface="Romie" panose="02080403060306090203" pitchFamily="18" charset="0"/>
              </a:rPr>
              <a:t>Endometrioshärdar</a:t>
            </a:r>
            <a:r>
              <a:rPr lang="sv-SE" sz="2800" dirty="0">
                <a:ea typeface="Romie" panose="02080403060306090203" pitchFamily="18" charset="0"/>
              </a:rPr>
              <a:t> producerar stora mängder exosomer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617E89C-1F9E-1E40-84AF-ADA2AFADEC2E}"/>
              </a:ext>
            </a:extLst>
          </p:cNvPr>
          <p:cNvSpPr txBox="1"/>
          <p:nvPr/>
        </p:nvSpPr>
        <p:spPr>
          <a:xfrm>
            <a:off x="4426851" y="2527484"/>
            <a:ext cx="4590127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cs typeface="Calibri" panose="020F0502020204030204" pitchFamily="34" charset="0"/>
              </a:rPr>
              <a:t>Storleken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på</a:t>
            </a:r>
            <a:r>
              <a:rPr lang="en-US" dirty="0">
                <a:cs typeface="Calibri" panose="020F0502020204030204" pitchFamily="34" charset="0"/>
              </a:rPr>
              <a:t> exosomerna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126 nm </a:t>
            </a:r>
            <a:r>
              <a:rPr lang="en-US" dirty="0" err="1">
                <a:cs typeface="Calibri" panose="020F0502020204030204" pitchFamily="34" charset="0"/>
              </a:rPr>
              <a:t>i</a:t>
            </a:r>
            <a:r>
              <a:rPr lang="en-US" dirty="0">
                <a:cs typeface="Calibri" panose="020F0502020204030204" pitchFamily="34" charset="0"/>
              </a:rPr>
              <a:t> “explant cultures”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118 nm </a:t>
            </a:r>
            <a:r>
              <a:rPr lang="en-US" dirty="0" err="1">
                <a:cs typeface="Calibri" panose="020F0502020204030204" pitchFamily="34" charset="0"/>
              </a:rPr>
              <a:t>i</a:t>
            </a:r>
            <a:r>
              <a:rPr lang="en-US" dirty="0">
                <a:cs typeface="Calibri" panose="020F0502020204030204" pitchFamily="34" charset="0"/>
              </a:rPr>
              <a:t> serum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“Cup-shaped” form </a:t>
            </a:r>
            <a:r>
              <a:rPr lang="en-US" dirty="0" err="1">
                <a:cs typeface="Calibri" panose="020F0502020204030204" pitchFamily="34" charset="0"/>
              </a:rPr>
              <a:t>och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hög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renhet</a:t>
            </a:r>
            <a:r>
              <a:rPr lang="en-US" dirty="0">
                <a:cs typeface="Calibri" panose="020F0502020204030204" pitchFamily="34" charset="0"/>
              </a:rPr>
              <a:t>  </a:t>
            </a:r>
            <a:r>
              <a:rPr lang="en-US" dirty="0" err="1">
                <a:cs typeface="Calibri" panose="020F0502020204030204" pitchFamily="34" charset="0"/>
              </a:rPr>
              <a:t>ses</a:t>
            </a:r>
            <a:r>
              <a:rPr lang="en-US" dirty="0">
                <a:cs typeface="Calibri" panose="020F0502020204030204" pitchFamily="34" charset="0"/>
              </a:rPr>
              <a:t> med 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cs typeface="Calibri" panose="020F0502020204030204" pitchFamily="34" charset="0"/>
              </a:rPr>
              <a:t>Uttryck</a:t>
            </a:r>
            <a:r>
              <a:rPr lang="en-US" dirty="0">
                <a:cs typeface="Calibri" panose="020F0502020204030204" pitchFamily="34" charset="0"/>
              </a:rPr>
              <a:t> av </a:t>
            </a:r>
            <a:r>
              <a:rPr lang="en-US" dirty="0" err="1">
                <a:cs typeface="Calibri" panose="020F0502020204030204" pitchFamily="34" charset="0"/>
              </a:rPr>
              <a:t>tetraspaninerna</a:t>
            </a:r>
            <a:r>
              <a:rPr lang="en-US" dirty="0">
                <a:cs typeface="Calibri" panose="020F0502020204030204" pitchFamily="34" charset="0"/>
              </a:rPr>
              <a:t> CD 63 </a:t>
            </a:r>
            <a:r>
              <a:rPr lang="en-US" dirty="0" err="1">
                <a:cs typeface="Calibri" panose="020F0502020204030204" pitchFamily="34" charset="0"/>
              </a:rPr>
              <a:t>och</a:t>
            </a:r>
            <a:r>
              <a:rPr lang="en-US" dirty="0">
                <a:cs typeface="Calibri" panose="020F0502020204030204" pitchFamily="34" charset="0"/>
              </a:rPr>
              <a:t> CD 81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cs typeface="Calibri" panose="020F0502020204030204" pitchFamily="34" charset="0"/>
              </a:rPr>
              <a:t>Uttryck</a:t>
            </a:r>
            <a:r>
              <a:rPr lang="en-US" dirty="0">
                <a:cs typeface="Calibri" panose="020F0502020204030204" pitchFamily="34" charset="0"/>
              </a:rPr>
              <a:t> av CA 125 - address </a:t>
            </a:r>
            <a:r>
              <a:rPr lang="en-US" dirty="0" err="1">
                <a:cs typeface="Calibri" panose="020F0502020204030204" pitchFamily="34" charset="0"/>
              </a:rPr>
              <a:t>molekyl</a:t>
            </a:r>
            <a:r>
              <a:rPr lang="en-US" dirty="0">
                <a:cs typeface="Calibri" panose="020F0502020204030204" pitchFamily="34" charset="0"/>
              </a:rPr>
              <a:t>?</a:t>
            </a:r>
            <a:r>
              <a:rPr lang="en-GB" dirty="0"/>
              <a:t> </a:t>
            </a:r>
            <a:endParaRPr lang="sv-SE" dirty="0"/>
          </a:p>
        </p:txBody>
      </p:sp>
      <p:pic>
        <p:nvPicPr>
          <p:cNvPr id="2" name="Bild 1" descr="En bild som visar diagram&#10;&#10;Automatiskt genererad beskrivning">
            <a:extLst>
              <a:ext uri="{FF2B5EF4-FFF2-40B4-BE49-F238E27FC236}">
                <a16:creationId xmlns:a16="http://schemas.microsoft.com/office/drawing/2014/main" id="{D5677BB2-B1D8-8903-2B84-B6C1B98A39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7" y="2527484"/>
            <a:ext cx="3740440" cy="286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F4C02416-F141-1E3E-EDCD-4362ACAE7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6" y="925591"/>
            <a:ext cx="3098913" cy="1743574"/>
          </a:xfrm>
          <a:prstGeom prst="rect">
            <a:avLst/>
          </a:prstGeom>
          <a:noFill/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334A28FB-ECAA-0D4D-D427-B540158C3C16}"/>
              </a:ext>
            </a:extLst>
          </p:cNvPr>
          <p:cNvSpPr/>
          <p:nvPr/>
        </p:nvSpPr>
        <p:spPr>
          <a:xfrm>
            <a:off x="581891" y="1239636"/>
            <a:ext cx="254925" cy="10806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ECE23B8E-F875-6C62-8441-A03F9CFA3DC0}"/>
              </a:ext>
            </a:extLst>
          </p:cNvPr>
          <p:cNvGrpSpPr/>
          <p:nvPr/>
        </p:nvGrpSpPr>
        <p:grpSpPr>
          <a:xfrm>
            <a:off x="2851344" y="3106980"/>
            <a:ext cx="1142191" cy="1256700"/>
            <a:chOff x="2851344" y="1963459"/>
            <a:chExt cx="1142191" cy="1256700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6F743C8C-E43E-5F39-E262-BBF41B964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2975" y="2034630"/>
              <a:ext cx="1080560" cy="1185529"/>
            </a:xfrm>
            <a:prstGeom prst="rect">
              <a:avLst/>
            </a:prstGeom>
          </p:spPr>
        </p:pic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E296CDF8-6D83-CB0A-9F4C-25D9DB61BD0F}"/>
                </a:ext>
              </a:extLst>
            </p:cNvPr>
            <p:cNvSpPr/>
            <p:nvPr/>
          </p:nvSpPr>
          <p:spPr>
            <a:xfrm>
              <a:off x="2851344" y="1963459"/>
              <a:ext cx="113529" cy="2477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F225B8E0-8861-C1C4-EBCA-745C386F4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7198" y="3218064"/>
            <a:ext cx="1870832" cy="2139206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FDAF6B9E-C86B-6B30-3E87-9634FDC2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0" y="1172382"/>
            <a:ext cx="5597235" cy="810351"/>
          </a:xfrm>
        </p:spPr>
        <p:txBody>
          <a:bodyPr>
            <a:normAutofit fontScale="90000"/>
          </a:bodyPr>
          <a:lstStyle/>
          <a:p>
            <a:r>
              <a:rPr lang="sv-SE" sz="2800" dirty="0">
                <a:ea typeface="Romie" panose="02080403060306090203" pitchFamily="18" charset="0"/>
                <a:cs typeface="Calibri" panose="020F0502020204030204" pitchFamily="34" charset="0"/>
              </a:rPr>
              <a:t>MICA/B och ULBP1-3 uttrycks på ytan av exosomer från endometriosvävnad</a:t>
            </a:r>
            <a:endParaRPr lang="sv-SE" cap="none" noProof="0" dirty="0">
              <a:ea typeface="Romie" panose="02080403060306090203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96BC8D4-CEBF-FC47-FC20-0E4650599D1D}"/>
              </a:ext>
            </a:extLst>
          </p:cNvPr>
          <p:cNvSpPr txBox="1"/>
          <p:nvPr/>
        </p:nvSpPr>
        <p:spPr>
          <a:xfrm>
            <a:off x="4991214" y="2652494"/>
            <a:ext cx="34984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Immunogoldfärgning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mAk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mot MICA/B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ULBP 1-3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IEM</a:t>
            </a:r>
          </a:p>
          <a:p>
            <a:pPr marL="342900" indent="-342900">
              <a:buFont typeface="+mj-lt"/>
              <a:buAutoNum type="alphaUcPeriod"/>
            </a:pPr>
            <a:endParaRPr lang="en-GB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Immunofluorescens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exosomer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kopplade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till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latexkulor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färgade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mAk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mot MICA/B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ULBP 1-3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flödescytometri</a:t>
            </a:r>
            <a:endParaRPr lang="en-GB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5054AB1-37DA-F7C5-ADB5-E45A22C21A33}"/>
              </a:ext>
            </a:extLst>
          </p:cNvPr>
          <p:cNvSpPr txBox="1"/>
          <p:nvPr/>
        </p:nvSpPr>
        <p:spPr>
          <a:xfrm>
            <a:off x="408202" y="2795671"/>
            <a:ext cx="2535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Funkis A Medium" pitchFamily="2" charset="77"/>
              </a:rPr>
              <a:t>A. </a:t>
            </a:r>
            <a:r>
              <a:rPr lang="en-US" sz="1100" err="1">
                <a:latin typeface="Funkis A Medium" pitchFamily="2" charset="77"/>
              </a:rPr>
              <a:t>Immunoelektronmikroskopi</a:t>
            </a:r>
            <a:endParaRPr lang="en-US" sz="1100">
              <a:latin typeface="Funkis A Medium" pitchFamily="2" charset="77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1CE66A4-9B17-5CD4-4EE3-4D16E9161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345" y="4332009"/>
            <a:ext cx="1142191" cy="1125229"/>
          </a:xfrm>
          <a:prstGeom prst="rect">
            <a:avLst/>
          </a:prstGeom>
        </p:spPr>
      </p:pic>
      <p:pic>
        <p:nvPicPr>
          <p:cNvPr id="2" name="Platshållare för innehåll 4">
            <a:extLst>
              <a:ext uri="{FF2B5EF4-FFF2-40B4-BE49-F238E27FC236}">
                <a16:creationId xmlns:a16="http://schemas.microsoft.com/office/drawing/2014/main" id="{90246DD1-2F65-6254-ADD4-F76860CC6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6" y="992901"/>
            <a:ext cx="2976362" cy="1674622"/>
          </a:xfrm>
          <a:prstGeom prst="rect">
            <a:avLst/>
          </a:prstGeom>
          <a:noFill/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97F9190-DAC9-5825-7B90-734B19ED93A8}"/>
              </a:ext>
            </a:extLst>
          </p:cNvPr>
          <p:cNvSpPr txBox="1"/>
          <p:nvPr/>
        </p:nvSpPr>
        <p:spPr>
          <a:xfrm>
            <a:off x="2725676" y="2795672"/>
            <a:ext cx="2163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Funkis A Medium" pitchFamily="2" charset="77"/>
              </a:rPr>
              <a:t>B. </a:t>
            </a:r>
            <a:r>
              <a:rPr lang="en-US" sz="1100" dirty="0" err="1">
                <a:latin typeface="Funkis A Medium" pitchFamily="2" charset="77"/>
              </a:rPr>
              <a:t>Flödescytometri</a:t>
            </a:r>
            <a:r>
              <a:rPr lang="en-US" sz="1100" dirty="0">
                <a:latin typeface="Funkis A Medium" pitchFamily="2" charset="77"/>
              </a:rPr>
              <a:t> med </a:t>
            </a:r>
            <a:r>
              <a:rPr lang="en-US" sz="1100" dirty="0" err="1">
                <a:latin typeface="Funkis A Medium" pitchFamily="2" charset="77"/>
              </a:rPr>
              <a:t>latexkulor</a:t>
            </a:r>
            <a:endParaRPr lang="en-US" sz="1100" dirty="0">
              <a:latin typeface="Funkis A Medium" pitchFamily="2" charset="77"/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C7A7BC36-2F08-7BF6-DDA5-8C8BD305AE7F}"/>
              </a:ext>
            </a:extLst>
          </p:cNvPr>
          <p:cNvSpPr/>
          <p:nvPr/>
        </p:nvSpPr>
        <p:spPr>
          <a:xfrm>
            <a:off x="1080655" y="1356013"/>
            <a:ext cx="338051" cy="343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DE4F6BD-5B42-0032-5132-1BBC9A69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5" y="3130770"/>
            <a:ext cx="2096959" cy="2219006"/>
          </a:xfrm>
          <a:prstGeom prst="rect">
            <a:avLst/>
          </a:prstGeom>
          <a:noFill/>
        </p:spPr>
      </p:pic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E0EA66E-22BE-3B0E-363F-756C17D1A93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16685" y="2253528"/>
            <a:ext cx="3024938" cy="3246465"/>
          </a:xfrm>
        </p:spPr>
        <p:txBody>
          <a:bodyPr>
            <a:normAutofit/>
          </a:bodyPr>
          <a:lstStyle/>
          <a:p>
            <a:endParaRPr lang="sv-SE" sz="1600" dirty="0">
              <a:latin typeface="Indigo Antiqua 2" pitchFamily="2" charset="77"/>
              <a:cs typeface="Calibri" panose="020F0502020204030204" pitchFamily="34" charset="0"/>
            </a:endParaRPr>
          </a:p>
          <a:p>
            <a:r>
              <a:rPr lang="sv-SE" dirty="0">
                <a:cs typeface="Calibri" panose="020F0502020204030204" pitchFamily="34" charset="0"/>
              </a:rPr>
              <a:t>Exosomer utsöndrade av endometriosvävnaden </a:t>
            </a:r>
            <a:r>
              <a:rPr lang="sv-SE" dirty="0" err="1">
                <a:cs typeface="Calibri" panose="020F0502020204030204" pitchFamily="34" charset="0"/>
              </a:rPr>
              <a:t>nedreglerar</a:t>
            </a:r>
            <a:r>
              <a:rPr lang="sv-SE" dirty="0">
                <a:cs typeface="Calibri" panose="020F0502020204030204" pitchFamily="34" charset="0"/>
              </a:rPr>
              <a:t> NKG2D receptorn på PBMC från friska kontroller </a:t>
            </a:r>
          </a:p>
          <a:p>
            <a:endParaRPr lang="sv-SE" dirty="0">
              <a:cs typeface="Calibri" panose="020F0502020204030204" pitchFamily="34" charset="0"/>
            </a:endParaRPr>
          </a:p>
          <a:p>
            <a:r>
              <a:rPr lang="sv-SE" dirty="0">
                <a:cs typeface="Calibri" panose="020F0502020204030204" pitchFamily="34" charset="0"/>
              </a:rPr>
              <a:t>Effekten upphävs när exosomerna blockeras</a:t>
            </a:r>
          </a:p>
          <a:p>
            <a:endParaRPr lang="sv-SE" noProof="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3FB5A14-404B-260B-7518-34E640F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24" y="1139875"/>
            <a:ext cx="4791209" cy="810351"/>
          </a:xfrm>
        </p:spPr>
        <p:txBody>
          <a:bodyPr>
            <a:noAutofit/>
          </a:bodyPr>
          <a:lstStyle/>
          <a:p>
            <a:r>
              <a:rPr lang="sv-SE" sz="2400" dirty="0">
                <a:solidFill>
                  <a:schemeClr val="tx2"/>
                </a:solidFill>
                <a:ea typeface="Romie" panose="02080403060306090203" pitchFamily="18" charset="0"/>
              </a:rPr>
              <a:t>Exosomer som uttrycker NKG2D </a:t>
            </a:r>
            <a:r>
              <a:rPr lang="sv-SE" sz="2400" dirty="0" err="1">
                <a:solidFill>
                  <a:schemeClr val="tx2"/>
                </a:solidFill>
                <a:ea typeface="Romie" panose="02080403060306090203" pitchFamily="18" charset="0"/>
              </a:rPr>
              <a:t>ligander</a:t>
            </a:r>
            <a:r>
              <a:rPr lang="sv-SE" sz="2400" dirty="0">
                <a:solidFill>
                  <a:schemeClr val="tx2"/>
                </a:solidFill>
                <a:ea typeface="Romie" panose="02080403060306090203" pitchFamily="18" charset="0"/>
              </a:rPr>
              <a:t> </a:t>
            </a:r>
            <a:r>
              <a:rPr lang="sv-SE" sz="2400" dirty="0" err="1">
                <a:solidFill>
                  <a:schemeClr val="tx2"/>
                </a:solidFill>
                <a:ea typeface="Romie" panose="02080403060306090203" pitchFamily="18" charset="0"/>
              </a:rPr>
              <a:t>nedreglerar</a:t>
            </a:r>
            <a:r>
              <a:rPr lang="sv-SE" sz="2400" dirty="0">
                <a:solidFill>
                  <a:schemeClr val="tx2"/>
                </a:solidFill>
                <a:ea typeface="Romie" panose="02080403060306090203" pitchFamily="18" charset="0"/>
              </a:rPr>
              <a:t> NKG2D receptorn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66E617E-EC28-4C23-D94E-47A6E8BA58AA}"/>
              </a:ext>
            </a:extLst>
          </p:cNvPr>
          <p:cNvSpPr txBox="1"/>
          <p:nvPr/>
        </p:nvSpPr>
        <p:spPr>
          <a:xfrm>
            <a:off x="424569" y="2564594"/>
            <a:ext cx="25266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>
                <a:latin typeface="Funkis A Medium" pitchFamily="2" charset="77"/>
                <a:cs typeface="Calibri" panose="020F0502020204030204" pitchFamily="34" charset="0"/>
              </a:rPr>
              <a:t>A. </a:t>
            </a:r>
            <a:r>
              <a:rPr lang="en-GB" sz="1100" err="1">
                <a:solidFill>
                  <a:srgbClr val="000000"/>
                </a:solidFill>
                <a:latin typeface="Funkis A Medium" pitchFamily="2" charset="77"/>
                <a:cs typeface="Calibri" panose="020F0502020204030204" pitchFamily="34" charset="0"/>
              </a:rPr>
              <a:t>Ett</a:t>
            </a:r>
            <a:r>
              <a:rPr lang="en-GB" sz="110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10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representativt</a:t>
            </a:r>
            <a:r>
              <a:rPr lang="en-GB" sz="110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experiment för </a:t>
            </a:r>
            <a:r>
              <a:rPr lang="en-GB" sz="110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nedreglering</a:t>
            </a:r>
            <a:r>
              <a:rPr lang="en-GB" sz="110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10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av</a:t>
            </a:r>
            <a:r>
              <a:rPr lang="en-GB" sz="110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NKG2D </a:t>
            </a:r>
            <a:r>
              <a:rPr lang="en-GB" sz="110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receptorn</a:t>
            </a:r>
            <a:endParaRPr lang="sv-SE" sz="1100">
              <a:latin typeface="Funkis A Medium" pitchFamily="2" charset="77"/>
              <a:cs typeface="Calibri" panose="020F050202020403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66974CD-5341-C151-5498-EBCAFA2B4019}"/>
              </a:ext>
            </a:extLst>
          </p:cNvPr>
          <p:cNvSpPr txBox="1"/>
          <p:nvPr/>
        </p:nvSpPr>
        <p:spPr>
          <a:xfrm>
            <a:off x="2897347" y="2564594"/>
            <a:ext cx="2384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latin typeface="Funkis A Medium" pitchFamily="2" charset="77"/>
                <a:cs typeface="Calibri" panose="020F0502020204030204" pitchFamily="34" charset="0"/>
              </a:rPr>
              <a:t>B. </a:t>
            </a:r>
            <a:r>
              <a:rPr lang="en-GB" sz="1100" dirty="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Genomsnittligt</a:t>
            </a:r>
            <a:r>
              <a:rPr lang="en-GB" sz="1100" dirty="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resultat</a:t>
            </a:r>
            <a:r>
              <a:rPr lang="en-GB" sz="1100" dirty="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av</a:t>
            </a:r>
            <a:r>
              <a:rPr lang="en-GB" sz="1100" dirty="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sju</a:t>
            </a:r>
            <a:r>
              <a:rPr lang="en-GB" sz="1100" dirty="0">
                <a:solidFill>
                  <a:srgbClr val="000000"/>
                </a:solidFill>
                <a:latin typeface="Funkis A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experiment</a:t>
            </a: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184342A-AAE7-CB45-6705-DEBB9E42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987" y="3249650"/>
            <a:ext cx="2096959" cy="162705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78A53AD-27B9-256D-AD18-D3B52B9635EB}"/>
              </a:ext>
            </a:extLst>
          </p:cNvPr>
          <p:cNvSpPr txBox="1"/>
          <p:nvPr/>
        </p:nvSpPr>
        <p:spPr>
          <a:xfrm>
            <a:off x="555340" y="5238383"/>
            <a:ext cx="2523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Mean fluorescence intensity (MFI)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4FDF65B-5CC9-6CB2-39FF-79CB7F875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/>
          <a:stretch/>
        </p:blipFill>
        <p:spPr>
          <a:xfrm>
            <a:off x="351544" y="937542"/>
            <a:ext cx="3160273" cy="1627052"/>
          </a:xfrm>
          <a:prstGeom prst="rect">
            <a:avLst/>
          </a:prstGeom>
          <a:noFill/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DC28692C-1EF1-483C-A632-4472C404C6F8}"/>
              </a:ext>
            </a:extLst>
          </p:cNvPr>
          <p:cNvSpPr/>
          <p:nvPr/>
        </p:nvSpPr>
        <p:spPr>
          <a:xfrm>
            <a:off x="2438399" y="1139875"/>
            <a:ext cx="468454" cy="432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BD1C226-EC0A-B502-D77C-DFED03791C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44865" y="2744703"/>
            <a:ext cx="3898203" cy="3011004"/>
          </a:xfrm>
        </p:spPr>
        <p:txBody>
          <a:bodyPr>
            <a:normAutofit/>
          </a:bodyPr>
          <a:lstStyle/>
          <a:p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NK-cells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cytotoxiciteten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bedömdes med hjälp av PBMC som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effector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celler (E) och K562 celler som mål celler (T) med E:T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ratio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40:1</a:t>
            </a:r>
          </a:p>
          <a:p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Obehandlade “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native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” exosomer reducerade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cytotoxiciteten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till en nivå jämförbar med att blockera mål eller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effektor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cellerna</a:t>
            </a:r>
            <a:r>
              <a:rPr lang="sv-SE" sz="1400" dirty="0">
                <a:latin typeface="Indigo Antiqua 2" pitchFamily="2" charset="77"/>
                <a:cs typeface="Calibri" panose="020F0502020204030204" pitchFamily="34" charset="0"/>
              </a:rPr>
              <a:t> </a:t>
            </a:r>
          </a:p>
          <a:p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Cytotoxiciteten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återställdes när exosomerna blockerades</a:t>
            </a:r>
          </a:p>
          <a:p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Ingen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suppressiv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aktivitet sågs i använd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supernatant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efter </a:t>
            </a:r>
            <a:r>
              <a:rPr lang="sv-SE" sz="1400" dirty="0" err="1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exosom</a:t>
            </a:r>
            <a:r>
              <a:rPr lang="sv-SE" sz="1400" dirty="0">
                <a:solidFill>
                  <a:srgbClr val="000000"/>
                </a:solidFill>
                <a:latin typeface="Indigo Antiqua 2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isoleringen</a:t>
            </a:r>
          </a:p>
          <a:p>
            <a:endParaRPr lang="sv-SE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noProof="0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ED88138-B6B3-07B4-12F7-A2B06EF7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16" y="1184436"/>
            <a:ext cx="5131252" cy="1140177"/>
          </a:xfrm>
        </p:spPr>
        <p:txBody>
          <a:bodyPr>
            <a:noAutofit/>
          </a:bodyPr>
          <a:lstStyle/>
          <a:p>
            <a:r>
              <a:rPr lang="sv-SE" sz="2200" dirty="0">
                <a:solidFill>
                  <a:schemeClr val="tx2"/>
                </a:solidFill>
                <a:ea typeface="Romie" panose="02080403060306090203" pitchFamily="18" charset="0"/>
              </a:rPr>
              <a:t>Exosomer utsöndrade från endometriosvävnad som bär på NKG2D </a:t>
            </a:r>
            <a:r>
              <a:rPr lang="sv-SE" sz="2200" dirty="0" err="1">
                <a:solidFill>
                  <a:schemeClr val="tx2"/>
                </a:solidFill>
                <a:ea typeface="Romie" panose="02080403060306090203" pitchFamily="18" charset="0"/>
              </a:rPr>
              <a:t>liganderna</a:t>
            </a:r>
            <a:r>
              <a:rPr lang="sv-SE" sz="2200" dirty="0">
                <a:solidFill>
                  <a:schemeClr val="tx2"/>
                </a:solidFill>
                <a:ea typeface="Romie" panose="02080403060306090203" pitchFamily="18" charset="0"/>
              </a:rPr>
              <a:t> försvagar NK-cell </a:t>
            </a:r>
            <a:r>
              <a:rPr lang="sv-SE" sz="2200" dirty="0" err="1">
                <a:solidFill>
                  <a:schemeClr val="tx2"/>
                </a:solidFill>
                <a:ea typeface="Romie" panose="02080403060306090203" pitchFamily="18" charset="0"/>
              </a:rPr>
              <a:t>cytotoxiciteten</a:t>
            </a:r>
            <a:endParaRPr lang="sv-SE" sz="2200" dirty="0">
              <a:solidFill>
                <a:schemeClr val="tx2"/>
              </a:solidFill>
              <a:ea typeface="Romie" panose="02080403060306090203" pitchFamily="18" charset="0"/>
            </a:endParaRP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C67B927-85B9-4826-A0FE-EA9675F37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872" y="2732045"/>
            <a:ext cx="3691468" cy="2581893"/>
          </a:xfrm>
          <a:prstGeom prst="rect">
            <a:avLst/>
          </a:prstGeom>
        </p:spPr>
      </p:pic>
      <p:pic>
        <p:nvPicPr>
          <p:cNvPr id="2" name="Platshållare för innehåll 4">
            <a:extLst>
              <a:ext uri="{FF2B5EF4-FFF2-40B4-BE49-F238E27FC236}">
                <a16:creationId xmlns:a16="http://schemas.microsoft.com/office/drawing/2014/main" id="{3C61F9D1-56A5-5B6D-EB44-5C89446B21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/>
          <a:stretch/>
        </p:blipFill>
        <p:spPr>
          <a:xfrm>
            <a:off x="351544" y="937542"/>
            <a:ext cx="3160273" cy="1627052"/>
          </a:xfrm>
          <a:prstGeom prst="rect">
            <a:avLst/>
          </a:prstGeom>
          <a:noFill/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BAA371A1-B93F-F611-A976-DBD2C31BD6F5}"/>
              </a:ext>
            </a:extLst>
          </p:cNvPr>
          <p:cNvSpPr/>
          <p:nvPr/>
        </p:nvSpPr>
        <p:spPr>
          <a:xfrm>
            <a:off x="3114503" y="1201062"/>
            <a:ext cx="354677" cy="226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AED94FC5-B520-6889-6FB9-3528EED84453}"/>
              </a:ext>
            </a:extLst>
          </p:cNvPr>
          <p:cNvGrpSpPr/>
          <p:nvPr/>
        </p:nvGrpSpPr>
        <p:grpSpPr>
          <a:xfrm>
            <a:off x="1944418" y="2761638"/>
            <a:ext cx="546535" cy="307777"/>
            <a:chOff x="1944417" y="1904387"/>
            <a:chExt cx="546535" cy="307777"/>
          </a:xfrm>
        </p:grpSpPr>
        <p:cxnSp>
          <p:nvCxnSpPr>
            <p:cNvPr id="9" name="Rak 8">
              <a:extLst>
                <a:ext uri="{FF2B5EF4-FFF2-40B4-BE49-F238E27FC236}">
                  <a16:creationId xmlns:a16="http://schemas.microsoft.com/office/drawing/2014/main" id="{506D7D83-C228-20DC-7930-4A23A87127E0}"/>
                </a:ext>
              </a:extLst>
            </p:cNvPr>
            <p:cNvCxnSpPr>
              <a:cxnSpLocks/>
            </p:cNvCxnSpPr>
            <p:nvPr/>
          </p:nvCxnSpPr>
          <p:spPr>
            <a:xfrm>
              <a:off x="1944417" y="2123091"/>
              <a:ext cx="54653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796225B3-6DE7-6F44-3B7E-EA97D1AF7B1A}"/>
                </a:ext>
              </a:extLst>
            </p:cNvPr>
            <p:cNvSpPr txBox="1"/>
            <p:nvPr/>
          </p:nvSpPr>
          <p:spPr>
            <a:xfrm>
              <a:off x="2088844" y="1904387"/>
              <a:ext cx="2613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29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51794F-776D-8C05-B26B-98448EB2C2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53322" y="2760169"/>
            <a:ext cx="3147720" cy="2523066"/>
          </a:xfrm>
        </p:spPr>
        <p:txBody>
          <a:bodyPr/>
          <a:lstStyle/>
          <a:p>
            <a:r>
              <a:rPr lang="sv-SE" dirty="0"/>
              <a:t>Exosomerna uttrycker på sin yta FasL och TRAIL</a:t>
            </a:r>
          </a:p>
          <a:p>
            <a:r>
              <a:rPr lang="sv-SE" dirty="0" err="1"/>
              <a:t>Exoomerna</a:t>
            </a:r>
            <a:r>
              <a:rPr lang="sv-SE" dirty="0"/>
              <a:t> inducerar apoptos av Jurkat celler, en effekt som minskar om exosomerna blockeras</a:t>
            </a:r>
          </a:p>
          <a:p>
            <a:endParaRPr lang="sv-SE" noProof="0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EE05E7A-D9BE-9596-9DD5-35225FEF4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267" y="943084"/>
            <a:ext cx="5619404" cy="1067488"/>
          </a:xfrm>
        </p:spPr>
        <p:txBody>
          <a:bodyPr>
            <a:normAutofit/>
          </a:bodyPr>
          <a:lstStyle/>
          <a:p>
            <a:r>
              <a:rPr lang="sv-SE" sz="2200" dirty="0">
                <a:ea typeface="Romie" panose="02080403060306090203" pitchFamily="18" charset="0"/>
              </a:rPr>
              <a:t>Exosomer från endometriosvävnad uttrycker FasL och TRAIL och inducerar apoptos av Jurkat celler</a:t>
            </a:r>
          </a:p>
        </p:txBody>
      </p:sp>
      <p:pic>
        <p:nvPicPr>
          <p:cNvPr id="2" name="Platshållare för innehåll 4">
            <a:extLst>
              <a:ext uri="{FF2B5EF4-FFF2-40B4-BE49-F238E27FC236}">
                <a16:creationId xmlns:a16="http://schemas.microsoft.com/office/drawing/2014/main" id="{BFEF40F5-58C8-2F2B-9BE7-ED8842DBE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/>
          <a:stretch/>
        </p:blipFill>
        <p:spPr>
          <a:xfrm>
            <a:off x="124329" y="943084"/>
            <a:ext cx="3160273" cy="1627052"/>
          </a:xfrm>
          <a:prstGeom prst="rect">
            <a:avLst/>
          </a:prstGeom>
          <a:noFill/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64ED1633-5FA3-92C7-0BCC-34AB4FC30BDC}"/>
              </a:ext>
            </a:extLst>
          </p:cNvPr>
          <p:cNvSpPr/>
          <p:nvPr/>
        </p:nvSpPr>
        <p:spPr>
          <a:xfrm>
            <a:off x="991987" y="1677439"/>
            <a:ext cx="31588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5312FBF8-D3AF-C909-11C2-2B353274D59D}"/>
              </a:ext>
            </a:extLst>
          </p:cNvPr>
          <p:cNvSpPr/>
          <p:nvPr/>
        </p:nvSpPr>
        <p:spPr>
          <a:xfrm>
            <a:off x="2283229" y="1605396"/>
            <a:ext cx="443346" cy="376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7C557A3-21C4-2811-1A67-2B0840EC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71" y="2570136"/>
            <a:ext cx="2184164" cy="249504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03D8F24-06D9-8523-CC79-D1DE2665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135" y="2743113"/>
            <a:ext cx="2622728" cy="20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83755-7914-AB5C-B6B8-7251B8B8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42" y="651093"/>
            <a:ext cx="8229600" cy="936625"/>
          </a:xfrm>
        </p:spPr>
        <p:txBody>
          <a:bodyPr anchor="b">
            <a:normAutofit/>
          </a:bodyPr>
          <a:lstStyle/>
          <a:p>
            <a:r>
              <a:rPr lang="en-US" dirty="0" err="1"/>
              <a:t>Resultat</a:t>
            </a:r>
            <a:endParaRPr lang="en-US" dirty="0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A5CFB984-9452-6531-3DFD-27C52EB89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542" y="1587718"/>
            <a:ext cx="8007914" cy="45055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027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442C12-10F3-7577-65DB-7D6E16A1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</p:spPr>
        <p:txBody>
          <a:bodyPr anchor="b">
            <a:normAutofit/>
          </a:bodyPr>
          <a:lstStyle/>
          <a:p>
            <a:r>
              <a:rPr lang="en-US" dirty="0"/>
              <a:t>Endometrios-ARG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3B3251A0-3DA4-081A-EB57-46BA3B67E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706116"/>
              </p:ext>
            </p:extLst>
          </p:nvPr>
        </p:nvGraphicFramePr>
        <p:xfrm>
          <a:off x="468313" y="2061617"/>
          <a:ext cx="8229600" cy="410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6737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utomhus, snö, person, skidsport&#10;&#10;Automatiskt genererad beskrivning">
            <a:extLst>
              <a:ext uri="{FF2B5EF4-FFF2-40B4-BE49-F238E27FC236}">
                <a16:creationId xmlns:a16="http://schemas.microsoft.com/office/drawing/2014/main" id="{35CE81E8-1CA8-5600-6602-5B37F244A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78" y="1124224"/>
            <a:ext cx="6912669" cy="5184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BD7D163-FCA6-0A18-1FA1-B7941955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88342"/>
            <a:ext cx="8229600" cy="936625"/>
          </a:xfrm>
        </p:spPr>
        <p:txBody>
          <a:bodyPr anchor="b">
            <a:normAutofit/>
          </a:bodyPr>
          <a:lstStyle/>
          <a:p>
            <a:r>
              <a:rPr lang="en-US" dirty="0"/>
              <a:t>TACK!</a:t>
            </a:r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C64A2EF-8CEF-1282-8DAB-FBD6B1B7B0C6}"/>
              </a:ext>
            </a:extLst>
          </p:cNvPr>
          <p:cNvSpPr txBox="1"/>
          <p:nvPr/>
        </p:nvSpPr>
        <p:spPr>
          <a:xfrm>
            <a:off x="2915816" y="187322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7F7F7F"/>
                </a:solidFill>
              </a:rPr>
              <a:t>TACK!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F986558-0F07-F1A6-4221-CB0250C6E100}"/>
              </a:ext>
            </a:extLst>
          </p:cNvPr>
          <p:cNvSpPr txBox="1"/>
          <p:nvPr/>
        </p:nvSpPr>
        <p:spPr>
          <a:xfrm>
            <a:off x="2987824" y="630872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Teusajaure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1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person, klädsel, jeans, denim&#10;&#10;Automatiskt genererad beskrivning">
            <a:extLst>
              <a:ext uri="{FF2B5EF4-FFF2-40B4-BE49-F238E27FC236}">
                <a16:creationId xmlns:a16="http://schemas.microsoft.com/office/drawing/2014/main" id="{6CFB4577-D7DB-4166-E5E3-87B5371583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8" y="0"/>
            <a:ext cx="8303126" cy="6858001"/>
          </a:xfrm>
          <a:prstGeom prst="rect">
            <a:avLst/>
          </a:prstGeom>
        </p:spPr>
      </p:pic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0B6A933B-3D00-0515-672F-01CD69D00E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313" y="2061617"/>
          <a:ext cx="8229600" cy="410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A0B02E89-CF84-F647-9AA5-99A77019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836712"/>
            <a:ext cx="8229600" cy="936625"/>
          </a:xfrm>
        </p:spPr>
        <p:txBody>
          <a:bodyPr anchor="b">
            <a:normAutofit/>
          </a:bodyPr>
          <a:lstStyle/>
          <a:p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Konsekvenserna av endometrios</a:t>
            </a:r>
          </a:p>
        </p:txBody>
      </p:sp>
    </p:spTree>
    <p:extLst>
      <p:ext uri="{BB962C8B-B14F-4D97-AF65-F5344CB8AC3E}">
        <p14:creationId xmlns:p14="http://schemas.microsoft.com/office/powerpoint/2010/main" val="365963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1D1CFB-0582-8542-86A8-9F01CA21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504577"/>
          </a:xfrm>
        </p:spPr>
        <p:txBody>
          <a:bodyPr/>
          <a:lstStyle/>
          <a:p>
            <a:r>
              <a:rPr lang="en-US" altLang="sv-SE" dirty="0">
                <a:latin typeface="Calibri" charset="0"/>
                <a:ea typeface="ＭＳ Ｐゴシック" charset="-128"/>
              </a:rPr>
              <a:t>Endometrios </a:t>
            </a:r>
            <a:r>
              <a:rPr lang="en-US" altLang="sv-SE" dirty="0" err="1">
                <a:latin typeface="Calibri" charset="0"/>
                <a:ea typeface="ＭＳ Ｐゴシック" charset="-128"/>
              </a:rPr>
              <a:t>prevalens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FE92E4A-4945-A241-9382-375E08E94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772817"/>
            <a:ext cx="8229600" cy="4392488"/>
          </a:xfrm>
        </p:spPr>
        <p:txBody>
          <a:bodyPr/>
          <a:lstStyle/>
          <a:p>
            <a:r>
              <a:rPr lang="sv-SE" dirty="0"/>
              <a:t>Prevalens 10-15% av fertila kvinnor</a:t>
            </a:r>
          </a:p>
          <a:p>
            <a:endParaRPr lang="sv-SE" sz="500" dirty="0"/>
          </a:p>
          <a:p>
            <a:r>
              <a:rPr lang="sv-SE" altLang="sv-SE" sz="2200" dirty="0">
                <a:latin typeface="Calibri" charset="0"/>
                <a:ea typeface="ＭＳ Ｐゴシック" charset="-128"/>
              </a:rPr>
              <a:t>2 miljoner kvinnor i Sverige är idag i fertil ålder vilket ger ca 200 000 kvinnor med endometrios</a:t>
            </a:r>
          </a:p>
          <a:p>
            <a:endParaRPr lang="sv-SE" altLang="sv-SE" sz="500" dirty="0">
              <a:latin typeface="Calibri" charset="0"/>
              <a:ea typeface="ＭＳ Ｐゴシック" charset="-128"/>
            </a:endParaRPr>
          </a:p>
          <a:p>
            <a:endParaRPr lang="sv-SE" sz="500" dirty="0"/>
          </a:p>
          <a:p>
            <a:r>
              <a:rPr lang="sv-SE" dirty="0"/>
              <a:t>I medeltal tar det 8 år från symtomdebut till diagnos</a:t>
            </a:r>
          </a:p>
          <a:p>
            <a:endParaRPr lang="sv-SE" sz="500" dirty="0"/>
          </a:p>
          <a:p>
            <a:r>
              <a:rPr lang="sv-SE" dirty="0"/>
              <a:t>Desto yngre patients desto längre</a:t>
            </a:r>
            <a:r>
              <a:rPr lang="sv-SE" dirty="0">
                <a:latin typeface="Calibri" charset="0"/>
                <a:ea typeface="ＭＳ Ｐゴシック" charset="-128"/>
              </a:rPr>
              <a:t> </a:t>
            </a:r>
            <a:r>
              <a:rPr lang="sv-SE" altLang="en-US" dirty="0">
                <a:latin typeface="Calibri" charset="0"/>
                <a:ea typeface="ＭＳ Ｐゴシック" charset="-128"/>
              </a:rPr>
              <a:t>”</a:t>
            </a:r>
            <a:r>
              <a:rPr lang="sv-SE" altLang="sv-SE" dirty="0" err="1">
                <a:latin typeface="Calibri" charset="0"/>
                <a:ea typeface="ＭＳ Ｐゴシック" charset="-128"/>
              </a:rPr>
              <a:t>doctors</a:t>
            </a:r>
            <a:r>
              <a:rPr lang="sv-SE" altLang="sv-SE" dirty="0">
                <a:latin typeface="Calibri" charset="0"/>
                <a:ea typeface="ＭＳ Ｐゴシック" charset="-128"/>
              </a:rPr>
              <a:t> </a:t>
            </a:r>
            <a:r>
              <a:rPr lang="sv-SE" altLang="sv-SE" dirty="0" err="1">
                <a:latin typeface="Calibri" charset="0"/>
                <a:ea typeface="ＭＳ Ｐゴシック" charset="-128"/>
              </a:rPr>
              <a:t>delay</a:t>
            </a:r>
            <a:r>
              <a:rPr lang="sv-SE" altLang="en-US" dirty="0">
                <a:latin typeface="Calibri" charset="0"/>
                <a:ea typeface="ＭＳ Ｐゴシック" charset="-128"/>
              </a:rPr>
              <a:t>”</a:t>
            </a:r>
          </a:p>
          <a:p>
            <a:endParaRPr lang="sv-SE" altLang="en-US" sz="500" dirty="0">
              <a:latin typeface="Calibri" charset="0"/>
              <a:ea typeface="ＭＳ Ｐゴシック" charset="-128"/>
            </a:endParaRPr>
          </a:p>
          <a:p>
            <a:r>
              <a:rPr lang="sv-SE" altLang="en-US" dirty="0">
                <a:latin typeface="Calibri" charset="0"/>
                <a:ea typeface="ＭＳ Ｐゴシック" charset="-128"/>
              </a:rPr>
              <a:t>Ungefär 80 % debuterar i tonåren</a:t>
            </a:r>
          </a:p>
          <a:p>
            <a:endParaRPr lang="sv-SE" altLang="en-US" dirty="0">
              <a:latin typeface="Calibri" charset="0"/>
              <a:ea typeface="ＭＳ Ｐゴシック" charset="-128"/>
            </a:endParaRPr>
          </a:p>
          <a:p>
            <a:pPr marL="0" indent="0" algn="ctr">
              <a:buNone/>
            </a:pPr>
            <a:r>
              <a:rPr lang="sv-SE" altLang="sv-SE" sz="3200" b="1" dirty="0">
                <a:solidFill>
                  <a:schemeClr val="accent6"/>
                </a:solidFill>
                <a:latin typeface="Calibri" charset="0"/>
                <a:ea typeface="ＭＳ Ｐゴシック" charset="-128"/>
              </a:rPr>
              <a:t>Vi </a:t>
            </a:r>
            <a:r>
              <a:rPr lang="sv-SE" altLang="sv-SE" sz="3200" b="1" u="sng" dirty="0">
                <a:solidFill>
                  <a:schemeClr val="accent6"/>
                </a:solidFill>
                <a:latin typeface="Calibri" charset="0"/>
                <a:ea typeface="ＭＳ Ｐゴシック" charset="-128"/>
              </a:rPr>
              <a:t>måste</a:t>
            </a:r>
            <a:r>
              <a:rPr lang="sv-SE" altLang="sv-SE" sz="3200" b="1" dirty="0">
                <a:solidFill>
                  <a:schemeClr val="accent6"/>
                </a:solidFill>
                <a:latin typeface="Calibri" charset="0"/>
                <a:ea typeface="ＭＳ Ｐゴシック" charset="-128"/>
              </a:rPr>
              <a:t> bli bättre på att hitta och behandla!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574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E1ED8F-BB1D-5647-9E13-A92488490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836712"/>
            <a:ext cx="8229600" cy="936625"/>
          </a:xfrm>
        </p:spPr>
        <p:txBody>
          <a:bodyPr/>
          <a:lstStyle/>
          <a:p>
            <a:r>
              <a:rPr lang="sv-SE" altLang="sv-SE" dirty="0">
                <a:latin typeface="Calibri" charset="0"/>
                <a:ea typeface="ＭＳ Ｐゴシック" charset="-128"/>
              </a:rPr>
              <a:t>Problemet i samhället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F15D6A-CDBA-E94B-890D-89CC29394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sv-SE" altLang="sv-SE" sz="2200" dirty="0">
                <a:latin typeface="Calibri" charset="0"/>
                <a:ea typeface="ＭＳ Ｐゴシック" charset="-128"/>
              </a:rPr>
              <a:t>Samhället normaliserar mensvärk</a:t>
            </a:r>
          </a:p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sv-SE" altLang="sv-SE" sz="2200" dirty="0">
                <a:latin typeface="Calibri" charset="0"/>
                <a:ea typeface="ＭＳ Ｐゴシック" charset="-128"/>
              </a:rPr>
              <a:t>Kvinnan/tjejen blir inte trodd</a:t>
            </a:r>
          </a:p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sv-SE" altLang="sv-SE" sz="2200" dirty="0">
                <a:latin typeface="Calibri" charset="0"/>
                <a:ea typeface="ＭＳ Ｐゴシック" charset="-128"/>
              </a:rPr>
              <a:t>Besvär negligeras</a:t>
            </a:r>
          </a:p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sv-SE" altLang="sv-SE" sz="2200" dirty="0">
                <a:latin typeface="Calibri" charset="0"/>
                <a:ea typeface="ＭＳ Ｐゴシック" charset="-128"/>
              </a:rPr>
              <a:t>Behandling uteblir</a:t>
            </a:r>
          </a:p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sv-SE" altLang="sv-SE" sz="2200" dirty="0">
                <a:latin typeface="Calibri" charset="0"/>
                <a:ea typeface="ＭＳ Ｐゴシック" charset="-128"/>
              </a:rPr>
              <a:t>Rädsla för hormonella behandlingar </a:t>
            </a:r>
            <a:r>
              <a:rPr lang="sv-SE" altLang="sv-SE" sz="2200" dirty="0" err="1">
                <a:latin typeface="Calibri" charset="0"/>
                <a:ea typeface="ＭＳ Ｐゴシック" charset="-128"/>
              </a:rPr>
              <a:t>pga</a:t>
            </a:r>
            <a:r>
              <a:rPr lang="sv-SE" altLang="sv-SE" sz="2200" dirty="0">
                <a:latin typeface="Calibri" charset="0"/>
                <a:ea typeface="ＭＳ Ｐゴシック" charset="-128"/>
              </a:rPr>
              <a:t> media (p-piller behandling innebär samma hormonella nivåer som att vara gravid i vecka 5-6)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F4A4137-06E8-E8DD-FE4E-940B5AF6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773337"/>
            <a:ext cx="3396428" cy="27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4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F9CAA2-1294-F098-9341-130D6AB8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052215"/>
            <a:ext cx="8229600" cy="936625"/>
          </a:xfrm>
        </p:spPr>
        <p:txBody>
          <a:bodyPr anchor="b">
            <a:normAutofit/>
          </a:bodyPr>
          <a:lstStyle/>
          <a:p>
            <a:r>
              <a:rPr lang="en-US" dirty="0" err="1"/>
              <a:t>Jämlikhet</a:t>
            </a:r>
            <a:r>
              <a:rPr lang="en-US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109F6D-1EAF-EE10-4195-D771FF97E76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58400" y="2050792"/>
            <a:ext cx="4038600" cy="41145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v-SE" altLang="sv-SE"/>
              <a:t>Är det troligt att samma ointresse skulle möta en sjukdom som innebar att tusentals män stannade hemma från jobbet 1-3 dagar varje månad på grund av pungsmärta? </a:t>
            </a:r>
          </a:p>
          <a:p>
            <a:pPr>
              <a:defRPr/>
            </a:pPr>
            <a:endParaRPr lang="sv-SE" altLang="sv-SE"/>
          </a:p>
          <a:p>
            <a:pPr>
              <a:defRPr/>
            </a:pPr>
            <a:r>
              <a:rPr lang="sv-SE" altLang="sv-SE"/>
              <a:t>Detta orsakat av en sjukdom som kan orsaka skador på vitala organ?</a:t>
            </a:r>
          </a:p>
          <a:p>
            <a:endParaRPr lang="en-US" dirty="0"/>
          </a:p>
        </p:txBody>
      </p:sp>
      <p:pic>
        <p:nvPicPr>
          <p:cNvPr id="5" name="Bildobjekt 4" descr="En bild som visar Medicinsk utrustning, vägg, person, klädsel&#10;&#10;AI-genererat innehåll kan vara felaktigt.">
            <a:extLst>
              <a:ext uri="{FF2B5EF4-FFF2-40B4-BE49-F238E27FC236}">
                <a16:creationId xmlns:a16="http://schemas.microsoft.com/office/drawing/2014/main" id="{B94BD863-E5D5-74C9-597A-5E9601A78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8000" y="3098399"/>
            <a:ext cx="4038600" cy="2019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97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578070-D817-118B-E532-71DBC3976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692696"/>
            <a:ext cx="8229600" cy="936625"/>
          </a:xfrm>
        </p:spPr>
        <p:txBody>
          <a:bodyPr anchor="b">
            <a:normAutofit/>
          </a:bodyPr>
          <a:lstStyle/>
          <a:p>
            <a:r>
              <a:rPr lang="en-US" dirty="0"/>
              <a:t>Vad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folksjukdom</a:t>
            </a:r>
            <a:r>
              <a:rPr lang="en-US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067596-0186-A319-1D0D-F651456A516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58400" y="1917353"/>
            <a:ext cx="4038600" cy="4535983"/>
          </a:xfrm>
        </p:spPr>
        <p:txBody>
          <a:bodyPr>
            <a:normAutofit/>
          </a:bodyPr>
          <a:lstStyle/>
          <a:p>
            <a:r>
              <a:rPr lang="sv-SE" dirty="0"/>
              <a:t>En folksjukdom är en sjukdom med hög förekomst i befolkningen och som bedöms ha stor inverkan på befolkningens hälsotillstånd under en viss tidsperiod. Vanliga folksjukdomar i Sverige är diabetes, cancer samt hjärt- och kärlsjukdomar. </a:t>
            </a:r>
          </a:p>
          <a:p>
            <a:endParaRPr lang="en-US" dirty="0"/>
          </a:p>
          <a:p>
            <a:r>
              <a:rPr lang="en-US" dirty="0" err="1"/>
              <a:t>Varför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endometrios </a:t>
            </a:r>
            <a:r>
              <a:rPr lang="en-US" dirty="0" err="1"/>
              <a:t>klassificerad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folksjukdom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6" name="Platshållare för innehåll 5" descr="Person som håller ett rött värme paket">
            <a:extLst>
              <a:ext uri="{FF2B5EF4-FFF2-40B4-BE49-F238E27FC236}">
                <a16:creationId xmlns:a16="http://schemas.microsoft.com/office/drawing/2014/main" id="{1D3AF729-9084-50A7-51BA-77C0799058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2729876"/>
            <a:ext cx="4038600" cy="2756344"/>
          </a:xfrm>
          <a:noFill/>
        </p:spPr>
      </p:pic>
    </p:spTree>
    <p:extLst>
      <p:ext uri="{BB962C8B-B14F-4D97-AF65-F5344CB8AC3E}">
        <p14:creationId xmlns:p14="http://schemas.microsoft.com/office/powerpoint/2010/main" val="283237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270186-C2FF-616C-83C0-3567AC31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692696"/>
            <a:ext cx="8229600" cy="936625"/>
          </a:xfrm>
        </p:spPr>
        <p:txBody>
          <a:bodyPr anchor="b">
            <a:normAutofit/>
          </a:bodyPr>
          <a:lstStyle/>
          <a:p>
            <a:r>
              <a:rPr lang="en-US" dirty="0" err="1"/>
              <a:t>Utbildning</a:t>
            </a:r>
            <a:r>
              <a:rPr lang="en-US" dirty="0"/>
              <a:t> om endometrios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skolan</a:t>
            </a:r>
            <a:endParaRPr lang="en-US" dirty="0"/>
          </a:p>
        </p:txBody>
      </p:sp>
      <p:pic>
        <p:nvPicPr>
          <p:cNvPr id="13" name="Bildobjekt 12" descr="Porträtt av flicka som ler">
            <a:extLst>
              <a:ext uri="{FF2B5EF4-FFF2-40B4-BE49-F238E27FC236}">
                <a16:creationId xmlns:a16="http://schemas.microsoft.com/office/drawing/2014/main" id="{F7843B78-DB02-07E9-42C6-03C1A0365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r="15615" b="-1"/>
          <a:stretch/>
        </p:blipFill>
        <p:spPr>
          <a:xfrm>
            <a:off x="4637402" y="1906776"/>
            <a:ext cx="4038600" cy="4114512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FCD0663-5D19-CB17-494A-B78C232CF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000" y="2050792"/>
            <a:ext cx="4038600" cy="41145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Vad </a:t>
            </a:r>
            <a:r>
              <a:rPr lang="en-US" dirty="0" err="1"/>
              <a:t>lär</a:t>
            </a:r>
            <a:r>
              <a:rPr lang="en-US" dirty="0"/>
              <a:t> sig </a:t>
            </a:r>
            <a:r>
              <a:rPr lang="en-US" dirty="0" err="1"/>
              <a:t>skolbarn</a:t>
            </a:r>
            <a:r>
              <a:rPr lang="en-US" dirty="0"/>
              <a:t> om </a:t>
            </a:r>
            <a:r>
              <a:rPr lang="en-US" dirty="0" err="1"/>
              <a:t>menscykeln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Vad </a:t>
            </a:r>
            <a:r>
              <a:rPr lang="en-US" dirty="0" err="1"/>
              <a:t>lär</a:t>
            </a:r>
            <a:r>
              <a:rPr lang="en-US" dirty="0"/>
              <a:t> sig </a:t>
            </a:r>
            <a:r>
              <a:rPr lang="en-US" dirty="0" err="1"/>
              <a:t>skolbarn</a:t>
            </a:r>
            <a:r>
              <a:rPr lang="en-US" dirty="0"/>
              <a:t> om PMS, </a:t>
            </a:r>
            <a:r>
              <a:rPr lang="en-US" dirty="0" err="1"/>
              <a:t>riklig</a:t>
            </a:r>
            <a:r>
              <a:rPr lang="en-US" dirty="0"/>
              <a:t> </a:t>
            </a:r>
            <a:r>
              <a:rPr lang="en-US" dirty="0" err="1"/>
              <a:t>mens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mensvärk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Vet </a:t>
            </a:r>
            <a:r>
              <a:rPr lang="en-US" dirty="0" err="1"/>
              <a:t>tonåringar</a:t>
            </a:r>
            <a:r>
              <a:rPr lang="en-US" dirty="0"/>
              <a:t> </a:t>
            </a:r>
            <a:r>
              <a:rPr lang="en-US" dirty="0" err="1"/>
              <a:t>när</a:t>
            </a:r>
            <a:r>
              <a:rPr lang="en-US" dirty="0"/>
              <a:t> det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besvär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“</a:t>
            </a:r>
            <a:r>
              <a:rPr lang="en-US" dirty="0" err="1"/>
              <a:t>normala</a:t>
            </a:r>
            <a:r>
              <a:rPr lang="en-US" dirty="0"/>
              <a:t>” </a:t>
            </a:r>
            <a:r>
              <a:rPr lang="en-US" dirty="0" err="1"/>
              <a:t>som</a:t>
            </a:r>
            <a:r>
              <a:rPr lang="en-US" dirty="0"/>
              <a:t> de </a:t>
            </a:r>
            <a:r>
              <a:rPr lang="en-US" dirty="0" err="1"/>
              <a:t>bör</a:t>
            </a:r>
            <a:r>
              <a:rPr lang="en-US" dirty="0"/>
              <a:t>/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hjälp</a:t>
            </a:r>
            <a:r>
              <a:rPr lang="en-US" dirty="0"/>
              <a:t> med?</a:t>
            </a:r>
          </a:p>
          <a:p>
            <a:endParaRPr lang="en-US" dirty="0"/>
          </a:p>
          <a:p>
            <a:r>
              <a:rPr lang="en-US" dirty="0" err="1"/>
              <a:t>Är</a:t>
            </a:r>
            <a:r>
              <a:rPr lang="en-US" dirty="0"/>
              <a:t> det </a:t>
            </a:r>
            <a:r>
              <a:rPr lang="en-US" dirty="0" err="1"/>
              <a:t>jämlikt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348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klädsel, person, Medicinsk utrustning, Människoansikte&#10;&#10;AI-genererat innehåll kan vara felaktigt.">
            <a:extLst>
              <a:ext uri="{FF2B5EF4-FFF2-40B4-BE49-F238E27FC236}">
                <a16:creationId xmlns:a16="http://schemas.microsoft.com/office/drawing/2014/main" id="{652D03D8-FBDE-C969-4447-0605DB931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726" r="29474" b="-3"/>
          <a:stretch/>
        </p:blipFill>
        <p:spPr>
          <a:xfrm>
            <a:off x="1245224" y="2246491"/>
            <a:ext cx="3148689" cy="3364088"/>
          </a:xfrm>
          <a:prstGeom prst="rect">
            <a:avLst/>
          </a:pr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2A4FAD-B750-3764-C752-DB5047164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44865" y="2246491"/>
            <a:ext cx="3147720" cy="3364088"/>
          </a:xfrm>
        </p:spPr>
        <p:txBody>
          <a:bodyPr>
            <a:normAutofit/>
          </a:bodyPr>
          <a:lstStyle/>
          <a:p>
            <a:r>
              <a:rPr lang="en-US" dirty="0"/>
              <a:t>Vetenskapsrådet – </a:t>
            </a:r>
            <a:r>
              <a:rPr lang="en-US" dirty="0" err="1"/>
              <a:t>spjutspetspengar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Centrala</a:t>
            </a:r>
            <a:r>
              <a:rPr lang="en-US" dirty="0"/>
              <a:t> ALF</a:t>
            </a:r>
          </a:p>
          <a:p>
            <a:endParaRPr lang="en-US" dirty="0"/>
          </a:p>
          <a:p>
            <a:r>
              <a:rPr lang="en-US" dirty="0"/>
              <a:t>Cancerfonden/</a:t>
            </a:r>
            <a:r>
              <a:rPr lang="en-US" dirty="0" err="1"/>
              <a:t>Hjärt</a:t>
            </a:r>
            <a:r>
              <a:rPr lang="en-US" dirty="0"/>
              <a:t>-Lung </a:t>
            </a:r>
            <a:r>
              <a:rPr lang="en-US" dirty="0" err="1"/>
              <a:t>fonden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Läkemedelsindustrin</a:t>
            </a:r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3487D3B-2FCD-8CBE-D458-E0050175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1" y="792763"/>
            <a:ext cx="6647364" cy="1080468"/>
          </a:xfrm>
        </p:spPr>
        <p:txBody>
          <a:bodyPr anchor="ctr">
            <a:normAutofit/>
          </a:bodyPr>
          <a:lstStyle/>
          <a:p>
            <a:r>
              <a:rPr lang="en-US" dirty="0" err="1"/>
              <a:t>Forskningsmedel</a:t>
            </a:r>
            <a:endParaRPr lang="en-US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559DE94-71AB-B23C-A0B4-383DA22CF5CB}"/>
              </a:ext>
            </a:extLst>
          </p:cNvPr>
          <p:cNvSpPr txBox="1"/>
          <p:nvPr/>
        </p:nvSpPr>
        <p:spPr>
          <a:xfrm>
            <a:off x="1859245" y="5410524"/>
            <a:ext cx="25346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life-time.se/forskning/starkt-stod-for-svensk-medicinsk-forskn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en-US" sz="700">
                <a:solidFill>
                  <a:srgbClr val="FFFFFF"/>
                </a:solidFill>
              </a:rPr>
              <a:t> av Okänd författare licensieras enligt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81849"/>
      </p:ext>
    </p:extLst>
  </p:cSld>
  <p:clrMapOvr>
    <a:masterClrMapping/>
  </p:clrMapOvr>
</p:sld>
</file>

<file path=ppt/theme/theme1.xml><?xml version="1.0" encoding="utf-8"?>
<a:theme xmlns:a="http://schemas.openxmlformats.org/drawingml/2006/main" name="RVN Blå (Standard)">
  <a:themeElements>
    <a:clrScheme name="RVN">
      <a:dk1>
        <a:srgbClr val="000000"/>
      </a:dk1>
      <a:lt1>
        <a:srgbClr val="FFFFFF"/>
      </a:lt1>
      <a:dk2>
        <a:srgbClr val="A19C97"/>
      </a:dk2>
      <a:lt2>
        <a:srgbClr val="E7E5E4"/>
      </a:lt2>
      <a:accent1>
        <a:srgbClr val="009FE3"/>
      </a:accent1>
      <a:accent2>
        <a:srgbClr val="95C11F"/>
      </a:accent2>
      <a:accent3>
        <a:srgbClr val="FFCC00"/>
      </a:accent3>
      <a:accent4>
        <a:srgbClr val="954B97"/>
      </a:accent4>
      <a:accent5>
        <a:srgbClr val="EB6209"/>
      </a:accent5>
      <a:accent6>
        <a:srgbClr val="E8308A"/>
      </a:accent6>
      <a:hlink>
        <a:srgbClr val="005CA9"/>
      </a:hlink>
      <a:folHlink>
        <a:srgbClr val="954B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80EF50-DFFB-4B45-9C4A-88CB1F431C99}" vid="{CEF26347-2EBB-4F56-BC0C-0ED248B395F5}"/>
    </a:ext>
  </a:extLst>
</a:theme>
</file>

<file path=ppt/theme/theme2.xml><?xml version="1.0" encoding="utf-8"?>
<a:theme xmlns:a="http://schemas.openxmlformats.org/drawingml/2006/main" name="RVN Grön">
  <a:themeElements>
    <a:clrScheme name="RVN">
      <a:dk1>
        <a:srgbClr val="000000"/>
      </a:dk1>
      <a:lt1>
        <a:srgbClr val="FFFFFF"/>
      </a:lt1>
      <a:dk2>
        <a:srgbClr val="A19C97"/>
      </a:dk2>
      <a:lt2>
        <a:srgbClr val="E7E5E4"/>
      </a:lt2>
      <a:accent1>
        <a:srgbClr val="009FE3"/>
      </a:accent1>
      <a:accent2>
        <a:srgbClr val="95C11F"/>
      </a:accent2>
      <a:accent3>
        <a:srgbClr val="FFCC00"/>
      </a:accent3>
      <a:accent4>
        <a:srgbClr val="954B97"/>
      </a:accent4>
      <a:accent5>
        <a:srgbClr val="EB6209"/>
      </a:accent5>
      <a:accent6>
        <a:srgbClr val="E8308A"/>
      </a:accent6>
      <a:hlink>
        <a:srgbClr val="005CA9"/>
      </a:hlink>
      <a:folHlink>
        <a:srgbClr val="954B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80EF50-DFFB-4B45-9C4A-88CB1F431C99}" vid="{AC8F0FAD-47C7-49FD-895A-B0C52AFA1F18}"/>
    </a:ext>
  </a:extLst>
</a:theme>
</file>

<file path=ppt/theme/theme3.xml><?xml version="1.0" encoding="utf-8"?>
<a:theme xmlns:a="http://schemas.openxmlformats.org/drawingml/2006/main" name="RVN Gul">
  <a:themeElements>
    <a:clrScheme name="RVN">
      <a:dk1>
        <a:srgbClr val="000000"/>
      </a:dk1>
      <a:lt1>
        <a:srgbClr val="FFFFFF"/>
      </a:lt1>
      <a:dk2>
        <a:srgbClr val="A19C97"/>
      </a:dk2>
      <a:lt2>
        <a:srgbClr val="E7E5E4"/>
      </a:lt2>
      <a:accent1>
        <a:srgbClr val="009FE3"/>
      </a:accent1>
      <a:accent2>
        <a:srgbClr val="95C11F"/>
      </a:accent2>
      <a:accent3>
        <a:srgbClr val="FFCC00"/>
      </a:accent3>
      <a:accent4>
        <a:srgbClr val="954B97"/>
      </a:accent4>
      <a:accent5>
        <a:srgbClr val="EB6209"/>
      </a:accent5>
      <a:accent6>
        <a:srgbClr val="E8308A"/>
      </a:accent6>
      <a:hlink>
        <a:srgbClr val="005CA9"/>
      </a:hlink>
      <a:folHlink>
        <a:srgbClr val="954B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80EF50-DFFB-4B45-9C4A-88CB1F431C99}" vid="{FE51C29E-171E-45D7-AC17-76E4FA541FCC}"/>
    </a:ext>
  </a:extLst>
</a:theme>
</file>

<file path=ppt/theme/theme4.xml><?xml version="1.0" encoding="utf-8"?>
<a:theme xmlns:a="http://schemas.openxmlformats.org/drawingml/2006/main" name="RVN Lila">
  <a:themeElements>
    <a:clrScheme name="RVN">
      <a:dk1>
        <a:srgbClr val="000000"/>
      </a:dk1>
      <a:lt1>
        <a:srgbClr val="FFFFFF"/>
      </a:lt1>
      <a:dk2>
        <a:srgbClr val="A19C97"/>
      </a:dk2>
      <a:lt2>
        <a:srgbClr val="E7E5E4"/>
      </a:lt2>
      <a:accent1>
        <a:srgbClr val="009FE3"/>
      </a:accent1>
      <a:accent2>
        <a:srgbClr val="95C11F"/>
      </a:accent2>
      <a:accent3>
        <a:srgbClr val="FFCC00"/>
      </a:accent3>
      <a:accent4>
        <a:srgbClr val="954B97"/>
      </a:accent4>
      <a:accent5>
        <a:srgbClr val="EB6209"/>
      </a:accent5>
      <a:accent6>
        <a:srgbClr val="E8308A"/>
      </a:accent6>
      <a:hlink>
        <a:srgbClr val="005CA9"/>
      </a:hlink>
      <a:folHlink>
        <a:srgbClr val="954B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80EF50-DFFB-4B45-9C4A-88CB1F431C99}" vid="{4CAA1931-D01A-4275-B55E-BB46355E4A88}"/>
    </a:ext>
  </a:extLst>
</a:theme>
</file>

<file path=ppt/theme/theme5.xml><?xml version="1.0" encoding="utf-8"?>
<a:theme xmlns:a="http://schemas.openxmlformats.org/drawingml/2006/main" name="RVN Orange">
  <a:themeElements>
    <a:clrScheme name="RVN">
      <a:dk1>
        <a:srgbClr val="000000"/>
      </a:dk1>
      <a:lt1>
        <a:srgbClr val="FFFFFF"/>
      </a:lt1>
      <a:dk2>
        <a:srgbClr val="A19C97"/>
      </a:dk2>
      <a:lt2>
        <a:srgbClr val="E7E5E4"/>
      </a:lt2>
      <a:accent1>
        <a:srgbClr val="009FE3"/>
      </a:accent1>
      <a:accent2>
        <a:srgbClr val="95C11F"/>
      </a:accent2>
      <a:accent3>
        <a:srgbClr val="FFCC00"/>
      </a:accent3>
      <a:accent4>
        <a:srgbClr val="954B97"/>
      </a:accent4>
      <a:accent5>
        <a:srgbClr val="EB6209"/>
      </a:accent5>
      <a:accent6>
        <a:srgbClr val="E8308A"/>
      </a:accent6>
      <a:hlink>
        <a:srgbClr val="005CA9"/>
      </a:hlink>
      <a:folHlink>
        <a:srgbClr val="954B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80EF50-DFFB-4B45-9C4A-88CB1F431C99}" vid="{28AD6BA9-3606-484D-A330-0F9E90D241B3}"/>
    </a:ext>
  </a:extLst>
</a:theme>
</file>

<file path=ppt/theme/theme6.xml><?xml version="1.0" encoding="utf-8"?>
<a:theme xmlns:a="http://schemas.openxmlformats.org/drawingml/2006/main" name="RVN Blank med sidfot">
  <a:themeElements>
    <a:clrScheme name="RVN">
      <a:dk1>
        <a:srgbClr val="000000"/>
      </a:dk1>
      <a:lt1>
        <a:srgbClr val="FFFFFF"/>
      </a:lt1>
      <a:dk2>
        <a:srgbClr val="A19C97"/>
      </a:dk2>
      <a:lt2>
        <a:srgbClr val="E7E5E4"/>
      </a:lt2>
      <a:accent1>
        <a:srgbClr val="009FE3"/>
      </a:accent1>
      <a:accent2>
        <a:srgbClr val="95C11F"/>
      </a:accent2>
      <a:accent3>
        <a:srgbClr val="FFCC00"/>
      </a:accent3>
      <a:accent4>
        <a:srgbClr val="954B97"/>
      </a:accent4>
      <a:accent5>
        <a:srgbClr val="EB6209"/>
      </a:accent5>
      <a:accent6>
        <a:srgbClr val="E8308A"/>
      </a:accent6>
      <a:hlink>
        <a:srgbClr val="005CA9"/>
      </a:hlink>
      <a:folHlink>
        <a:srgbClr val="954B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80EF50-DFFB-4B45-9C4A-88CB1F431C99}" vid="{FF2255BA-94E9-44FD-996C-8BC2930B6D45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3a4422-3c3a-438f-a032-623ffbe8c904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0164579497484495FFE6D297651C21" ma:contentTypeVersion="2" ma:contentTypeDescription="Create a new document." ma:contentTypeScope="" ma:versionID="d22dbbe806a2e2b8b5d8cbdc10e6acd1">
  <xsd:schema xmlns:xsd="http://www.w3.org/2001/XMLSchema" xmlns:xs="http://www.w3.org/2001/XMLSchema" xmlns:p="http://schemas.microsoft.com/office/2006/metadata/properties" xmlns:ns2="f43a4422-3c3a-438f-a032-623ffbe8c904" targetNamespace="http://schemas.microsoft.com/office/2006/metadata/properties" ma:root="true" ma:fieldsID="d762db69803305e594ecbf5b76f33e68" ns2:_="">
    <xsd:import namespace="f43a4422-3c3a-438f-a032-623ffbe8c90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a4422-3c3a-438f-a032-623ffbe8c9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51EED2-69C7-4265-81C4-A1F87D13AF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D0BC15-E58F-4798-B441-7B9BA92706E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43a4422-3c3a-438f-a032-623ffbe8c90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E4E6E8-8D15-4BAB-8C81-84698CD34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3a4422-3c3a-438f-a032-623ffbe8c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RVN Powerpoint Mall</Template>
  <TotalTime>16351</TotalTime>
  <Words>2212</Words>
  <Application>Microsoft Macintosh PowerPoint</Application>
  <PresentationFormat>Bildspel på skärmen (4:3)</PresentationFormat>
  <Paragraphs>263</Paragraphs>
  <Slides>28</Slides>
  <Notes>19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28</vt:i4>
      </vt:variant>
    </vt:vector>
  </HeadingPairs>
  <TitlesOfParts>
    <vt:vector size="44" baseType="lpstr">
      <vt:lpstr>ＭＳ Ｐゴシック</vt:lpstr>
      <vt:lpstr>Arial</vt:lpstr>
      <vt:lpstr>Baskerville</vt:lpstr>
      <vt:lpstr>Calibri</vt:lpstr>
      <vt:lpstr>Funkis A Medium</vt:lpstr>
      <vt:lpstr>Indigo Antiqua 2</vt:lpstr>
      <vt:lpstr>Romie</vt:lpstr>
      <vt:lpstr>Symbol</vt:lpstr>
      <vt:lpstr>Times New Roman</vt:lpstr>
      <vt:lpstr>Wingdings</vt:lpstr>
      <vt:lpstr>RVN Blå (Standard)</vt:lpstr>
      <vt:lpstr>RVN Grön</vt:lpstr>
      <vt:lpstr>RVN Gul</vt:lpstr>
      <vt:lpstr>RVN Lila</vt:lpstr>
      <vt:lpstr>RVN Orange</vt:lpstr>
      <vt:lpstr>RVN Blank med sidfot</vt:lpstr>
      <vt:lpstr>Endometrios Jämlikhet Immunologiska aspekter </vt:lpstr>
      <vt:lpstr>Vad är endometrios?</vt:lpstr>
      <vt:lpstr>Konsekvenserna av endometrios</vt:lpstr>
      <vt:lpstr>Endometrios prevalens</vt:lpstr>
      <vt:lpstr>Problemet i samhället</vt:lpstr>
      <vt:lpstr>Jämlikhet?</vt:lpstr>
      <vt:lpstr>Vad är en folksjukdom?</vt:lpstr>
      <vt:lpstr>Utbildning om endometrios i skolan</vt:lpstr>
      <vt:lpstr>Forskningsmedel</vt:lpstr>
      <vt:lpstr>Utbildning av ST-läkare om endometrios</vt:lpstr>
      <vt:lpstr>Hur ser det ut i landet? Endometriosteam</vt:lpstr>
      <vt:lpstr>Hur ser det ut i landet? Nationell Högspeciliserad Vård</vt:lpstr>
      <vt:lpstr>Vad beror endometrios på?</vt:lpstr>
      <vt:lpstr>Vad beror endometrios på?</vt:lpstr>
      <vt:lpstr>Endometrios – en bieffekt av vår fertilitet?</vt:lpstr>
      <vt:lpstr>Endometrios liknar cancer</vt:lpstr>
      <vt:lpstr>Immunsystemet</vt:lpstr>
      <vt:lpstr>Immunövervakning </vt:lpstr>
      <vt:lpstr>Exosomer </vt:lpstr>
      <vt:lpstr>Endometrios lurar immunsystemet på samma sätt som cancer</vt:lpstr>
      <vt:lpstr>  Endometrioshärdar producerar stora mängder exosomer</vt:lpstr>
      <vt:lpstr>MICA/B och ULBP1-3 uttrycks på ytan av exosomer från endometriosvävnad</vt:lpstr>
      <vt:lpstr>Exosomer som uttrycker NKG2D ligander nedreglerar NKG2D receptorn</vt:lpstr>
      <vt:lpstr>Exosomer utsöndrade från endometriosvävnad som bär på NKG2D liganderna försvagar NK-cell cytotoxiciteten</vt:lpstr>
      <vt:lpstr>Exosomer från endometriosvävnad uttrycker FasL och TRAIL och inducerar apoptos av Jurkat celler</vt:lpstr>
      <vt:lpstr>Resultat</vt:lpstr>
      <vt:lpstr>Endometrios-ARG</vt:lpstr>
      <vt:lpstr>TACK!</vt:lpstr>
    </vt:vector>
  </TitlesOfParts>
  <Company>Landstinget Västernorrland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Svår mensvärk/endometrios</dc:title>
  <dc:creator>Emma Björk</dc:creator>
  <cp:lastModifiedBy>Emma Björk</cp:lastModifiedBy>
  <cp:revision>152</cp:revision>
  <dcterms:created xsi:type="dcterms:W3CDTF">2020-10-19T09:44:02Z</dcterms:created>
  <dcterms:modified xsi:type="dcterms:W3CDTF">2025-04-04T12:49:30Z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0x010100C50164579497484495FFE6D297651C21</vt:lpwstr>
  </property>
</Properties>
</file>