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58" r:id="rId4"/>
    <p:sldId id="259" r:id="rId5"/>
    <p:sldId id="260" r:id="rId6"/>
    <p:sldId id="265" r:id="rId7"/>
    <p:sldId id="269" r:id="rId8"/>
    <p:sldId id="267" r:id="rId9"/>
    <p:sldId id="268" r:id="rId10"/>
    <p:sldId id="270" r:id="rId11"/>
    <p:sldId id="263" r:id="rId12"/>
    <p:sldId id="266" r:id="rId13"/>
    <p:sldId id="272" r:id="rId14"/>
    <p:sldId id="264" r:id="rId15"/>
    <p:sldId id="273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5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65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33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22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69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64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66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74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10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84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323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43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16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6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97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07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18B8A6-F05B-478D-950C-811D1AB34234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035DE-D984-47CB-9D7F-1D2D4AE8FA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825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7F128-9916-8CCD-615B-DB47A8602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OGU 2025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705439-1B2B-8E49-38CB-54B3892E3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Fall från det stora och lilla sjukhuset, skillnader i möjlighet kring handläggning</a:t>
            </a:r>
          </a:p>
        </p:txBody>
      </p:sp>
    </p:spTree>
    <p:extLst>
      <p:ext uri="{BB962C8B-B14F-4D97-AF65-F5344CB8AC3E}">
        <p14:creationId xmlns:p14="http://schemas.microsoft.com/office/powerpoint/2010/main" val="131626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8FA801-4778-0D2D-2C1F-01A89585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Kliniker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EF7061-D056-D976-A1F0-FF3280607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Ej disputerad</a:t>
            </a:r>
          </a:p>
          <a:p>
            <a:r>
              <a:rPr lang="sv-SE" dirty="0"/>
              <a:t>Ingen spetskompetens</a:t>
            </a:r>
          </a:p>
          <a:p>
            <a:r>
              <a:rPr lang="sv-SE" dirty="0"/>
              <a:t>tacksam över att ha arbetat på både det stora och lilla sjukhuset</a:t>
            </a:r>
          </a:p>
          <a:p>
            <a:r>
              <a:rPr lang="sv-SE" dirty="0"/>
              <a:t>en hygglig kliniker i obstetrik/gynekologi</a:t>
            </a:r>
          </a:p>
          <a:p>
            <a:r>
              <a:rPr lang="sv-SE" dirty="0"/>
              <a:t>Ogillar blödningar…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756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8DD0C-E554-EE59-90B7-48CCF36A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och utmaningar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46BCBC-83CD-6F87-1D49-D7885D4A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Geografi. Glesbygd</a:t>
            </a:r>
          </a:p>
          <a:p>
            <a:r>
              <a:rPr lang="sv-SE" dirty="0"/>
              <a:t>Allt händer men inte så ofta</a:t>
            </a:r>
          </a:p>
          <a:p>
            <a:r>
              <a:rPr lang="sv-SE" dirty="0"/>
              <a:t>Utsatthet. Ensam jour – sårbart. </a:t>
            </a:r>
          </a:p>
          <a:p>
            <a:r>
              <a:rPr lang="sv-SE" dirty="0"/>
              <a:t>Personalstyrka/-svaghet</a:t>
            </a:r>
          </a:p>
          <a:p>
            <a:r>
              <a:rPr lang="sv-SE" dirty="0" err="1"/>
              <a:t>Op</a:t>
            </a:r>
            <a:r>
              <a:rPr lang="sv-SE" dirty="0"/>
              <a:t>-lag</a:t>
            </a:r>
          </a:p>
          <a:p>
            <a:r>
              <a:rPr lang="sv-SE" dirty="0"/>
              <a:t>Blödningar: blodprodukter (</a:t>
            </a:r>
            <a:r>
              <a:rPr lang="sv-SE" dirty="0" err="1"/>
              <a:t>ffa</a:t>
            </a:r>
            <a:r>
              <a:rPr lang="sv-SE" dirty="0"/>
              <a:t> trombocyter), möjlighet till interventioner, Cell-</a:t>
            </a:r>
            <a:r>
              <a:rPr lang="sv-SE" dirty="0" err="1"/>
              <a:t>saver</a:t>
            </a:r>
            <a:endParaRPr lang="sv-SE" dirty="0"/>
          </a:p>
          <a:p>
            <a:r>
              <a:rPr lang="sv-SE" dirty="0"/>
              <a:t>Akut kontra </a:t>
            </a:r>
            <a:r>
              <a:rPr lang="sv-SE" dirty="0" err="1"/>
              <a:t>elektivt</a:t>
            </a:r>
            <a:endParaRPr lang="sv-SE" dirty="0"/>
          </a:p>
          <a:p>
            <a:r>
              <a:rPr lang="sv-SE" dirty="0"/>
              <a:t>Neonatologi: planering. Akuta händelser. </a:t>
            </a:r>
            <a:r>
              <a:rPr lang="sv-SE" dirty="0" err="1"/>
              <a:t>Neo</a:t>
            </a:r>
            <a:r>
              <a:rPr lang="sv-SE" dirty="0"/>
              <a:t> NUS - uppkoppling</a:t>
            </a:r>
          </a:p>
          <a:p>
            <a:r>
              <a:rPr lang="sv-SE" dirty="0"/>
              <a:t>Kompetens, kirurgisk (och övrig)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26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33A5E1-DA3E-3D77-7DB5-903B08D0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Sommarstuga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E5CC3F-CAF9-1B74-7FB9-094100754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ESEC fullgången tid</a:t>
            </a:r>
          </a:p>
          <a:p>
            <a:r>
              <a:rPr lang="sv-SE" dirty="0"/>
              <a:t>Blödning från lilla bäckenet efter att uterus lyfts ut</a:t>
            </a:r>
          </a:p>
          <a:p>
            <a:r>
              <a:rPr lang="sv-SE" dirty="0" err="1"/>
              <a:t>Hysterectomi</a:t>
            </a:r>
            <a:r>
              <a:rPr lang="sv-SE" dirty="0"/>
              <a:t> för att komma åt</a:t>
            </a:r>
          </a:p>
          <a:p>
            <a:r>
              <a:rPr lang="sv-SE" dirty="0" err="1"/>
              <a:t>Venplexa</a:t>
            </a:r>
            <a:r>
              <a:rPr lang="sv-SE" dirty="0"/>
              <a:t> </a:t>
            </a:r>
            <a:r>
              <a:rPr lang="sv-SE" dirty="0" err="1"/>
              <a:t>retroperitonealt</a:t>
            </a:r>
            <a:r>
              <a:rPr lang="sv-SE" dirty="0"/>
              <a:t>, + en gren av v </a:t>
            </a:r>
            <a:r>
              <a:rPr lang="sv-SE" dirty="0" err="1"/>
              <a:t>iliaca</a:t>
            </a:r>
            <a:r>
              <a:rPr lang="sv-SE" dirty="0"/>
              <a:t>.</a:t>
            </a:r>
          </a:p>
          <a:p>
            <a:r>
              <a:rPr lang="sv-SE" dirty="0"/>
              <a:t>Kärlkirurg på semester i sin stuga efterrings</a:t>
            </a:r>
          </a:p>
          <a:p>
            <a:r>
              <a:rPr lang="sv-SE" dirty="0"/>
              <a:t>Aortakompression 2,5 </a:t>
            </a:r>
            <a:r>
              <a:rPr lang="sv-SE" dirty="0" err="1"/>
              <a:t>tim</a:t>
            </a:r>
            <a:endParaRPr lang="sv-SE" dirty="0"/>
          </a:p>
          <a:p>
            <a:r>
              <a:rPr lang="sv-SE" dirty="0"/>
              <a:t>Till slut får man stopp på blödningen. Pat överlever. 18 E </a:t>
            </a:r>
            <a:r>
              <a:rPr lang="sv-SE" dirty="0" err="1"/>
              <a:t>ery</a:t>
            </a:r>
            <a:r>
              <a:rPr lang="sv-SE" dirty="0"/>
              <a:t>, 9 E plasma</a:t>
            </a:r>
          </a:p>
        </p:txBody>
      </p:sp>
    </p:spTree>
    <p:extLst>
      <p:ext uri="{BB962C8B-B14F-4D97-AF65-F5344CB8AC3E}">
        <p14:creationId xmlns:p14="http://schemas.microsoft.com/office/powerpoint/2010/main" val="245097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50861-DECB-CC04-1942-D129B57E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Onkologi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BCBBC6-DD0C-524B-C92F-75922C093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Kontroller</a:t>
            </a:r>
          </a:p>
          <a:p>
            <a:r>
              <a:rPr lang="sv-SE" dirty="0"/>
              <a:t>Kirurgi: långa resor. </a:t>
            </a:r>
          </a:p>
          <a:p>
            <a:r>
              <a:rPr lang="sv-SE" dirty="0"/>
              <a:t>Strålbehandling</a:t>
            </a:r>
          </a:p>
          <a:p>
            <a:r>
              <a:rPr lang="sv-SE" dirty="0"/>
              <a:t>Cytostatikabehandling: planering och beställning</a:t>
            </a:r>
          </a:p>
          <a:p>
            <a:r>
              <a:rPr lang="sv-SE" dirty="0"/>
              <a:t>Palliativ vård. </a:t>
            </a:r>
          </a:p>
          <a:p>
            <a:r>
              <a:rPr lang="sv-SE" dirty="0"/>
              <a:t>Hospice – finns ej i </a:t>
            </a:r>
            <a:r>
              <a:rPr lang="sv-SE" dirty="0" err="1"/>
              <a:t>Övik</a:t>
            </a:r>
            <a:r>
              <a:rPr lang="sv-SE" dirty="0"/>
              <a:t> (Sundsvall)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79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30A8D4-99D3-8EB9-0A4E-AE6F1F74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Olämplig handläggning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FD37B1-1D2D-9118-3BCA-BE8A3BA0E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0-para, v 25+0. Inlägges på </a:t>
            </a:r>
            <a:r>
              <a:rPr lang="sv-SE" dirty="0" err="1"/>
              <a:t>em</a:t>
            </a:r>
            <a:r>
              <a:rPr lang="sv-SE" dirty="0"/>
              <a:t> p g a allvarlig hypertoni, BT 180/105</a:t>
            </a:r>
          </a:p>
          <a:p>
            <a:r>
              <a:rPr lang="sv-SE" dirty="0"/>
              <a:t>Senare samma natt: partner larmar efter midnatt p g a kramp. BT 190/120</a:t>
            </a:r>
          </a:p>
          <a:p>
            <a:r>
              <a:rPr lang="sv-SE" dirty="0"/>
              <a:t>Bolus Mg + </a:t>
            </a:r>
            <a:r>
              <a:rPr lang="sv-SE" dirty="0" err="1"/>
              <a:t>stesolid</a:t>
            </a:r>
            <a:r>
              <a:rPr lang="sv-SE" dirty="0"/>
              <a:t>. Larm för omedelbart </a:t>
            </a:r>
            <a:r>
              <a:rPr lang="sv-SE" dirty="0" err="1"/>
              <a:t>sectio</a:t>
            </a:r>
            <a:endParaRPr lang="sv-SE" dirty="0"/>
          </a:p>
          <a:p>
            <a:r>
              <a:rPr lang="sv-SE" dirty="0" err="1"/>
              <a:t>Neo</a:t>
            </a:r>
            <a:r>
              <a:rPr lang="sv-SE" dirty="0"/>
              <a:t>-team efterrings, kommer och hämtar barnet </a:t>
            </a:r>
          </a:p>
          <a:p>
            <a:r>
              <a:rPr lang="sv-SE" dirty="0"/>
              <a:t>Stafettläkare på narkosen, barn + ob/gyn</a:t>
            </a:r>
          </a:p>
        </p:txBody>
      </p:sp>
    </p:spTree>
    <p:extLst>
      <p:ext uri="{BB962C8B-B14F-4D97-AF65-F5344CB8AC3E}">
        <p14:creationId xmlns:p14="http://schemas.microsoft.com/office/powerpoint/2010/main" val="42413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616679-32B4-F2FB-A48B-D650E0EF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Visst finns skillnader – annat vore konstigt. </a:t>
            </a:r>
          </a:p>
          <a:p>
            <a:r>
              <a:rPr lang="sv-SE" dirty="0"/>
              <a:t>Sommarstängning. Planering – induktioner</a:t>
            </a:r>
          </a:p>
          <a:p>
            <a:r>
              <a:rPr lang="sv-SE" dirty="0"/>
              <a:t>Beroende av hyrpersonal. </a:t>
            </a:r>
          </a:p>
          <a:p>
            <a:r>
              <a:rPr lang="sv-SE" dirty="0"/>
              <a:t>Bereda möjlighet att i den mån det är möjligt ge lika vård på </a:t>
            </a:r>
            <a:r>
              <a:rPr lang="sv-SE" i="1" u="sng" dirty="0"/>
              <a:t>olika</a:t>
            </a:r>
            <a:r>
              <a:rPr lang="sv-SE" dirty="0"/>
              <a:t> villkor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0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6EFC05AF-AEF9-70CB-5974-ABF0F753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TACK FÖR MIG!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A9FDCC1-030D-2DF6-B2C1-6D37E021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89" r="-1" b="1773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264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2E9DC0-B9C5-0902-7A43-E92377F0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inga jäv eller intressekonflikter att redovisa</a:t>
            </a:r>
          </a:p>
        </p:txBody>
      </p:sp>
    </p:spTree>
    <p:extLst>
      <p:ext uri="{BB962C8B-B14F-4D97-AF65-F5344CB8AC3E}">
        <p14:creationId xmlns:p14="http://schemas.microsoft.com/office/powerpoint/2010/main" val="255551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772A2-7954-547F-81EE-BD56F8FD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Telefonsamtal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1CE0B5-0702-BD38-18AE-D58115A4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Torsdagkväll</a:t>
            </a:r>
            <a:r>
              <a:rPr lang="sv-SE" dirty="0"/>
              <a:t> i april 2023, telefonen ringer </a:t>
            </a:r>
            <a:r>
              <a:rPr lang="sv-SE" dirty="0" err="1"/>
              <a:t>kl</a:t>
            </a:r>
            <a:r>
              <a:rPr lang="sv-SE" dirty="0"/>
              <a:t> 21.25. Jag har inte jour/beredskap. Det är narkosjouren från </a:t>
            </a:r>
            <a:r>
              <a:rPr lang="sv-SE" dirty="0" err="1"/>
              <a:t>op-avd</a:t>
            </a:r>
            <a:endParaRPr lang="sv-SE" dirty="0"/>
          </a:p>
          <a:p>
            <a:r>
              <a:rPr lang="sv-SE" dirty="0"/>
              <a:t>Pågående blödning, närmare 5 l. Försöka att sätta </a:t>
            </a:r>
            <a:r>
              <a:rPr lang="sv-SE" dirty="0" err="1"/>
              <a:t>Bakri</a:t>
            </a:r>
            <a:r>
              <a:rPr lang="sv-SE" dirty="0"/>
              <a:t>, men det krånglar</a:t>
            </a:r>
          </a:p>
          <a:p>
            <a:r>
              <a:rPr lang="sv-SE" dirty="0"/>
              <a:t>ASEC 14.55. Bakgrund: diabetes typ-1, anorexi. </a:t>
            </a:r>
            <a:r>
              <a:rPr lang="sv-SE" dirty="0" err="1"/>
              <a:t>Hypoalbuminemi</a:t>
            </a:r>
            <a:r>
              <a:rPr lang="sv-SE" dirty="0"/>
              <a:t> (20) Tillväxt +44%. PPROM v 34. Induktion efter 3 d</a:t>
            </a:r>
          </a:p>
          <a:p>
            <a:r>
              <a:rPr lang="sv-SE" dirty="0"/>
              <a:t>Peroperativ blödning ca 1000 ml</a:t>
            </a:r>
          </a:p>
          <a:p>
            <a:r>
              <a:rPr lang="sv-SE" dirty="0" err="1"/>
              <a:t>Postop</a:t>
            </a:r>
            <a:r>
              <a:rPr lang="sv-SE" dirty="0"/>
              <a:t> svårt med tonus, det blöder till i omgångar. Uterusmassage, så snart man släpper blöder det till</a:t>
            </a:r>
          </a:p>
          <a:p>
            <a:r>
              <a:rPr lang="sv-SE" dirty="0" err="1"/>
              <a:t>Bakri</a:t>
            </a:r>
            <a:r>
              <a:rPr lang="sv-SE" dirty="0"/>
              <a:t> på plats när jag anländer. Den fylls, läge kontrolleras med </a:t>
            </a:r>
            <a:r>
              <a:rPr lang="sv-SE" dirty="0" err="1"/>
              <a:t>ulj</a:t>
            </a:r>
            <a:r>
              <a:rPr lang="sv-SE" dirty="0"/>
              <a:t>, vagina packas. Vi håller tummarna…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83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44757E-8B21-9762-136F-08A3B8DFC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Blöder fortsatt. Vid inspektion ses att det kommer uppifrån. Beslut om </a:t>
            </a:r>
            <a:r>
              <a:rPr lang="sv-SE" dirty="0" err="1"/>
              <a:t>laparotomi</a:t>
            </a:r>
            <a:r>
              <a:rPr lang="sv-SE" dirty="0"/>
              <a:t>.</a:t>
            </a:r>
          </a:p>
          <a:p>
            <a:r>
              <a:rPr lang="sv-SE" dirty="0"/>
              <a:t>Ses </a:t>
            </a:r>
            <a:r>
              <a:rPr lang="sv-SE" dirty="0" err="1"/>
              <a:t>rift</a:t>
            </a:r>
            <a:r>
              <a:rPr lang="sv-SE" dirty="0"/>
              <a:t> </a:t>
            </a:r>
            <a:r>
              <a:rPr lang="sv-SE" dirty="0" err="1"/>
              <a:t>posteriort</a:t>
            </a:r>
            <a:r>
              <a:rPr lang="sv-SE" dirty="0"/>
              <a:t> </a:t>
            </a:r>
            <a:r>
              <a:rPr lang="sv-SE" dirty="0" err="1"/>
              <a:t>istmusnivå</a:t>
            </a:r>
            <a:r>
              <a:rPr lang="sv-SE" dirty="0"/>
              <a:t>. Uterusbevarande åtgärder (</a:t>
            </a:r>
            <a:r>
              <a:rPr lang="sv-SE" dirty="0" err="1"/>
              <a:t>omstickningar</a:t>
            </a:r>
            <a:r>
              <a:rPr lang="sv-SE" dirty="0"/>
              <a:t>, </a:t>
            </a:r>
            <a:r>
              <a:rPr lang="sv-SE" dirty="0" err="1"/>
              <a:t>Tachosil</a:t>
            </a:r>
            <a:r>
              <a:rPr lang="sv-SE" dirty="0"/>
              <a:t>, kompression </a:t>
            </a:r>
            <a:r>
              <a:rPr lang="sv-SE" dirty="0" err="1"/>
              <a:t>etc</a:t>
            </a:r>
            <a:r>
              <a:rPr lang="sv-SE" dirty="0"/>
              <a:t>). Vi får ej kontroll på blödningen</a:t>
            </a:r>
          </a:p>
          <a:p>
            <a:r>
              <a:rPr lang="sv-SE" dirty="0"/>
              <a:t>Beslut om </a:t>
            </a:r>
            <a:r>
              <a:rPr lang="sv-SE" dirty="0" err="1"/>
              <a:t>hysterectomi</a:t>
            </a:r>
            <a:r>
              <a:rPr lang="sv-SE" dirty="0"/>
              <a:t> efter drygt 6 L blödning. </a:t>
            </a:r>
            <a:r>
              <a:rPr lang="sv-SE" dirty="0" err="1"/>
              <a:t>Op</a:t>
            </a:r>
            <a:r>
              <a:rPr lang="sv-SE" dirty="0"/>
              <a:t> okomplicerad. Sammanlagd blödning ca 8 L.</a:t>
            </a:r>
          </a:p>
          <a:p>
            <a:r>
              <a:rPr lang="sv-SE" dirty="0"/>
              <a:t>Konvalescens u 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043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59AF4-AEF1-F488-E06A-81F30F15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Januari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1CF789-F1A5-975C-1369-BAC8AD61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Bakjour i hemmet. Tel ringer 03.33. Blödning efter </a:t>
            </a:r>
            <a:r>
              <a:rPr lang="sv-SE" dirty="0" err="1"/>
              <a:t>sectio</a:t>
            </a:r>
            <a:r>
              <a:rPr lang="sv-SE" dirty="0"/>
              <a:t> knappt 2 </a:t>
            </a:r>
            <a:r>
              <a:rPr lang="sv-SE" dirty="0" err="1"/>
              <a:t>tim</a:t>
            </a:r>
            <a:r>
              <a:rPr lang="sv-SE" dirty="0"/>
              <a:t> tidigare. </a:t>
            </a:r>
          </a:p>
          <a:p>
            <a:r>
              <a:rPr lang="sv-SE" dirty="0" err="1"/>
              <a:t>Sectio</a:t>
            </a:r>
            <a:r>
              <a:rPr lang="sv-SE" dirty="0"/>
              <a:t> p g a hög </a:t>
            </a:r>
            <a:r>
              <a:rPr lang="sv-SE" dirty="0" err="1"/>
              <a:t>rakställning</a:t>
            </a:r>
            <a:r>
              <a:rPr lang="sv-SE" dirty="0"/>
              <a:t>. Intraoperativ blödning ca 1200 ml. En </a:t>
            </a:r>
            <a:r>
              <a:rPr lang="sv-SE" dirty="0" err="1"/>
              <a:t>rift</a:t>
            </a:r>
            <a:r>
              <a:rPr lang="sv-SE" dirty="0"/>
              <a:t> ner mot cx på hö sida. </a:t>
            </a:r>
          </a:p>
          <a:p>
            <a:r>
              <a:rPr lang="sv-SE" dirty="0"/>
              <a:t>Uterusbevarande åtgärder. </a:t>
            </a:r>
          </a:p>
          <a:p>
            <a:r>
              <a:rPr lang="sv-SE" dirty="0"/>
              <a:t>Pågående blödning, ej under kontroll. </a:t>
            </a:r>
            <a:r>
              <a:rPr lang="sv-SE" dirty="0" err="1"/>
              <a:t>Laparotomi</a:t>
            </a:r>
            <a:r>
              <a:rPr lang="sv-SE" dirty="0"/>
              <a:t>.</a:t>
            </a:r>
          </a:p>
          <a:p>
            <a:r>
              <a:rPr lang="sv-SE" dirty="0" err="1"/>
              <a:t>Intraabdominellt</a:t>
            </a:r>
            <a:r>
              <a:rPr lang="sv-SE" dirty="0"/>
              <a:t> OK. </a:t>
            </a:r>
            <a:r>
              <a:rPr lang="sv-SE" dirty="0" err="1"/>
              <a:t>Uterotomin</a:t>
            </a:r>
            <a:r>
              <a:rPr lang="sv-SE" dirty="0"/>
              <a:t> öppnas. Blöder från </a:t>
            </a:r>
            <a:r>
              <a:rPr lang="sv-SE" dirty="0" err="1"/>
              <a:t>rift</a:t>
            </a:r>
            <a:r>
              <a:rPr lang="sv-SE" dirty="0"/>
              <a:t> </a:t>
            </a:r>
            <a:r>
              <a:rPr lang="sv-SE" dirty="0" err="1"/>
              <a:t>posteriort</a:t>
            </a:r>
            <a:r>
              <a:rPr lang="sv-SE" dirty="0"/>
              <a:t>, djupt ner mot vagina. Blödning 5 L vid beslut om HE.</a:t>
            </a:r>
          </a:p>
          <a:p>
            <a:r>
              <a:rPr lang="sv-SE" dirty="0"/>
              <a:t>Aortakompression. Intensivt arbete att upprätthålla cirkulation. Pat instabil.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32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00605-3EBD-3C88-3369-95B5CB36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Blödning -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A5967A-CCA0-BDF3-85B3-14528E700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Kir bakjour </a:t>
            </a:r>
            <a:r>
              <a:rPr lang="sv-SE" dirty="0" err="1"/>
              <a:t>inringd</a:t>
            </a:r>
            <a:endParaRPr lang="sv-SE" dirty="0"/>
          </a:p>
          <a:p>
            <a:r>
              <a:rPr lang="sv-SE" dirty="0"/>
              <a:t>”Sista påsen matchat blod” Trombocyter beställs, från Umeå (geografi)</a:t>
            </a:r>
          </a:p>
          <a:p>
            <a:r>
              <a:rPr lang="sv-SE" dirty="0"/>
              <a:t>Först efter att cx tagits bort kommer vi åt att blodstilla adekvat, den </a:t>
            </a:r>
            <a:r>
              <a:rPr lang="sv-SE" dirty="0" err="1"/>
              <a:t>rift</a:t>
            </a:r>
            <a:r>
              <a:rPr lang="sv-SE" dirty="0"/>
              <a:t> som är i övergång cx/vagina.</a:t>
            </a:r>
          </a:p>
          <a:p>
            <a:r>
              <a:rPr lang="sv-SE" dirty="0"/>
              <a:t>Sammanlagd blödning ca 11-12 L</a:t>
            </a:r>
          </a:p>
          <a:p>
            <a:r>
              <a:rPr lang="sv-SE" dirty="0"/>
              <a:t>PAD visade fokal </a:t>
            </a:r>
            <a:r>
              <a:rPr lang="sv-SE" dirty="0" err="1"/>
              <a:t>accreta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918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845CB9-0B79-538F-9DEA-13E5A15C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är då jag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31570B-B85A-0F11-BCA7-542DD2168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Norrlandsfödd</a:t>
            </a:r>
          </a:p>
          <a:p>
            <a:r>
              <a:rPr lang="sv-SE" dirty="0">
                <a:sym typeface="Wingdings" panose="05000000000000000000" pitchFamily="2" charset="2"/>
              </a:rPr>
              <a:t>Läkarutbildning i Umeå</a:t>
            </a:r>
          </a:p>
          <a:p>
            <a:r>
              <a:rPr lang="sv-SE" dirty="0">
                <a:sym typeface="Wingdings" panose="05000000000000000000" pitchFamily="2" charset="2"/>
              </a:rPr>
              <a:t>AT Eskilstuna. Vikariat KK </a:t>
            </a:r>
            <a:r>
              <a:rPr lang="sv-SE" dirty="0" err="1">
                <a:sym typeface="Wingdings" panose="05000000000000000000" pitchFamily="2" charset="2"/>
              </a:rPr>
              <a:t>SöS</a:t>
            </a:r>
            <a:r>
              <a:rPr lang="sv-SE" dirty="0">
                <a:sym typeface="Wingdings" panose="05000000000000000000" pitchFamily="2" charset="2"/>
              </a:rPr>
              <a:t> sommaren -99</a:t>
            </a:r>
          </a:p>
          <a:p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/>
              <a:t>3-barnsmamma</a:t>
            </a:r>
            <a:endParaRPr lang="sv-SE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Flyttade 2005 till </a:t>
            </a:r>
            <a:r>
              <a:rPr lang="sv-SE" dirty="0" err="1">
                <a:sym typeface="Wingdings" panose="05000000000000000000" pitchFamily="2" charset="2"/>
              </a:rPr>
              <a:t>Övik</a:t>
            </a:r>
            <a:r>
              <a:rPr lang="sv-SE" dirty="0">
                <a:sym typeface="Wingdings" panose="05000000000000000000" pitchFamily="2" charset="2"/>
              </a:rPr>
              <a:t> som halvfärdig specialist</a:t>
            </a:r>
            <a:endParaRPr lang="sv-SE" dirty="0"/>
          </a:p>
          <a:p>
            <a:r>
              <a:rPr lang="sv-SE" dirty="0"/>
              <a:t>”allätare”: gillar djur, natur, skidåkning, golf, god mat, resor, musik, stickning/virkning </a:t>
            </a:r>
          </a:p>
          <a:p>
            <a:r>
              <a:rPr lang="sv-SE" dirty="0"/>
              <a:t>Gillar också mitt jobb. </a:t>
            </a:r>
            <a:r>
              <a:rPr lang="sv-SE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28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ABA7125-CCA4-E68B-52B5-2664011B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51" r="5618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341ED7-DFF0-24ED-36C1-45991922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err="1"/>
              <a:t>Södersjukhuset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2000" dirty="0"/>
              <a:t>- </a:t>
            </a:r>
            <a:r>
              <a:rPr lang="en-US" sz="1800" dirty="0"/>
              <a:t>ca 750000 </a:t>
            </a:r>
            <a:r>
              <a:rPr lang="en-US" sz="1800" dirty="0" err="1"/>
              <a:t>upptagningsområde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- 518 VP (2024)</a:t>
            </a:r>
          </a:p>
          <a:p>
            <a:pPr marL="457200" lvl="1" indent="0">
              <a:buNone/>
            </a:pPr>
            <a:r>
              <a:rPr lang="en-US" dirty="0"/>
              <a:t>- Ca 5000 </a:t>
            </a:r>
            <a:r>
              <a:rPr lang="en-US" dirty="0" err="1"/>
              <a:t>anställda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-  5626 </a:t>
            </a:r>
            <a:r>
              <a:rPr lang="en-US" sz="1800" dirty="0" err="1"/>
              <a:t>födda</a:t>
            </a:r>
            <a:r>
              <a:rPr lang="en-US" sz="1800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271792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A1F3FC1-146F-BE41-4FDA-833567D2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3" r="8966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21CD5C-DE43-EC9D-613A-2C768C6B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Örnsköldsviks</a:t>
            </a:r>
            <a:r>
              <a:rPr lang="en-US" sz="2400" dirty="0"/>
              <a:t> </a:t>
            </a:r>
            <a:r>
              <a:rPr lang="en-US" sz="2400" dirty="0" err="1"/>
              <a:t>sjukhus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1800" dirty="0" err="1"/>
              <a:t>Upptagningsområde</a:t>
            </a:r>
            <a:r>
              <a:rPr lang="en-US" sz="1800" dirty="0"/>
              <a:t> ca 200000</a:t>
            </a:r>
          </a:p>
          <a:p>
            <a:pPr marL="0" indent="0">
              <a:buNone/>
            </a:pPr>
            <a:r>
              <a:rPr lang="en-US" sz="1800" dirty="0"/>
              <a:t>- 106 VP</a:t>
            </a:r>
          </a:p>
          <a:p>
            <a:pPr marL="0" indent="0">
              <a:buNone/>
            </a:pPr>
            <a:r>
              <a:rPr lang="en-US" sz="1800" dirty="0"/>
              <a:t>- Ca 1200 </a:t>
            </a:r>
            <a:r>
              <a:rPr lang="en-US" sz="1800" dirty="0" err="1"/>
              <a:t>anställda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- 425 </a:t>
            </a:r>
            <a:r>
              <a:rPr lang="en-US" sz="1800" dirty="0" err="1"/>
              <a:t>födda</a:t>
            </a:r>
            <a:r>
              <a:rPr lang="en-US" sz="1800" dirty="0"/>
              <a:t> 2024 (5        </a:t>
            </a:r>
            <a:r>
              <a:rPr lang="en-US" sz="1800" dirty="0" err="1"/>
              <a:t>veckor</a:t>
            </a:r>
            <a:r>
              <a:rPr lang="en-US" sz="1800" dirty="0"/>
              <a:t> </a:t>
            </a:r>
            <a:r>
              <a:rPr lang="en-US" sz="1800" dirty="0" err="1"/>
              <a:t>stängt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9545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1651</TotalTime>
  <Words>687</Words>
  <Application>Microsoft Office PowerPoint</Application>
  <PresentationFormat>Bredbild</PresentationFormat>
  <Paragraphs>87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3</vt:lpstr>
      <vt:lpstr>Jon</vt:lpstr>
      <vt:lpstr>OGU 2025</vt:lpstr>
      <vt:lpstr>PowerPoint-presentation</vt:lpstr>
      <vt:lpstr>Telefonsamtal</vt:lpstr>
      <vt:lpstr>PowerPoint-presentation</vt:lpstr>
      <vt:lpstr>Januari 2023</vt:lpstr>
      <vt:lpstr>Blödning - forts</vt:lpstr>
      <vt:lpstr>Vem är då jag</vt:lpstr>
      <vt:lpstr>PowerPoint-presentation</vt:lpstr>
      <vt:lpstr>PowerPoint-presentation</vt:lpstr>
      <vt:lpstr>Kliniker</vt:lpstr>
      <vt:lpstr>Förutsättningar och utmaningar </vt:lpstr>
      <vt:lpstr>Sommarstuga</vt:lpstr>
      <vt:lpstr>Onkologi</vt:lpstr>
      <vt:lpstr>Olämplig handläggning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OGU</dc:title>
  <dc:creator>Åsa Heldestad</dc:creator>
  <cp:lastModifiedBy>Åsa Heldestad</cp:lastModifiedBy>
  <cp:revision>47</cp:revision>
  <dcterms:created xsi:type="dcterms:W3CDTF">2025-03-12T14:57:40Z</dcterms:created>
  <dcterms:modified xsi:type="dcterms:W3CDTF">2025-03-31T14:59:38Z</dcterms:modified>
</cp:coreProperties>
</file>