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527" r:id="rId2"/>
    <p:sldId id="549" r:id="rId3"/>
    <p:sldId id="555" r:id="rId4"/>
    <p:sldId id="559" r:id="rId5"/>
    <p:sldId id="561" r:id="rId6"/>
    <p:sldId id="563" r:id="rId7"/>
    <p:sldId id="560" r:id="rId8"/>
    <p:sldId id="564" r:id="rId9"/>
    <p:sldId id="554" r:id="rId10"/>
    <p:sldId id="536" r:id="rId11"/>
    <p:sldId id="567" r:id="rId12"/>
    <p:sldId id="568" r:id="rId13"/>
    <p:sldId id="552" r:id="rId14"/>
    <p:sldId id="569" r:id="rId15"/>
    <p:sldId id="570" r:id="rId16"/>
    <p:sldId id="566" r:id="rId17"/>
    <p:sldId id="556" r:id="rId18"/>
    <p:sldId id="571" r:id="rId19"/>
    <p:sldId id="572" r:id="rId20"/>
    <p:sldId id="530" r:id="rId21"/>
    <p:sldId id="565" r:id="rId22"/>
    <p:sldId id="463" r:id="rId23"/>
    <p:sldId id="573" r:id="rId24"/>
    <p:sldId id="574" r:id="rId25"/>
    <p:sldId id="557" r:id="rId26"/>
    <p:sldId id="558" r:id="rId27"/>
    <p:sldId id="575" r:id="rId28"/>
    <p:sldId id="576" r:id="rId29"/>
    <p:sldId id="579" r:id="rId30"/>
    <p:sldId id="553" r:id="rId31"/>
    <p:sldId id="538" r:id="rId32"/>
    <p:sldId id="543" r:id="rId33"/>
    <p:sldId id="577" r:id="rId34"/>
    <p:sldId id="544" r:id="rId35"/>
    <p:sldId id="578" r:id="rId36"/>
    <p:sldId id="378" r:id="rId37"/>
    <p:sldId id="473" r:id="rId38"/>
    <p:sldId id="500" r:id="rId39"/>
    <p:sldId id="513" r:id="rId40"/>
    <p:sldId id="417" r:id="rId41"/>
    <p:sldId id="418" r:id="rId42"/>
    <p:sldId id="501" r:id="rId4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53717" autoAdjust="0"/>
  </p:normalViewPr>
  <p:slideViewPr>
    <p:cSldViewPr snapToGrid="0">
      <p:cViewPr varScale="1">
        <p:scale>
          <a:sx n="60" d="100"/>
          <a:sy n="60" d="100"/>
        </p:scale>
        <p:origin x="2496" y="7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9C0E35-84B6-7F5A-0DF4-954D903BFE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59C67742-94E7-A406-2FD2-37F9B6E3C9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95CB1-8D9E-4D39-BD5A-3714F899CBAC}" type="datetimeFigureOut">
              <a:rPr lang="sv-SE" smtClean="0"/>
              <a:t>2025-04-02</a:t>
            </a:fld>
            <a:endParaRPr lang="sv-SE"/>
          </a:p>
        </p:txBody>
      </p:sp>
      <p:sp>
        <p:nvSpPr>
          <p:cNvPr id="4" name="Platshållare för sidfot 3">
            <a:extLst>
              <a:ext uri="{FF2B5EF4-FFF2-40B4-BE49-F238E27FC236}">
                <a16:creationId xmlns:a16="http://schemas.microsoft.com/office/drawing/2014/main" id="{BEA470E6-6438-A282-EB64-049EBCB70A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6DED696-253C-AAC0-DB7E-65090849E0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B10E5F-6630-4A69-9755-6CD736F11B39}" type="slidenum">
              <a:rPr lang="sv-SE" smtClean="0"/>
              <a:t>‹#›</a:t>
            </a:fld>
            <a:endParaRPr lang="sv-SE"/>
          </a:p>
        </p:txBody>
      </p:sp>
    </p:spTree>
    <p:extLst>
      <p:ext uri="{BB962C8B-B14F-4D97-AF65-F5344CB8AC3E}">
        <p14:creationId xmlns:p14="http://schemas.microsoft.com/office/powerpoint/2010/main" val="410590299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9FF5E-32DB-4A63-9882-8F301C111A15}" type="datetimeFigureOut">
              <a:rPr lang="sv-SE" smtClean="0"/>
              <a:t>2025-04-02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BFA82-BD73-4185-B828-63168F0B5499}" type="slidenum">
              <a:rPr lang="sv-SE" smtClean="0"/>
              <a:t>‹#›</a:t>
            </a:fld>
            <a:endParaRPr lang="sv-SE"/>
          </a:p>
        </p:txBody>
      </p:sp>
    </p:spTree>
    <p:extLst>
      <p:ext uri="{BB962C8B-B14F-4D97-AF65-F5344CB8AC3E}">
        <p14:creationId xmlns:p14="http://schemas.microsoft.com/office/powerpoint/2010/main" val="213942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mc.ncbi.nlm.nih.gov/articles/PMC6186292/table/T3/#TFN1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pmc.ncbi.nlm.nih.gov/articles/PMC10182428/#zoi230405r32" TargetMode="External"/><Relationship Id="rId13" Type="http://schemas.openxmlformats.org/officeDocument/2006/relationships/hyperlink" Target="https://pmc.ncbi.nlm.nih.gov/articles/PMC10182428/#zoi230405r25" TargetMode="External"/><Relationship Id="rId18" Type="http://schemas.openxmlformats.org/officeDocument/2006/relationships/hyperlink" Target="https://pmc.ncbi.nlm.nih.gov/articles/PMC10182428/#zoi230405f3" TargetMode="External"/><Relationship Id="rId3" Type="http://schemas.openxmlformats.org/officeDocument/2006/relationships/hyperlink" Target="https://pmc.ncbi.nlm.nih.gov/articles/PMC10182428/#zoi230405r10" TargetMode="External"/><Relationship Id="rId7" Type="http://schemas.openxmlformats.org/officeDocument/2006/relationships/hyperlink" Target="https://pmc.ncbi.nlm.nih.gov/articles/PMC10182428/#zoi230405r29" TargetMode="External"/><Relationship Id="rId12" Type="http://schemas.openxmlformats.org/officeDocument/2006/relationships/hyperlink" Target="https://pmc.ncbi.nlm.nih.gov/articles/PMC10182428/#zoi230405r21" TargetMode="External"/><Relationship Id="rId17" Type="http://schemas.openxmlformats.org/officeDocument/2006/relationships/hyperlink" Target="https://pmc.ncbi.nlm.nih.gov/articles/PMC10182428/#zoi230405r34" TargetMode="External"/><Relationship Id="rId2" Type="http://schemas.openxmlformats.org/officeDocument/2006/relationships/slide" Target="../slides/slide30.xml"/><Relationship Id="rId16" Type="http://schemas.openxmlformats.org/officeDocument/2006/relationships/hyperlink" Target="https://pmc.ncbi.nlm.nih.gov/articles/PMC10182428/#zoi230405r30" TargetMode="External"/><Relationship Id="rId1" Type="http://schemas.openxmlformats.org/officeDocument/2006/relationships/notesMaster" Target="../notesMasters/notesMaster1.xml"/><Relationship Id="rId6" Type="http://schemas.openxmlformats.org/officeDocument/2006/relationships/hyperlink" Target="https://pmc.ncbi.nlm.nih.gov/articles/PMC10182428/#zoi230405r26" TargetMode="External"/><Relationship Id="rId11" Type="http://schemas.openxmlformats.org/officeDocument/2006/relationships/hyperlink" Target="https://pmc.ncbi.nlm.nih.gov/articles/PMC10182428/#zoi230405r31" TargetMode="External"/><Relationship Id="rId5" Type="http://schemas.openxmlformats.org/officeDocument/2006/relationships/hyperlink" Target="https://pmc.ncbi.nlm.nih.gov/articles/PMC10182428/#zoi230405r24" TargetMode="External"/><Relationship Id="rId15" Type="http://schemas.openxmlformats.org/officeDocument/2006/relationships/hyperlink" Target="https://pmc.ncbi.nlm.nih.gov/articles/PMC10182428/#zoi230405r28" TargetMode="External"/><Relationship Id="rId10" Type="http://schemas.openxmlformats.org/officeDocument/2006/relationships/hyperlink" Target="https://pmc.ncbi.nlm.nih.gov/articles/PMC10182428/#zoi230405f2" TargetMode="External"/><Relationship Id="rId19" Type="http://schemas.openxmlformats.org/officeDocument/2006/relationships/hyperlink" Target="https://pmc.ncbi.nlm.nih.gov/articles/PMC10182428/#zoi230405t2" TargetMode="External"/><Relationship Id="rId4" Type="http://schemas.openxmlformats.org/officeDocument/2006/relationships/hyperlink" Target="https://pmc.ncbi.nlm.nih.gov/articles/PMC10182428/#zoi230405r20" TargetMode="External"/><Relationship Id="rId9" Type="http://schemas.openxmlformats.org/officeDocument/2006/relationships/hyperlink" Target="https://pmc.ncbi.nlm.nih.gov/articles/PMC10182428/#zoi230405r33" TargetMode="External"/><Relationship Id="rId14" Type="http://schemas.openxmlformats.org/officeDocument/2006/relationships/hyperlink" Target="https://pmc.ncbi.nlm.nih.gov/articles/PMC10182428/#zoi230405r27"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Ecological_study#cite_note-:0-1"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en.wikipedia.org/wiki/Ecological_study#cite_note-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a:t>
            </a:fld>
            <a:endParaRPr lang="sv-SE"/>
          </a:p>
        </p:txBody>
      </p:sp>
    </p:spTree>
    <p:extLst>
      <p:ext uri="{BB962C8B-B14F-4D97-AF65-F5344CB8AC3E}">
        <p14:creationId xmlns:p14="http://schemas.microsoft.com/office/powerpoint/2010/main" val="64618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Minskad andel kejsarsnitt men ingen skillnad i VE, ruptur eller blödning</a:t>
            </a:r>
          </a:p>
        </p:txBody>
      </p:sp>
      <p:sp>
        <p:nvSpPr>
          <p:cNvPr id="4" name="Platshållare för bildnummer 3"/>
          <p:cNvSpPr>
            <a:spLocks noGrp="1"/>
          </p:cNvSpPr>
          <p:nvPr>
            <p:ph type="sldNum" sz="quarter" idx="5"/>
          </p:nvPr>
        </p:nvSpPr>
        <p:spPr/>
        <p:txBody>
          <a:bodyPr/>
          <a:lstStyle/>
          <a:p>
            <a:fld id="{055BFA82-BD73-4185-B828-63168F0B5499}" type="slidenum">
              <a:rPr lang="sv-SE" smtClean="0"/>
              <a:t>12</a:t>
            </a:fld>
            <a:endParaRPr lang="sv-SE"/>
          </a:p>
        </p:txBody>
      </p:sp>
    </p:spTree>
    <p:extLst>
      <p:ext uri="{BB962C8B-B14F-4D97-AF65-F5344CB8AC3E}">
        <p14:creationId xmlns:p14="http://schemas.microsoft.com/office/powerpoint/2010/main" val="198140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Cambria" panose="02040503050406030204" pitchFamily="18" charset="0"/>
              </a:rPr>
              <a:t>Arrive </a:t>
            </a:r>
            <a:r>
              <a:rPr lang="en-US" b="0" i="0" dirty="0" err="1">
                <a:solidFill>
                  <a:srgbClr val="1B1B1B"/>
                </a:solidFill>
                <a:effectLst/>
                <a:latin typeface="Cambria" panose="02040503050406030204" pitchFamily="18" charset="0"/>
              </a:rPr>
              <a:t>studien</a:t>
            </a:r>
            <a:r>
              <a:rPr lang="en-US" b="0" i="0" dirty="0">
                <a:solidFill>
                  <a:srgbClr val="1B1B1B"/>
                </a:solidFill>
                <a:effectLst/>
                <a:latin typeface="Cambria" panose="02040503050406030204" pitchFamily="18" charset="0"/>
              </a:rPr>
              <a:t> RCT I USA bland </a:t>
            </a:r>
            <a:r>
              <a:rPr lang="en-US" b="0" i="0" dirty="0" err="1">
                <a:solidFill>
                  <a:srgbClr val="1B1B1B"/>
                </a:solidFill>
                <a:effectLst/>
                <a:latin typeface="Cambria" panose="02040503050406030204" pitchFamily="18" charset="0"/>
              </a:rPr>
              <a:t>förstföderskor</a:t>
            </a:r>
            <a:r>
              <a:rPr lang="en-US" b="0" i="0" dirty="0">
                <a:solidFill>
                  <a:srgbClr val="1B1B1B"/>
                </a:solidFill>
                <a:effectLst/>
                <a:latin typeface="Cambria" panose="02040503050406030204" pitchFamily="18" charset="0"/>
              </a:rPr>
              <a:t>.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Cambria" panose="02040503050406030204" pitchFamily="18" charset="0"/>
              </a:rPr>
              <a:t>3000 I </a:t>
            </a:r>
            <a:r>
              <a:rPr lang="en-US" b="0" i="0" dirty="0" err="1">
                <a:solidFill>
                  <a:srgbClr val="1B1B1B"/>
                </a:solidFill>
                <a:effectLst/>
                <a:latin typeface="Cambria" panose="02040503050406030204" pitchFamily="18" charset="0"/>
              </a:rPr>
              <a:t>varje</a:t>
            </a:r>
            <a:r>
              <a:rPr lang="en-US" b="0" i="0" dirty="0">
                <a:solidFill>
                  <a:srgbClr val="1B1B1B"/>
                </a:solidFill>
                <a:effectLst/>
                <a:latin typeface="Cambria" panose="02040503050406030204" pitchFamily="18" charset="0"/>
              </a:rPr>
              <a:t> 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B1B1B"/>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effectLst/>
            </a:endParaRPr>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13</a:t>
            </a:fld>
            <a:endParaRPr lang="sv-SE"/>
          </a:p>
        </p:txBody>
      </p:sp>
    </p:spTree>
    <p:extLst>
      <p:ext uri="{BB962C8B-B14F-4D97-AF65-F5344CB8AC3E}">
        <p14:creationId xmlns:p14="http://schemas.microsoft.com/office/powerpoint/2010/main" val="1779256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1B1B1B"/>
                </a:solidFill>
                <a:effectLst/>
                <a:latin typeface="Cambria" panose="02040503050406030204" pitchFamily="18" charset="0"/>
              </a:rPr>
              <a:t>Perinatalt</a:t>
            </a:r>
            <a:r>
              <a:rPr lang="en-US" b="0" i="0" dirty="0">
                <a:solidFill>
                  <a:srgbClr val="1B1B1B"/>
                </a:solidFill>
                <a:effectLst/>
                <a:latin typeface="Cambria" panose="02040503050406030204" pitchFamily="18" charset="0"/>
              </a:rPr>
              <a:t> </a:t>
            </a:r>
            <a:r>
              <a:rPr lang="en-US" b="0" i="0" dirty="0" err="1">
                <a:solidFill>
                  <a:srgbClr val="1B1B1B"/>
                </a:solidFill>
                <a:effectLst/>
                <a:latin typeface="Cambria" panose="02040503050406030204" pitchFamily="18" charset="0"/>
              </a:rPr>
              <a:t>utfall</a:t>
            </a:r>
            <a:r>
              <a:rPr lang="en-US" b="0" i="0" dirty="0">
                <a:solidFill>
                  <a:srgbClr val="1B1B1B"/>
                </a:solidFill>
                <a:effectLst/>
                <a:latin typeface="Cambria" panose="02040503050406030204" pitchFamily="18" charset="0"/>
              </a:rPr>
              <a:t> (</a:t>
            </a:r>
            <a:r>
              <a:rPr lang="en-US" b="0" i="0" dirty="0" err="1">
                <a:solidFill>
                  <a:srgbClr val="1B1B1B"/>
                </a:solidFill>
                <a:effectLst/>
                <a:latin typeface="Cambria" panose="02040503050406030204" pitchFamily="18" charset="0"/>
              </a:rPr>
              <a:t>sammansatt</a:t>
            </a:r>
            <a:r>
              <a:rPr lang="en-US" b="0" i="0" dirty="0">
                <a:solidFill>
                  <a:srgbClr val="1B1B1B"/>
                </a:solidFill>
                <a:effectLst/>
                <a:latin typeface="Cambria" panose="02040503050406030204" pitchFamily="18" charset="0"/>
              </a:rPr>
              <a:t> </a:t>
            </a:r>
            <a:r>
              <a:rPr lang="en-US" b="0" i="0" dirty="0" err="1">
                <a:solidFill>
                  <a:srgbClr val="1B1B1B"/>
                </a:solidFill>
                <a:effectLst/>
                <a:latin typeface="Cambria" panose="02040503050406030204" pitchFamily="18" charset="0"/>
              </a:rPr>
              <a:t>utfall</a:t>
            </a:r>
            <a:r>
              <a:rPr lang="en-US" b="0" i="0" dirty="0">
                <a:solidFill>
                  <a:srgbClr val="1B1B1B"/>
                </a:solidFill>
                <a:effectLst/>
                <a:latin typeface="Cambria" panose="02040503050406030204" pitchFamily="18" charset="0"/>
              </a:rPr>
              <a:t>) I IOL </a:t>
            </a:r>
            <a:r>
              <a:rPr lang="en-US" b="0" i="0" dirty="0" err="1">
                <a:solidFill>
                  <a:srgbClr val="1B1B1B"/>
                </a:solidFill>
                <a:effectLst/>
                <a:latin typeface="Cambria" panose="02040503050406030204" pitchFamily="18" charset="0"/>
              </a:rPr>
              <a:t>gräns</a:t>
            </a:r>
            <a:r>
              <a:rPr lang="en-US" b="0" i="0" dirty="0">
                <a:solidFill>
                  <a:srgbClr val="1B1B1B"/>
                </a:solidFill>
                <a:effectLst/>
                <a:latin typeface="Cambria" panose="02040503050406030204" pitchFamily="18" charset="0"/>
              </a:rPr>
              <a:t> significant </a:t>
            </a:r>
            <a:r>
              <a:rPr lang="en-US" b="0" i="0" dirty="0" err="1">
                <a:solidFill>
                  <a:srgbClr val="1B1B1B"/>
                </a:solidFill>
                <a:effectLst/>
                <a:latin typeface="Cambria" panose="02040503050406030204" pitchFamily="18" charset="0"/>
              </a:rPr>
              <a:t>bättre</a:t>
            </a:r>
            <a:r>
              <a:rPr lang="en-US" b="0" i="0" dirty="0">
                <a:solidFill>
                  <a:srgbClr val="1B1B1B"/>
                </a:solidFill>
                <a:effectLst/>
                <a:latin typeface="Cambria" panose="02040503050406030204" pitchFamily="18" charset="0"/>
              </a:rPr>
              <a:t> </a:t>
            </a:r>
            <a:r>
              <a:rPr lang="en-US" b="0" i="0" dirty="0" err="1">
                <a:solidFill>
                  <a:srgbClr val="1B1B1B"/>
                </a:solidFill>
                <a:effectLst/>
                <a:latin typeface="Cambria" panose="02040503050406030204" pitchFamily="18" charset="0"/>
              </a:rPr>
              <a:t>utfall</a:t>
            </a:r>
            <a:r>
              <a:rPr lang="en-US" b="0" i="0" dirty="0">
                <a:solidFill>
                  <a:srgbClr val="1B1B1B"/>
                </a:solidFill>
                <a:effectLst/>
                <a:latin typeface="Cambria" panose="02040503050406030204" pitchFamily="18" charset="0"/>
              </a:rPr>
              <a:t> I IOL Gruppen 0,8 (0,64-1,0), </a:t>
            </a:r>
            <a:r>
              <a:rPr lang="en-US" b="0" i="0" dirty="0" err="1">
                <a:solidFill>
                  <a:srgbClr val="1B1B1B"/>
                </a:solidFill>
                <a:effectLst/>
                <a:latin typeface="Cambria" panose="02040503050406030204" pitchFamily="18" charset="0"/>
              </a:rPr>
              <a:t>andningsstöd</a:t>
            </a:r>
            <a:r>
              <a:rPr lang="en-US" b="0" i="0" dirty="0">
                <a:solidFill>
                  <a:srgbClr val="1B1B1B"/>
                </a:solidFill>
                <a:effectLst/>
                <a:latin typeface="Cambria" panose="02040503050406030204" pitchFamily="18" charset="0"/>
              </a:rPr>
              <a:t> significant </a:t>
            </a:r>
            <a:r>
              <a:rPr lang="en-US" b="0" i="0" dirty="0" err="1">
                <a:solidFill>
                  <a:srgbClr val="1B1B1B"/>
                </a:solidFill>
                <a:effectLst/>
                <a:latin typeface="Cambria" panose="02040503050406030204" pitchFamily="18" charset="0"/>
              </a:rPr>
              <a:t>bättre</a:t>
            </a:r>
            <a:r>
              <a:rPr lang="en-US" b="0" i="0" dirty="0">
                <a:solidFill>
                  <a:srgbClr val="1B1B1B"/>
                </a:solidFill>
                <a:effectLst/>
                <a:latin typeface="Cambria" panose="02040503050406030204" pitchFamily="18" charset="0"/>
              </a:rPr>
              <a:t> 0,71 (0,55-0,93)</a:t>
            </a:r>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14</a:t>
            </a:fld>
            <a:endParaRPr lang="sv-SE"/>
          </a:p>
        </p:txBody>
      </p:sp>
    </p:spTree>
    <p:extLst>
      <p:ext uri="{BB962C8B-B14F-4D97-AF65-F5344CB8AC3E}">
        <p14:creationId xmlns:p14="http://schemas.microsoft.com/office/powerpoint/2010/main" val="27739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effectLst/>
              </a:rPr>
              <a:t>Cesarean</a:t>
            </a:r>
            <a:r>
              <a:rPr lang="sv-SE" b="1" dirty="0">
                <a:effectLst/>
              </a:rPr>
              <a:t> </a:t>
            </a:r>
            <a:r>
              <a:rPr lang="sv-SE" b="1" dirty="0" err="1">
                <a:effectLst/>
              </a:rPr>
              <a:t>delivery</a:t>
            </a:r>
            <a:r>
              <a:rPr lang="sv-SE" b="1" dirty="0">
                <a:effectLst/>
              </a:rPr>
              <a:t> </a:t>
            </a:r>
            <a:r>
              <a:rPr lang="sv-SE" dirty="0">
                <a:effectLst/>
              </a:rPr>
              <a:t>— no. (%)569 (18.6)674 (22.2)0.84 (0.76–0.93)&lt;0.001</a:t>
            </a:r>
            <a:r>
              <a:rPr lang="sv-SE" u="sng" baseline="30000" dirty="0">
                <a:solidFill>
                  <a:srgbClr val="005EA2"/>
                </a:solidFill>
                <a:effectLst/>
                <a:hlinkClick r:id="rId3"/>
              </a:rPr>
              <a:t>‡</a:t>
            </a:r>
            <a:endParaRPr lang="sv-SE" u="sng" baseline="30000" dirty="0">
              <a:solidFill>
                <a:srgbClr val="005EA2"/>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ffectLst/>
              </a:rPr>
              <a:t>Operative vaginal </a:t>
            </a:r>
            <a:r>
              <a:rPr lang="sv-SE" dirty="0" err="1">
                <a:effectLst/>
              </a:rPr>
              <a:t>delivery</a:t>
            </a:r>
            <a:r>
              <a:rPr lang="sv-SE" dirty="0">
                <a:effectLst/>
              </a:rPr>
              <a:t> — no. (%)222 (7.3)258 (8.5)0.85 (0.72–1.01)0.07</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effectLst/>
              </a:rPr>
              <a:t>Hypertensive</a:t>
            </a:r>
            <a:r>
              <a:rPr lang="sv-SE" b="1" dirty="0">
                <a:effectLst/>
              </a:rPr>
              <a:t> disorder </a:t>
            </a:r>
            <a:r>
              <a:rPr lang="sv-SE" b="1" dirty="0" err="1">
                <a:effectLst/>
              </a:rPr>
              <a:t>of</a:t>
            </a:r>
            <a:r>
              <a:rPr lang="sv-SE" b="1" dirty="0">
                <a:effectLst/>
              </a:rPr>
              <a:t> </a:t>
            </a:r>
            <a:r>
              <a:rPr lang="sv-SE" b="1" dirty="0" err="1">
                <a:effectLst/>
              </a:rPr>
              <a:t>pregnancy</a:t>
            </a:r>
            <a:r>
              <a:rPr lang="sv-SE" b="1" dirty="0">
                <a:effectLst/>
              </a:rPr>
              <a:t> </a:t>
            </a:r>
            <a:r>
              <a:rPr lang="sv-SE" dirty="0">
                <a:effectLst/>
              </a:rPr>
              <a:t>— no. (%)277 (9.1)427 (14.1)0.64 (0.56–0.74)&lt;0.001</a:t>
            </a:r>
            <a:r>
              <a:rPr lang="sv-SE" u="sng" baseline="30000" dirty="0">
                <a:solidFill>
                  <a:srgbClr val="005EA2"/>
                </a:solidFill>
                <a:effectLst/>
                <a:hlinkClick r:id="rId3"/>
              </a:rPr>
              <a:t>‡</a:t>
            </a:r>
            <a:endParaRPr lang="sv-SE" u="sng" baseline="30000" dirty="0">
              <a:solidFill>
                <a:srgbClr val="005EA2"/>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effectLst/>
              </a:rPr>
              <a:t>Chorioamnionitis</a:t>
            </a:r>
            <a:r>
              <a:rPr lang="sv-SE" dirty="0">
                <a:effectLst/>
              </a:rPr>
              <a:t> — no. (%)407 (13.3)429 (14.1)0.94 (0.83–1.07)0.35</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effectLst/>
              </a:rPr>
              <a:t>Third-degree</a:t>
            </a:r>
            <a:r>
              <a:rPr lang="sv-SE" dirty="0">
                <a:effectLst/>
              </a:rPr>
              <a:t> or </a:t>
            </a:r>
            <a:r>
              <a:rPr lang="sv-SE" dirty="0" err="1">
                <a:effectLst/>
              </a:rPr>
              <a:t>fourth-degree</a:t>
            </a:r>
            <a:r>
              <a:rPr lang="sv-SE" dirty="0">
                <a:effectLst/>
              </a:rPr>
              <a:t> </a:t>
            </a:r>
            <a:r>
              <a:rPr lang="sv-SE" dirty="0" err="1">
                <a:effectLst/>
              </a:rPr>
              <a:t>perineal</a:t>
            </a:r>
            <a:r>
              <a:rPr lang="sv-SE" dirty="0">
                <a:effectLst/>
              </a:rPr>
              <a:t> </a:t>
            </a:r>
            <a:r>
              <a:rPr lang="sv-SE" dirty="0" err="1">
                <a:effectLst/>
              </a:rPr>
              <a:t>laceration</a:t>
            </a:r>
            <a:r>
              <a:rPr lang="sv-SE" dirty="0">
                <a:effectLst/>
              </a:rPr>
              <a:t> — no. (%)103 (3.4)89 (2.9)1.15 (0.87–1.52)0.33</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effectLst/>
              </a:rPr>
              <a:t>Postpartum</a:t>
            </a:r>
            <a:r>
              <a:rPr lang="sv-SE" dirty="0">
                <a:effectLst/>
              </a:rPr>
              <a:t> hemorrhage — no. (%)142 (4.6)137 (4.5)1.03 (0.82–1.29)0.81</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effectLst/>
              </a:rPr>
              <a:t>Postpartum</a:t>
            </a:r>
            <a:r>
              <a:rPr lang="sv-SE" dirty="0">
                <a:effectLst/>
              </a:rPr>
              <a:t> </a:t>
            </a:r>
            <a:r>
              <a:rPr lang="sv-SE" dirty="0" err="1">
                <a:effectLst/>
              </a:rPr>
              <a:t>infection</a:t>
            </a:r>
            <a:r>
              <a:rPr lang="sv-SE" dirty="0">
                <a:effectLst/>
              </a:rPr>
              <a:t> — no. (%)50 (1.6)65 (2.1)0.76 (0.53–1.10)0.15</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effectLst/>
              </a:rPr>
              <a:t>Admission</a:t>
            </a:r>
            <a:r>
              <a:rPr lang="sv-SE" dirty="0">
                <a:effectLst/>
              </a:rPr>
              <a:t> to ICU — no. (%)4 (0.1)8 (0.3)0.50 (0.13–1.55)0.26</a:t>
            </a:r>
            <a:endParaRPr lang="en-US" b="0" i="0" dirty="0">
              <a:solidFill>
                <a:srgbClr val="1B1B1B"/>
              </a:solidFill>
              <a:effectLst/>
              <a:latin typeface="Cambria" panose="02040503050406030204" pitchFamily="18" charset="0"/>
            </a:endParaRPr>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15</a:t>
            </a:fld>
            <a:endParaRPr lang="sv-SE"/>
          </a:p>
        </p:txBody>
      </p:sp>
    </p:spTree>
    <p:extLst>
      <p:ext uri="{BB962C8B-B14F-4D97-AF65-F5344CB8AC3E}">
        <p14:creationId xmlns:p14="http://schemas.microsoft.com/office/powerpoint/2010/main" val="1812376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Finns</a:t>
            </a:r>
            <a:r>
              <a:rPr lang="sv-SE" baseline="0" dirty="0"/>
              <a:t> fyra studier som jmf induktion i v 41 med </a:t>
            </a:r>
            <a:r>
              <a:rPr lang="sv-SE" baseline="0" dirty="0" err="1"/>
              <a:t>expektans</a:t>
            </a:r>
            <a:r>
              <a:rPr lang="sv-SE" baseline="0" dirty="0"/>
              <a:t> till vecka 42. En </a:t>
            </a:r>
            <a:r>
              <a:rPr lang="sv-SE" baseline="0" dirty="0" err="1"/>
              <a:t>turisk</a:t>
            </a:r>
            <a:r>
              <a:rPr lang="sv-SE" baseline="0" dirty="0"/>
              <a:t> från 2005 med 600 deltagare och INDEX, en holländsk med 1801 deltagare från 2019,  Svenska SWEPIS med 2760 deltagare från samma år och nu senast 2024 en finländsk . </a:t>
            </a:r>
            <a:endParaRPr lang="en-GB" dirty="0"/>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16</a:t>
            </a:fld>
            <a:endParaRPr lang="sv-SE"/>
          </a:p>
        </p:txBody>
      </p:sp>
    </p:spTree>
    <p:extLst>
      <p:ext uri="{BB962C8B-B14F-4D97-AF65-F5344CB8AC3E}">
        <p14:creationId xmlns:p14="http://schemas.microsoft.com/office/powerpoint/2010/main" val="2059301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Inte heller vi kunde se någon skillnad i mode </a:t>
            </a:r>
            <a:r>
              <a:rPr lang="sv-SE" dirty="0" err="1"/>
              <a:t>of</a:t>
            </a:r>
            <a:r>
              <a:rPr lang="sv-SE" dirty="0"/>
              <a:t> </a:t>
            </a:r>
            <a:r>
              <a:rPr lang="sv-SE" dirty="0" err="1"/>
              <a:t>delivery</a:t>
            </a:r>
            <a:r>
              <a:rPr lang="sv-SE" dirty="0"/>
              <a:t>, 10,4 i 41 gruppen och 10,7 i 42 gruppen. Vi såg även färre med </a:t>
            </a:r>
            <a:r>
              <a:rPr lang="sv-SE" dirty="0" err="1"/>
              <a:t>mek</a:t>
            </a:r>
            <a:r>
              <a:rPr lang="sv-SE" dirty="0"/>
              <a:t> vatten och PE  i 41 gruppen</a:t>
            </a:r>
            <a:r>
              <a:rPr lang="sv-SE" baseline="0" dirty="0"/>
              <a:t> och </a:t>
            </a:r>
            <a:r>
              <a:rPr lang="sv-SE" dirty="0"/>
              <a:t>fler med EDA och </a:t>
            </a:r>
            <a:r>
              <a:rPr lang="sv-SE" dirty="0" err="1"/>
              <a:t>endometrit</a:t>
            </a:r>
            <a:r>
              <a:rPr lang="sv-SE" dirty="0"/>
              <a:t> i 41 gruppen.</a:t>
            </a:r>
            <a:r>
              <a:rPr lang="sv-SE" baseline="0" dirty="0"/>
              <a:t> Dock inga med sepsis.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17</a:t>
            </a:fld>
            <a:endParaRPr lang="sv-SE"/>
          </a:p>
        </p:txBody>
      </p:sp>
    </p:spTree>
    <p:extLst>
      <p:ext uri="{BB962C8B-B14F-4D97-AF65-F5344CB8AC3E}">
        <p14:creationId xmlns:p14="http://schemas.microsoft.com/office/powerpoint/2010/main" val="3689965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Som jag sa</a:t>
            </a:r>
            <a:r>
              <a:rPr lang="sv-SE" baseline="0" dirty="0"/>
              <a:t> avslutades studien i förtid </a:t>
            </a:r>
            <a:r>
              <a:rPr lang="sv-SE" baseline="0" dirty="0" err="1"/>
              <a:t>pga</a:t>
            </a:r>
            <a:r>
              <a:rPr lang="sv-SE" baseline="0" dirty="0"/>
              <a:t> fler dödsfall i 42 gruppen, 6 </a:t>
            </a:r>
            <a:r>
              <a:rPr lang="sv-SE" baseline="0" dirty="0" err="1"/>
              <a:t>st</a:t>
            </a:r>
            <a:r>
              <a:rPr lang="sv-SE" baseline="0" dirty="0"/>
              <a:t> jmf med 0.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 kunde inte visa någon signifikant skillnad mellan grupperna gällande det primära utfallet.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Primärt utfall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Perinatal död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err="1">
                <a:solidFill>
                  <a:srgbClr val="333333"/>
                </a:solidFill>
                <a:effectLst/>
                <a:latin typeface="interfaceregular"/>
              </a:rPr>
              <a:t>Apgar</a:t>
            </a:r>
            <a:r>
              <a:rPr lang="sv-SE" b="0" i="0" dirty="0">
                <a:solidFill>
                  <a:srgbClr val="333333"/>
                </a:solidFill>
                <a:effectLst/>
                <a:latin typeface="interfaceregular"/>
              </a:rPr>
              <a:t> score less </a:t>
            </a:r>
            <a:r>
              <a:rPr lang="sv-SE" b="0" i="0" dirty="0" err="1">
                <a:solidFill>
                  <a:srgbClr val="333333"/>
                </a:solidFill>
                <a:effectLst/>
                <a:latin typeface="interfaceregular"/>
              </a:rPr>
              <a:t>than</a:t>
            </a:r>
            <a:r>
              <a:rPr lang="sv-SE" b="0" i="0" dirty="0">
                <a:solidFill>
                  <a:srgbClr val="333333"/>
                </a:solidFill>
                <a:effectLst/>
                <a:latin typeface="interfaceregular"/>
              </a:rPr>
              <a:t> 7 at </a:t>
            </a:r>
            <a:r>
              <a:rPr lang="sv-SE" b="0" i="0" dirty="0" err="1">
                <a:solidFill>
                  <a:srgbClr val="333333"/>
                </a:solidFill>
                <a:effectLst/>
                <a:latin typeface="interfaceregular"/>
              </a:rPr>
              <a:t>five</a:t>
            </a:r>
            <a:r>
              <a:rPr lang="sv-SE" b="0" i="0" dirty="0">
                <a:solidFill>
                  <a:srgbClr val="333333"/>
                </a:solidFill>
                <a:effectLst/>
                <a:latin typeface="interfaceregular"/>
              </a:rPr>
              <a:t> </a:t>
            </a:r>
            <a:r>
              <a:rPr lang="sv-SE" b="0" i="0" dirty="0" err="1">
                <a:solidFill>
                  <a:srgbClr val="333333"/>
                </a:solidFill>
                <a:effectLst/>
                <a:latin typeface="interfaceregular"/>
              </a:rPr>
              <a:t>minutes</a:t>
            </a:r>
            <a:endParaRPr lang="sv-SE" b="0" i="0" dirty="0">
              <a:solidFill>
                <a:srgbClr val="333333"/>
              </a:solidFill>
              <a:effectLst/>
              <a:latin typeface="interface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333333"/>
                </a:solidFill>
                <a:effectLst/>
                <a:latin typeface="interfaceregular"/>
              </a:rPr>
              <a:t>pH less </a:t>
            </a:r>
            <a:r>
              <a:rPr lang="sv-SE" b="0" i="0" dirty="0" err="1">
                <a:solidFill>
                  <a:srgbClr val="333333"/>
                </a:solidFill>
                <a:effectLst/>
                <a:latin typeface="interfaceregular"/>
              </a:rPr>
              <a:t>than</a:t>
            </a:r>
            <a:r>
              <a:rPr lang="sv-SE" b="0" i="0" dirty="0">
                <a:solidFill>
                  <a:srgbClr val="333333"/>
                </a:solidFill>
                <a:effectLst/>
                <a:latin typeface="interfaceregular"/>
              </a:rPr>
              <a:t> 7.00 or </a:t>
            </a:r>
            <a:r>
              <a:rPr lang="sv-SE" b="0" i="0" dirty="0" err="1">
                <a:solidFill>
                  <a:srgbClr val="333333"/>
                </a:solidFill>
                <a:effectLst/>
                <a:latin typeface="interfaceregular"/>
              </a:rPr>
              <a:t>metabolic</a:t>
            </a:r>
            <a:r>
              <a:rPr lang="sv-SE" b="0" i="0" dirty="0">
                <a:solidFill>
                  <a:srgbClr val="333333"/>
                </a:solidFill>
                <a:effectLst/>
                <a:latin typeface="interfaceregular"/>
              </a:rPr>
              <a:t> </a:t>
            </a:r>
            <a:r>
              <a:rPr lang="sv-SE" b="0" i="0" dirty="0" err="1">
                <a:solidFill>
                  <a:srgbClr val="333333"/>
                </a:solidFill>
                <a:effectLst/>
                <a:latin typeface="interfaceregular"/>
              </a:rPr>
              <a:t>acidosis</a:t>
            </a:r>
            <a:r>
              <a:rPr lang="sv-SE" b="0" i="0" dirty="0">
                <a:solidFill>
                  <a:srgbClr val="333333"/>
                </a:solidFill>
                <a:effectLst/>
                <a:latin typeface="interfaceregular"/>
              </a:rPr>
              <a:t> (pH &lt;7.05 and </a:t>
            </a:r>
            <a:r>
              <a:rPr lang="sv-SE" b="0" i="0" dirty="0" err="1">
                <a:solidFill>
                  <a:srgbClr val="333333"/>
                </a:solidFill>
                <a:effectLst/>
                <a:latin typeface="interfaceregular"/>
              </a:rPr>
              <a:t>base</a:t>
            </a:r>
            <a:r>
              <a:rPr lang="sv-SE" b="0" i="0" dirty="0">
                <a:solidFill>
                  <a:srgbClr val="333333"/>
                </a:solidFill>
                <a:effectLst/>
                <a:latin typeface="interfaceregular"/>
              </a:rPr>
              <a:t> deficit &gt;12 </a:t>
            </a:r>
            <a:r>
              <a:rPr lang="sv-SE" b="0" i="0" dirty="0" err="1">
                <a:solidFill>
                  <a:srgbClr val="333333"/>
                </a:solidFill>
                <a:effectLst/>
                <a:latin typeface="interfaceregular"/>
              </a:rPr>
              <a:t>mmol</a:t>
            </a:r>
            <a:r>
              <a:rPr lang="sv-SE" b="0" i="0" dirty="0">
                <a:solidFill>
                  <a:srgbClr val="333333"/>
                </a:solidFill>
                <a:effectLst/>
                <a:latin typeface="interfaceregular"/>
              </a:rPr>
              <a:t>/L) in the </a:t>
            </a:r>
            <a:r>
              <a:rPr lang="sv-SE" b="0" i="0" dirty="0" err="1">
                <a:solidFill>
                  <a:srgbClr val="333333"/>
                </a:solidFill>
                <a:effectLst/>
                <a:latin typeface="interfaceregular"/>
              </a:rPr>
              <a:t>umbilical</a:t>
            </a:r>
            <a:r>
              <a:rPr lang="sv-SE" b="0" i="0" dirty="0">
                <a:solidFill>
                  <a:srgbClr val="333333"/>
                </a:solidFill>
                <a:effectLst/>
                <a:latin typeface="interfaceregular"/>
              </a:rPr>
              <a:t> </a:t>
            </a:r>
            <a:r>
              <a:rPr lang="sv-SE" b="0" i="0" dirty="0" err="1">
                <a:solidFill>
                  <a:srgbClr val="333333"/>
                </a:solidFill>
                <a:effectLst/>
                <a:latin typeface="interfaceregular"/>
              </a:rPr>
              <a:t>artery</a:t>
            </a:r>
            <a:endParaRPr lang="sv-SE" b="0" i="0" dirty="0">
              <a:solidFill>
                <a:srgbClr val="333333"/>
              </a:solidFill>
              <a:effectLst/>
              <a:latin typeface="interface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err="1">
                <a:solidFill>
                  <a:srgbClr val="333333"/>
                </a:solidFill>
                <a:effectLst/>
                <a:latin typeface="interfaceregular"/>
              </a:rPr>
              <a:t>hypoxic</a:t>
            </a:r>
            <a:r>
              <a:rPr lang="sv-SE" b="0" i="0" dirty="0">
                <a:solidFill>
                  <a:srgbClr val="333333"/>
                </a:solidFill>
                <a:effectLst/>
                <a:latin typeface="interfaceregular"/>
              </a:rPr>
              <a:t> </a:t>
            </a:r>
            <a:r>
              <a:rPr lang="sv-SE" b="0" i="0" dirty="0" err="1">
                <a:solidFill>
                  <a:srgbClr val="333333"/>
                </a:solidFill>
                <a:effectLst/>
                <a:latin typeface="interfaceregular"/>
              </a:rPr>
              <a:t>ischaemic</a:t>
            </a:r>
            <a:r>
              <a:rPr lang="sv-SE" b="0" i="0" dirty="0">
                <a:solidFill>
                  <a:srgbClr val="333333"/>
                </a:solidFill>
                <a:effectLst/>
                <a:latin typeface="interfaceregular"/>
              </a:rPr>
              <a:t> </a:t>
            </a:r>
            <a:r>
              <a:rPr lang="sv-SE" b="0" i="0" dirty="0" err="1">
                <a:solidFill>
                  <a:srgbClr val="333333"/>
                </a:solidFill>
                <a:effectLst/>
                <a:latin typeface="interfaceregular"/>
              </a:rPr>
              <a:t>encephalopathy</a:t>
            </a:r>
            <a:endParaRPr lang="sv-SE" b="0" i="0" dirty="0">
              <a:solidFill>
                <a:srgbClr val="333333"/>
              </a:solidFill>
              <a:effectLst/>
              <a:latin typeface="interface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err="1">
                <a:solidFill>
                  <a:srgbClr val="333333"/>
                </a:solidFill>
                <a:effectLst/>
                <a:latin typeface="interfaceregular"/>
              </a:rPr>
              <a:t>intracranial</a:t>
            </a:r>
            <a:r>
              <a:rPr lang="sv-SE" b="0" i="0" dirty="0">
                <a:solidFill>
                  <a:srgbClr val="333333"/>
                </a:solidFill>
                <a:effectLst/>
                <a:latin typeface="interfaceregular"/>
              </a:rPr>
              <a:t> </a:t>
            </a:r>
            <a:r>
              <a:rPr lang="sv-SE" b="0" i="0" dirty="0" err="1">
                <a:solidFill>
                  <a:srgbClr val="333333"/>
                </a:solidFill>
                <a:effectLst/>
                <a:latin typeface="interfaceregular"/>
              </a:rPr>
              <a:t>haemorrhage</a:t>
            </a:r>
            <a:r>
              <a:rPr lang="sv-SE" b="0" i="0" dirty="0">
                <a:solidFill>
                  <a:srgbClr val="333333"/>
                </a:solidFill>
                <a:effectLst/>
                <a:latin typeface="interfaceregular"/>
              </a:rPr>
              <a:t>, </a:t>
            </a:r>
            <a:r>
              <a:rPr lang="sv-SE" b="0" i="0" dirty="0" err="1">
                <a:solidFill>
                  <a:srgbClr val="333333"/>
                </a:solidFill>
                <a:effectLst/>
                <a:latin typeface="interfaceregular"/>
              </a:rPr>
              <a:t>convulsions</a:t>
            </a:r>
            <a:endParaRPr lang="sv-SE" b="0" i="0" dirty="0">
              <a:solidFill>
                <a:srgbClr val="333333"/>
              </a:solidFill>
              <a:effectLst/>
              <a:latin typeface="interface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err="1">
                <a:solidFill>
                  <a:srgbClr val="333333"/>
                </a:solidFill>
                <a:effectLst/>
                <a:latin typeface="interfaceregular"/>
              </a:rPr>
              <a:t>meconium</a:t>
            </a:r>
            <a:r>
              <a:rPr lang="sv-SE" b="0" i="0" dirty="0">
                <a:solidFill>
                  <a:srgbClr val="333333"/>
                </a:solidFill>
                <a:effectLst/>
                <a:latin typeface="interfaceregular"/>
              </a:rPr>
              <a:t> aspiration </a:t>
            </a:r>
            <a:r>
              <a:rPr lang="sv-SE" b="0" i="0" dirty="0" err="1">
                <a:solidFill>
                  <a:srgbClr val="333333"/>
                </a:solidFill>
                <a:effectLst/>
                <a:latin typeface="interfaceregular"/>
              </a:rPr>
              <a:t>syndrome</a:t>
            </a:r>
            <a:endParaRPr lang="sv-SE" b="0" i="0" dirty="0">
              <a:solidFill>
                <a:srgbClr val="333333"/>
              </a:solidFill>
              <a:effectLst/>
              <a:latin typeface="interface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err="1">
                <a:solidFill>
                  <a:srgbClr val="333333"/>
                </a:solidFill>
                <a:effectLst/>
                <a:latin typeface="interfaceregular"/>
              </a:rPr>
              <a:t>mechanical</a:t>
            </a:r>
            <a:r>
              <a:rPr lang="sv-SE" b="0" i="0" dirty="0">
                <a:solidFill>
                  <a:srgbClr val="333333"/>
                </a:solidFill>
                <a:effectLst/>
                <a:latin typeface="interfaceregular"/>
              </a:rPr>
              <a:t> ventilation </a:t>
            </a:r>
            <a:r>
              <a:rPr lang="sv-SE" b="0" i="0" dirty="0" err="1">
                <a:solidFill>
                  <a:srgbClr val="333333"/>
                </a:solidFill>
                <a:effectLst/>
                <a:latin typeface="interfaceregular"/>
              </a:rPr>
              <a:t>within</a:t>
            </a:r>
            <a:r>
              <a:rPr lang="sv-SE" b="0" i="0" dirty="0">
                <a:solidFill>
                  <a:srgbClr val="333333"/>
                </a:solidFill>
                <a:effectLst/>
                <a:latin typeface="interfaceregular"/>
              </a:rPr>
              <a:t> 72 </a:t>
            </a:r>
            <a:r>
              <a:rPr lang="sv-SE" b="0" i="0" dirty="0" err="1">
                <a:solidFill>
                  <a:srgbClr val="333333"/>
                </a:solidFill>
                <a:effectLst/>
                <a:latin typeface="interfaceregular"/>
              </a:rPr>
              <a:t>hours</a:t>
            </a:r>
            <a:endParaRPr lang="sv-SE" b="0" i="0" dirty="0">
              <a:solidFill>
                <a:srgbClr val="333333"/>
              </a:solidFill>
              <a:effectLst/>
              <a:latin typeface="interface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err="1">
                <a:solidFill>
                  <a:srgbClr val="333333"/>
                </a:solidFill>
                <a:effectLst/>
                <a:latin typeface="interfaceregular"/>
              </a:rPr>
              <a:t>obstetric</a:t>
            </a:r>
            <a:r>
              <a:rPr lang="sv-SE" b="0" i="0" dirty="0">
                <a:solidFill>
                  <a:srgbClr val="333333"/>
                </a:solidFill>
                <a:effectLst/>
                <a:latin typeface="interfaceregular"/>
              </a:rPr>
              <a:t> </a:t>
            </a:r>
            <a:r>
              <a:rPr lang="sv-SE" b="0" i="0" dirty="0" err="1">
                <a:solidFill>
                  <a:srgbClr val="333333"/>
                </a:solidFill>
                <a:effectLst/>
                <a:latin typeface="interfaceregular"/>
              </a:rPr>
              <a:t>brachial</a:t>
            </a:r>
            <a:r>
              <a:rPr lang="sv-SE" b="0" i="0" dirty="0">
                <a:solidFill>
                  <a:srgbClr val="333333"/>
                </a:solidFill>
                <a:effectLst/>
                <a:latin typeface="interfaceregular"/>
              </a:rPr>
              <a:t> </a:t>
            </a:r>
            <a:r>
              <a:rPr lang="sv-SE" b="0" i="0" dirty="0" err="1">
                <a:solidFill>
                  <a:srgbClr val="333333"/>
                </a:solidFill>
                <a:effectLst/>
                <a:latin typeface="interfaceregular"/>
              </a:rPr>
              <a:t>plexus</a:t>
            </a:r>
            <a:r>
              <a:rPr lang="sv-SE" b="0" i="0" dirty="0">
                <a:solidFill>
                  <a:srgbClr val="333333"/>
                </a:solidFill>
                <a:effectLst/>
                <a:latin typeface="interfaceregular"/>
              </a:rPr>
              <a:t> </a:t>
            </a:r>
            <a:r>
              <a:rPr lang="sv-SE" b="0" i="0" dirty="0" err="1">
                <a:solidFill>
                  <a:srgbClr val="333333"/>
                </a:solidFill>
                <a:effectLst/>
                <a:latin typeface="interfaceregular"/>
              </a:rPr>
              <a:t>injury</a:t>
            </a: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MEN för perinatal död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Dock visade vi en signifikant skillnad till fördel för 41 gruppen gällande inläggningar på neonatal avdelning, </a:t>
            </a:r>
            <a:r>
              <a:rPr lang="sv-SE" baseline="0" dirty="0" err="1"/>
              <a:t>macrosomi</a:t>
            </a:r>
            <a:r>
              <a:rPr lang="sv-SE" baseline="0" dirty="0"/>
              <a:t> och gulsot. </a:t>
            </a:r>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18</a:t>
            </a:fld>
            <a:endParaRPr lang="sv-SE"/>
          </a:p>
        </p:txBody>
      </p:sp>
    </p:spTree>
    <p:extLst>
      <p:ext uri="{BB962C8B-B14F-4D97-AF65-F5344CB8AC3E}">
        <p14:creationId xmlns:p14="http://schemas.microsoft.com/office/powerpoint/2010/main" val="1194815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Ingen skillnad i snitt </a:t>
            </a:r>
          </a:p>
          <a:p>
            <a:r>
              <a:rPr lang="sv-SE" dirty="0"/>
              <a:t>MEN förre med </a:t>
            </a:r>
            <a:r>
              <a:rPr lang="sv-SE" dirty="0" err="1"/>
              <a:t>hypertensiv</a:t>
            </a:r>
            <a:r>
              <a:rPr lang="sv-SE" dirty="0"/>
              <a:t> </a:t>
            </a:r>
            <a:r>
              <a:rPr lang="sv-SE" dirty="0" err="1"/>
              <a:t>sjd</a:t>
            </a:r>
            <a:endParaRPr lang="sv-SE" dirty="0"/>
          </a:p>
          <a:p>
            <a:endParaRPr lang="sv-SE" dirty="0"/>
          </a:p>
          <a:p>
            <a:r>
              <a:rPr lang="sv-SE" dirty="0"/>
              <a:t>Fler </a:t>
            </a:r>
            <a:r>
              <a:rPr lang="sv-SE" dirty="0" err="1"/>
              <a:t>endometriter</a:t>
            </a:r>
            <a:r>
              <a:rPr lang="sv-SE" dirty="0"/>
              <a:t> – dock svårvärderat</a:t>
            </a:r>
          </a:p>
          <a:p>
            <a:endParaRPr lang="sv-SE" dirty="0"/>
          </a:p>
          <a:p>
            <a:r>
              <a:rPr lang="sv-SE" dirty="0"/>
              <a:t>Längre tid från inläggning till förlossning(6,5 timme) men kortare tid i aktiv förlossning (70 minuter)</a:t>
            </a:r>
          </a:p>
        </p:txBody>
      </p:sp>
      <p:sp>
        <p:nvSpPr>
          <p:cNvPr id="4" name="Platshållare för bildnummer 3"/>
          <p:cNvSpPr>
            <a:spLocks noGrp="1"/>
          </p:cNvSpPr>
          <p:nvPr>
            <p:ph type="sldNum" sz="quarter" idx="5"/>
          </p:nvPr>
        </p:nvSpPr>
        <p:spPr/>
        <p:txBody>
          <a:bodyPr/>
          <a:lstStyle/>
          <a:p>
            <a:fld id="{055BFA82-BD73-4185-B828-63168F0B5499}" type="slidenum">
              <a:rPr lang="sv-SE" smtClean="0"/>
              <a:t>19</a:t>
            </a:fld>
            <a:endParaRPr lang="sv-SE"/>
          </a:p>
        </p:txBody>
      </p:sp>
    </p:spTree>
    <p:extLst>
      <p:ext uri="{BB962C8B-B14F-4D97-AF65-F5344CB8AC3E}">
        <p14:creationId xmlns:p14="http://schemas.microsoft.com/office/powerpoint/2010/main" val="2596551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GB" dirty="0"/>
              <a:t>Fick </a:t>
            </a:r>
            <a:r>
              <a:rPr lang="en-GB" dirty="0" err="1"/>
              <a:t>en</a:t>
            </a:r>
            <a:r>
              <a:rPr lang="en-GB" dirty="0"/>
              <a:t> </a:t>
            </a:r>
            <a:r>
              <a:rPr lang="en-GB" dirty="0" err="1"/>
              <a:t>skillnad</a:t>
            </a:r>
            <a:r>
              <a:rPr lang="en-GB" dirty="0"/>
              <a:t> I </a:t>
            </a:r>
            <a:r>
              <a:rPr lang="en-GB" dirty="0" err="1"/>
              <a:t>utfall</a:t>
            </a:r>
            <a:r>
              <a:rPr lang="en-GB" dirty="0"/>
              <a:t> </a:t>
            </a:r>
            <a:r>
              <a:rPr lang="en-GB" dirty="0" err="1"/>
              <a:t>vilket</a:t>
            </a:r>
            <a:r>
              <a:rPr lang="en-GB" dirty="0"/>
              <a:t> man </a:t>
            </a:r>
            <a:r>
              <a:rPr lang="en-GB" dirty="0" err="1"/>
              <a:t>inte</a:t>
            </a:r>
            <a:r>
              <a:rPr lang="en-GB" dirty="0"/>
              <a:t> </a:t>
            </a:r>
            <a:r>
              <a:rPr lang="en-GB" dirty="0" err="1"/>
              <a:t>ville</a:t>
            </a:r>
            <a:r>
              <a:rPr lang="en-GB" dirty="0"/>
              <a:t> ha. Man </a:t>
            </a:r>
            <a:r>
              <a:rPr lang="en-GB" dirty="0" err="1"/>
              <a:t>satte</a:t>
            </a:r>
            <a:r>
              <a:rPr lang="en-GB" dirty="0"/>
              <a:t> </a:t>
            </a:r>
            <a:r>
              <a:rPr lang="en-GB" dirty="0" err="1"/>
              <a:t>en</a:t>
            </a:r>
            <a:r>
              <a:rPr lang="en-GB" dirty="0"/>
              <a:t> </a:t>
            </a:r>
            <a:r>
              <a:rPr lang="en-GB" dirty="0" err="1"/>
              <a:t>gräns</a:t>
            </a:r>
            <a:r>
              <a:rPr lang="en-GB" dirty="0"/>
              <a:t> </a:t>
            </a:r>
            <a:r>
              <a:rPr lang="en-GB" dirty="0" err="1"/>
              <a:t>på</a:t>
            </a:r>
            <a:r>
              <a:rPr lang="en-GB" dirty="0"/>
              <a:t> 2% I </a:t>
            </a:r>
            <a:r>
              <a:rPr lang="en-GB" dirty="0" err="1"/>
              <a:t>riskskillnad</a:t>
            </a:r>
            <a:r>
              <a:rPr lang="en-GB" dirty="0"/>
              <a:t> för </a:t>
            </a:r>
            <a:r>
              <a:rPr lang="en-GB" dirty="0" err="1"/>
              <a:t>att</a:t>
            </a:r>
            <a:r>
              <a:rPr lang="en-GB" dirty="0"/>
              <a:t> </a:t>
            </a:r>
            <a:r>
              <a:rPr lang="en-GB" dirty="0" err="1"/>
              <a:t>metoderna</a:t>
            </a:r>
            <a:r>
              <a:rPr lang="en-GB" dirty="0"/>
              <a:t> </a:t>
            </a:r>
            <a:r>
              <a:rPr lang="en-GB" dirty="0" err="1"/>
              <a:t>skulle</a:t>
            </a:r>
            <a:r>
              <a:rPr lang="en-GB" dirty="0"/>
              <a:t> </a:t>
            </a:r>
            <a:r>
              <a:rPr lang="en-GB" dirty="0" err="1"/>
              <a:t>vara</a:t>
            </a:r>
            <a:r>
              <a:rPr lang="en-GB" dirty="0"/>
              <a:t> </a:t>
            </a:r>
            <a:r>
              <a:rPr lang="en-GB" dirty="0" err="1"/>
              <a:t>likvärdia</a:t>
            </a:r>
            <a:r>
              <a:rPr lang="en-GB" dirty="0"/>
              <a:t>. </a:t>
            </a:r>
            <a:r>
              <a:rPr lang="en-GB" dirty="0" err="1"/>
              <a:t>Översteg</a:t>
            </a:r>
            <a:r>
              <a:rPr lang="en-GB" dirty="0"/>
              <a:t> det 2% var det </a:t>
            </a:r>
            <a:r>
              <a:rPr lang="en-GB" dirty="0" err="1"/>
              <a:t>tillräckligt</a:t>
            </a:r>
            <a:r>
              <a:rPr lang="en-GB" dirty="0"/>
              <a:t> för </a:t>
            </a:r>
            <a:r>
              <a:rPr lang="en-GB" dirty="0" err="1"/>
              <a:t>att</a:t>
            </a:r>
            <a:r>
              <a:rPr lang="en-GB" dirty="0"/>
              <a:t> </a:t>
            </a:r>
            <a:r>
              <a:rPr lang="en-GB" dirty="0" err="1"/>
              <a:t>byta</a:t>
            </a:r>
            <a:r>
              <a:rPr lang="en-GB" dirty="0"/>
              <a:t> </a:t>
            </a:r>
            <a:r>
              <a:rPr lang="en-GB" dirty="0" err="1"/>
              <a:t>handläggning</a:t>
            </a:r>
            <a:r>
              <a:rPr lang="en-GB" dirty="0"/>
              <a:t> till induction</a:t>
            </a:r>
          </a:p>
          <a:p>
            <a:endParaRPr lang="en-GB" dirty="0"/>
          </a:p>
          <a:p>
            <a:r>
              <a:rPr lang="en-GB" dirty="0" err="1"/>
              <a:t>Primärt</a:t>
            </a:r>
            <a:r>
              <a:rPr lang="en-GB" dirty="0"/>
              <a:t> </a:t>
            </a:r>
            <a:r>
              <a:rPr lang="en-GB" dirty="0" err="1"/>
              <a:t>utfall</a:t>
            </a:r>
            <a:endParaRPr lang="en-GB" dirty="0"/>
          </a:p>
          <a:p>
            <a:r>
              <a:rPr lang="en-GB" dirty="0"/>
              <a:t>Perinatal </a:t>
            </a:r>
            <a:r>
              <a:rPr lang="en-GB" dirty="0" err="1"/>
              <a:t>mortalitet</a:t>
            </a:r>
            <a:endParaRPr lang="en-GB" dirty="0"/>
          </a:p>
          <a:p>
            <a:r>
              <a:rPr lang="en-US" b="0" i="0" dirty="0">
                <a:solidFill>
                  <a:srgbClr val="333333"/>
                </a:solidFill>
                <a:effectLst/>
                <a:latin typeface="interfaceregular"/>
              </a:rPr>
              <a:t>Apgar score &lt;7 at five minutes</a:t>
            </a:r>
          </a:p>
          <a:p>
            <a:r>
              <a:rPr lang="en-US" b="0" i="0" dirty="0">
                <a:solidFill>
                  <a:srgbClr val="333333"/>
                </a:solidFill>
                <a:effectLst/>
                <a:latin typeface="interfaceregular"/>
              </a:rPr>
              <a:t>arterial umbilical cord pH &lt;7.05</a:t>
            </a:r>
          </a:p>
          <a:p>
            <a:r>
              <a:rPr lang="en-US" b="0" i="0" dirty="0">
                <a:solidFill>
                  <a:srgbClr val="333333"/>
                </a:solidFill>
                <a:effectLst/>
                <a:latin typeface="interfaceregular"/>
              </a:rPr>
              <a:t>meconium aspiration syndrome</a:t>
            </a:r>
          </a:p>
          <a:p>
            <a:r>
              <a:rPr lang="en-US" b="0" i="0" dirty="0">
                <a:solidFill>
                  <a:srgbClr val="333333"/>
                </a:solidFill>
                <a:effectLst/>
                <a:latin typeface="interfaceregular"/>
              </a:rPr>
              <a:t>plexus brachialis injury</a:t>
            </a:r>
          </a:p>
          <a:p>
            <a:r>
              <a:rPr lang="en-US" b="0" i="0" dirty="0">
                <a:solidFill>
                  <a:srgbClr val="333333"/>
                </a:solidFill>
                <a:effectLst/>
                <a:latin typeface="interfaceregular"/>
              </a:rPr>
              <a:t>intracranial </a:t>
            </a:r>
            <a:r>
              <a:rPr lang="en-US" b="0" i="0" dirty="0" err="1">
                <a:solidFill>
                  <a:srgbClr val="333333"/>
                </a:solidFill>
                <a:effectLst/>
                <a:latin typeface="interfaceregular"/>
              </a:rPr>
              <a:t>haemorrhage</a:t>
            </a:r>
            <a:endParaRPr lang="en-US" b="0" i="0" dirty="0">
              <a:solidFill>
                <a:srgbClr val="333333"/>
              </a:solidFill>
              <a:effectLst/>
              <a:latin typeface="interfaceregular"/>
            </a:endParaRPr>
          </a:p>
          <a:p>
            <a:r>
              <a:rPr lang="en-US" b="0" i="0" dirty="0">
                <a:solidFill>
                  <a:srgbClr val="333333"/>
                </a:solidFill>
                <a:effectLst/>
                <a:latin typeface="interfaceregular"/>
              </a:rPr>
              <a:t>being admitted to a neonatal intensive care unit (NICU)</a:t>
            </a:r>
          </a:p>
          <a:p>
            <a:endParaRPr lang="en-GB" dirty="0"/>
          </a:p>
          <a:p>
            <a:r>
              <a:rPr lang="en-US" b="0" i="0" dirty="0">
                <a:solidFill>
                  <a:srgbClr val="333333"/>
                </a:solidFill>
                <a:effectLst/>
                <a:latin typeface="interfaceregular"/>
              </a:rPr>
              <a:t>Fifteen women in the induction group (1.7%) and 28 in the expectant management group (3.1%) had a composite adverse perinatal outcome (absolute risk difference −1.4%, 95% CI −2.9% to 0.0%; number needed to treat (NNT) 69, 95% CI 35 to 3059). The P value for non-inferiority was 0.22, indicating that we could not exclude that expectant management leads to 2% or more adverse perinatal outcomes compared with induction.</a:t>
            </a:r>
            <a:endParaRPr lang="en-GB"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20</a:t>
            </a:fld>
            <a:endParaRPr lang="sv-SE"/>
          </a:p>
        </p:txBody>
      </p:sp>
    </p:spTree>
    <p:extLst>
      <p:ext uri="{BB962C8B-B14F-4D97-AF65-F5344CB8AC3E}">
        <p14:creationId xmlns:p14="http://schemas.microsoft.com/office/powerpoint/2010/main" val="4245712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öka tillförlitligheten av resultaten gick vi vidare med en IPD-MA</a:t>
            </a:r>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21</a:t>
            </a:fld>
            <a:endParaRPr lang="sv-SE"/>
          </a:p>
        </p:txBody>
      </p:sp>
    </p:spTree>
    <p:extLst>
      <p:ext uri="{BB962C8B-B14F-4D97-AF65-F5344CB8AC3E}">
        <p14:creationId xmlns:p14="http://schemas.microsoft.com/office/powerpoint/2010/main" val="34625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Varför är detta en fråga och vad gör att vi i hela världen går mer åt att förkorta graviditeten? </a:t>
            </a:r>
          </a:p>
        </p:txBody>
      </p:sp>
      <p:sp>
        <p:nvSpPr>
          <p:cNvPr id="4" name="Platshållare för bildnummer 3"/>
          <p:cNvSpPr>
            <a:spLocks noGrp="1"/>
          </p:cNvSpPr>
          <p:nvPr>
            <p:ph type="sldNum" sz="quarter" idx="5"/>
          </p:nvPr>
        </p:nvSpPr>
        <p:spPr/>
        <p:txBody>
          <a:bodyPr/>
          <a:lstStyle/>
          <a:p>
            <a:fld id="{055BFA82-BD73-4185-B828-63168F0B5499}" type="slidenum">
              <a:rPr lang="sv-SE" smtClean="0"/>
              <a:t>3</a:t>
            </a:fld>
            <a:endParaRPr lang="sv-SE"/>
          </a:p>
        </p:txBody>
      </p:sp>
    </p:spTree>
    <p:extLst>
      <p:ext uri="{BB962C8B-B14F-4D97-AF65-F5344CB8AC3E}">
        <p14:creationId xmlns:p14="http://schemas.microsoft.com/office/powerpoint/2010/main" val="125562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Jag väljer att presentera en IPD-MA av den svenska och holländska, Systematisk översikt och “</a:t>
            </a:r>
            <a:r>
              <a:rPr lang="sv-SE" dirty="0" err="1"/>
              <a:t>one</a:t>
            </a:r>
            <a:r>
              <a:rPr lang="sv-SE" dirty="0"/>
              <a:t> step </a:t>
            </a:r>
            <a:r>
              <a:rPr lang="sv-SE" dirty="0" err="1"/>
              <a:t>individual</a:t>
            </a:r>
            <a:r>
              <a:rPr lang="sv-SE" dirty="0"/>
              <a:t> </a:t>
            </a:r>
            <a:r>
              <a:rPr lang="sv-SE" dirty="0" err="1"/>
              <a:t>participant</a:t>
            </a:r>
            <a:r>
              <a:rPr lang="sv-SE" dirty="0"/>
              <a:t> data” metaanalys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a:t>
            </a:r>
            <a:r>
              <a:rPr lang="sv-SE" baseline="0" dirty="0"/>
              <a:t> visade en signifikant minskning av både det primära och sekundära utfall så som perinatal död och IUFD. Vidare visade vi en signifikant minskning av inläggningar på </a:t>
            </a:r>
            <a:r>
              <a:rPr lang="sv-SE" baseline="0" dirty="0" err="1"/>
              <a:t>Neo</a:t>
            </a:r>
            <a:r>
              <a:rPr lang="sv-SE" baseline="0" dirty="0"/>
              <a:t>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22</a:t>
            </a:fld>
            <a:endParaRPr lang="sv-SE"/>
          </a:p>
        </p:txBody>
      </p:sp>
    </p:spTree>
    <p:extLst>
      <p:ext uri="{BB962C8B-B14F-4D97-AF65-F5344CB8AC3E}">
        <p14:creationId xmlns:p14="http://schemas.microsoft.com/office/powerpoint/2010/main" val="2284317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Signifikant minskning av primära utfallet och perinatal död och IUFD</a:t>
            </a:r>
          </a:p>
          <a:p>
            <a:endParaRPr lang="sv-SE" dirty="0"/>
          </a:p>
          <a:p>
            <a:r>
              <a:rPr lang="sv-SE" dirty="0"/>
              <a:t>Primärt utfall</a:t>
            </a:r>
          </a:p>
          <a:p>
            <a:r>
              <a:rPr lang="en-US" b="0" i="0" dirty="0">
                <a:solidFill>
                  <a:srgbClr val="202020"/>
                </a:solidFill>
                <a:effectLst/>
                <a:latin typeface="Helvetica" panose="020B0604020202020204" pitchFamily="34" charset="0"/>
              </a:rPr>
              <a:t>Perinatal mortality</a:t>
            </a:r>
          </a:p>
          <a:p>
            <a:r>
              <a:rPr lang="sv-SE" b="0" i="0" dirty="0">
                <a:solidFill>
                  <a:srgbClr val="202020"/>
                </a:solidFill>
                <a:effectLst/>
                <a:latin typeface="Helvetica" panose="020B0604020202020204" pitchFamily="34" charset="0"/>
              </a:rPr>
              <a:t>(1) </a:t>
            </a:r>
            <a:r>
              <a:rPr lang="sv-SE" b="0" i="0" dirty="0" err="1">
                <a:solidFill>
                  <a:srgbClr val="202020"/>
                </a:solidFill>
                <a:effectLst/>
                <a:latin typeface="Helvetica" panose="020B0604020202020204" pitchFamily="34" charset="0"/>
              </a:rPr>
              <a:t>five-minute</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Apgar</a:t>
            </a:r>
            <a:r>
              <a:rPr lang="sv-SE" b="0" i="0" dirty="0">
                <a:solidFill>
                  <a:srgbClr val="202020"/>
                </a:solidFill>
                <a:effectLst/>
                <a:latin typeface="Helvetica" panose="020B0604020202020204" pitchFamily="34" charset="0"/>
              </a:rPr>
              <a:t> score &lt;4</a:t>
            </a:r>
          </a:p>
          <a:p>
            <a:r>
              <a:rPr lang="sv-SE" b="0" i="0" dirty="0">
                <a:solidFill>
                  <a:srgbClr val="202020"/>
                </a:solidFill>
                <a:effectLst/>
                <a:latin typeface="Helvetica" panose="020B0604020202020204" pitchFamily="34" charset="0"/>
              </a:rPr>
              <a:t>(2) </a:t>
            </a:r>
            <a:r>
              <a:rPr lang="sv-SE" b="0" i="0" dirty="0" err="1">
                <a:solidFill>
                  <a:srgbClr val="202020"/>
                </a:solidFill>
                <a:effectLst/>
                <a:latin typeface="Helvetica" panose="020B0604020202020204" pitchFamily="34" charset="0"/>
              </a:rPr>
              <a:t>hypoxic</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ischemic</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encephalopathy</a:t>
            </a:r>
            <a:r>
              <a:rPr lang="sv-SE" b="0" i="0" dirty="0">
                <a:solidFill>
                  <a:srgbClr val="202020"/>
                </a:solidFill>
                <a:effectLst/>
                <a:latin typeface="Helvetica" panose="020B0604020202020204" pitchFamily="34" charset="0"/>
              </a:rPr>
              <a:t> II-III</a:t>
            </a:r>
          </a:p>
          <a:p>
            <a:r>
              <a:rPr lang="sv-SE" b="0" i="0" dirty="0">
                <a:solidFill>
                  <a:srgbClr val="202020"/>
                </a:solidFill>
                <a:effectLst/>
                <a:latin typeface="Helvetica" panose="020B0604020202020204" pitchFamily="34" charset="0"/>
              </a:rPr>
              <a:t>(3) </a:t>
            </a:r>
            <a:r>
              <a:rPr lang="sv-SE" b="0" i="0" dirty="0" err="1">
                <a:solidFill>
                  <a:srgbClr val="202020"/>
                </a:solidFill>
                <a:effectLst/>
                <a:latin typeface="Helvetica" panose="020B0604020202020204" pitchFamily="34" charset="0"/>
              </a:rPr>
              <a:t>intracranial</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haemorrhage</a:t>
            </a:r>
            <a:endParaRPr lang="sv-SE" b="0" i="0" dirty="0">
              <a:solidFill>
                <a:srgbClr val="202020"/>
              </a:solidFill>
              <a:effectLst/>
              <a:latin typeface="Helvetica" panose="020B0604020202020204" pitchFamily="34" charset="0"/>
            </a:endParaRPr>
          </a:p>
          <a:p>
            <a:r>
              <a:rPr lang="sv-SE" b="0" i="0" dirty="0">
                <a:solidFill>
                  <a:srgbClr val="202020"/>
                </a:solidFill>
                <a:effectLst/>
                <a:latin typeface="Helvetica" panose="020B0604020202020204" pitchFamily="34" charset="0"/>
              </a:rPr>
              <a:t>(4) neonatal </a:t>
            </a:r>
            <a:r>
              <a:rPr lang="sv-SE" b="0" i="0" dirty="0" err="1">
                <a:solidFill>
                  <a:srgbClr val="202020"/>
                </a:solidFill>
                <a:effectLst/>
                <a:latin typeface="Helvetica" panose="020B0604020202020204" pitchFamily="34" charset="0"/>
              </a:rPr>
              <a:t>convulsions</a:t>
            </a:r>
            <a:endParaRPr lang="sv-SE" b="0" i="0" dirty="0">
              <a:solidFill>
                <a:srgbClr val="202020"/>
              </a:solidFill>
              <a:effectLst/>
              <a:latin typeface="Helvetica" panose="020B0604020202020204" pitchFamily="34" charset="0"/>
            </a:endParaRPr>
          </a:p>
          <a:p>
            <a:r>
              <a:rPr lang="sv-SE" b="0" i="0" dirty="0">
                <a:solidFill>
                  <a:srgbClr val="202020"/>
                </a:solidFill>
                <a:effectLst/>
                <a:latin typeface="Helvetica" panose="020B0604020202020204" pitchFamily="34" charset="0"/>
              </a:rPr>
              <a:t>(5) MAS</a:t>
            </a:r>
          </a:p>
          <a:p>
            <a:r>
              <a:rPr lang="sv-SE" b="0" i="0" dirty="0">
                <a:solidFill>
                  <a:srgbClr val="202020"/>
                </a:solidFill>
                <a:effectLst/>
                <a:latin typeface="Helvetica" panose="020B0604020202020204" pitchFamily="34" charset="0"/>
              </a:rPr>
              <a:t>(6) </a:t>
            </a:r>
            <a:r>
              <a:rPr lang="sv-SE" b="0" i="0" dirty="0" err="1">
                <a:solidFill>
                  <a:srgbClr val="202020"/>
                </a:solidFill>
                <a:effectLst/>
                <a:latin typeface="Helvetica" panose="020B0604020202020204" pitchFamily="34" charset="0"/>
              </a:rPr>
              <a:t>mechanical</a:t>
            </a:r>
            <a:r>
              <a:rPr lang="sv-SE" b="0" i="0" dirty="0">
                <a:solidFill>
                  <a:srgbClr val="202020"/>
                </a:solidFill>
                <a:effectLst/>
                <a:latin typeface="Helvetica" panose="020B0604020202020204" pitchFamily="34" charset="0"/>
              </a:rPr>
              <a:t> ventilation </a:t>
            </a:r>
            <a:r>
              <a:rPr lang="sv-SE" b="0" i="0" dirty="0" err="1">
                <a:solidFill>
                  <a:srgbClr val="202020"/>
                </a:solidFill>
                <a:effectLst/>
                <a:latin typeface="Helvetica" panose="020B0604020202020204" pitchFamily="34" charset="0"/>
              </a:rPr>
              <a:t>within</a:t>
            </a:r>
            <a:r>
              <a:rPr lang="sv-SE" b="0" i="0" dirty="0">
                <a:solidFill>
                  <a:srgbClr val="202020"/>
                </a:solidFill>
                <a:effectLst/>
                <a:latin typeface="Helvetica" panose="020B0604020202020204" pitchFamily="34" charset="0"/>
              </a:rPr>
              <a:t> the </a:t>
            </a:r>
            <a:r>
              <a:rPr lang="sv-SE" b="0" i="0" dirty="0" err="1">
                <a:solidFill>
                  <a:srgbClr val="202020"/>
                </a:solidFill>
                <a:effectLst/>
                <a:latin typeface="Helvetica" panose="020B0604020202020204" pitchFamily="34" charset="0"/>
              </a:rPr>
              <a:t>first</a:t>
            </a:r>
            <a:r>
              <a:rPr lang="sv-SE" b="0" i="0" dirty="0">
                <a:solidFill>
                  <a:srgbClr val="202020"/>
                </a:solidFill>
                <a:effectLst/>
                <a:latin typeface="Helvetica" panose="020B0604020202020204" pitchFamily="34" charset="0"/>
              </a:rPr>
              <a:t> 72 </a:t>
            </a:r>
            <a:r>
              <a:rPr lang="sv-SE" b="0" i="0" dirty="0" err="1">
                <a:solidFill>
                  <a:srgbClr val="202020"/>
                </a:solidFill>
                <a:effectLst/>
                <a:latin typeface="Helvetica" panose="020B0604020202020204" pitchFamily="34" charset="0"/>
              </a:rPr>
              <a:t>hours</a:t>
            </a:r>
            <a:r>
              <a:rPr lang="sv-SE" b="0" i="0" dirty="0">
                <a:solidFill>
                  <a:srgbClr val="202020"/>
                </a:solidFill>
                <a:effectLst/>
                <a:latin typeface="Helvetica" panose="020B0604020202020204" pitchFamily="34" charset="0"/>
              </a:rPr>
              <a:t> </a:t>
            </a:r>
          </a:p>
          <a:p>
            <a:r>
              <a:rPr lang="sv-SE" b="0" i="0" dirty="0">
                <a:solidFill>
                  <a:srgbClr val="202020"/>
                </a:solidFill>
                <a:effectLst/>
                <a:latin typeface="Helvetica" panose="020B0604020202020204" pitchFamily="34" charset="0"/>
              </a:rPr>
              <a:t>(7) </a:t>
            </a:r>
            <a:r>
              <a:rPr lang="sv-SE" b="0" i="0" dirty="0" err="1">
                <a:solidFill>
                  <a:srgbClr val="202020"/>
                </a:solidFill>
                <a:effectLst/>
                <a:latin typeface="Helvetica" panose="020B0604020202020204" pitchFamily="34" charset="0"/>
              </a:rPr>
              <a:t>obstetric</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brachial</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plexus</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injury</a:t>
            </a:r>
            <a:r>
              <a:rPr lang="sv-SE" b="0" i="0" dirty="0">
                <a:solidFill>
                  <a:srgbClr val="202020"/>
                </a:solidFill>
                <a:effectLst/>
                <a:latin typeface="Helvetica" panose="020B0604020202020204" pitchFamily="34" charset="0"/>
              </a:rPr>
              <a:t>.</a:t>
            </a:r>
            <a:endParaRPr lang="sv-SE" dirty="0"/>
          </a:p>
          <a:p>
            <a:endParaRPr lang="sv-SE" dirty="0"/>
          </a:p>
          <a:p>
            <a:r>
              <a:rPr lang="sv-SE" dirty="0"/>
              <a:t>Även inläggning på </a:t>
            </a:r>
            <a:r>
              <a:rPr lang="sv-SE" dirty="0" err="1"/>
              <a:t>neo</a:t>
            </a:r>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23</a:t>
            </a:fld>
            <a:endParaRPr lang="sv-SE"/>
          </a:p>
        </p:txBody>
      </p:sp>
    </p:spTree>
    <p:extLst>
      <p:ext uri="{BB962C8B-B14F-4D97-AF65-F5344CB8AC3E}">
        <p14:creationId xmlns:p14="http://schemas.microsoft.com/office/powerpoint/2010/main" val="3311213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2017-2019 med 2020-2023</a:t>
            </a:r>
          </a:p>
          <a:p>
            <a:endParaRPr lang="sv-SE" dirty="0"/>
          </a:p>
          <a:p>
            <a:r>
              <a:rPr lang="sv-SE" dirty="0"/>
              <a:t>Ser en tydlig skillnad i induktion i gruppen 41+ men även en ökning i 39-40</a:t>
            </a:r>
          </a:p>
        </p:txBody>
      </p:sp>
      <p:sp>
        <p:nvSpPr>
          <p:cNvPr id="4" name="Platshållare för bildnummer 3"/>
          <p:cNvSpPr>
            <a:spLocks noGrp="1"/>
          </p:cNvSpPr>
          <p:nvPr>
            <p:ph type="sldNum" sz="quarter" idx="5"/>
          </p:nvPr>
        </p:nvSpPr>
        <p:spPr/>
        <p:txBody>
          <a:bodyPr/>
          <a:lstStyle/>
          <a:p>
            <a:fld id="{055BFA82-BD73-4185-B828-63168F0B5499}" type="slidenum">
              <a:rPr lang="sv-SE" smtClean="0"/>
              <a:t>27</a:t>
            </a:fld>
            <a:endParaRPr lang="sv-SE"/>
          </a:p>
        </p:txBody>
      </p:sp>
    </p:spTree>
    <p:extLst>
      <p:ext uri="{BB962C8B-B14F-4D97-AF65-F5344CB8AC3E}">
        <p14:creationId xmlns:p14="http://schemas.microsoft.com/office/powerpoint/2010/main" val="2644419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Primärt utfall</a:t>
            </a:r>
          </a:p>
          <a:p>
            <a:r>
              <a:rPr lang="sv-SE" dirty="0"/>
              <a:t>Sammansatt nr 1:</a:t>
            </a:r>
          </a:p>
          <a:p>
            <a:r>
              <a:rPr lang="sv-SE" b="0" i="0" dirty="0">
                <a:solidFill>
                  <a:srgbClr val="202020"/>
                </a:solidFill>
                <a:effectLst/>
                <a:latin typeface="Helvetica" panose="020B0604020202020204" pitchFamily="34" charset="0"/>
              </a:rPr>
              <a:t>peri/neonatal </a:t>
            </a:r>
            <a:r>
              <a:rPr lang="sv-SE" b="0" i="0" dirty="0" err="1">
                <a:solidFill>
                  <a:srgbClr val="202020"/>
                </a:solidFill>
                <a:effectLst/>
                <a:latin typeface="Helvetica" panose="020B0604020202020204" pitchFamily="34" charset="0"/>
              </a:rPr>
              <a:t>death</a:t>
            </a:r>
            <a:endParaRPr lang="sv-SE" b="0" i="0" dirty="0">
              <a:solidFill>
                <a:srgbClr val="202020"/>
              </a:solidFill>
              <a:effectLst/>
              <a:latin typeface="Helvetica" panose="020B0604020202020204" pitchFamily="34" charset="0"/>
            </a:endParaRPr>
          </a:p>
          <a:p>
            <a:r>
              <a:rPr lang="sv-SE" b="0" i="0" dirty="0" err="1">
                <a:solidFill>
                  <a:srgbClr val="202020"/>
                </a:solidFill>
                <a:effectLst/>
                <a:latin typeface="Helvetica" panose="020B0604020202020204" pitchFamily="34" charset="0"/>
              </a:rPr>
              <a:t>Apgar</a:t>
            </a:r>
            <a:r>
              <a:rPr lang="sv-SE" b="0" i="0" dirty="0">
                <a:solidFill>
                  <a:srgbClr val="202020"/>
                </a:solidFill>
                <a:effectLst/>
                <a:latin typeface="Helvetica" panose="020B0604020202020204" pitchFamily="34" charset="0"/>
              </a:rPr>
              <a:t> score &lt;4 at 5 min</a:t>
            </a:r>
          </a:p>
          <a:p>
            <a:r>
              <a:rPr lang="sv-SE" b="0" i="0" dirty="0" err="1">
                <a:solidFill>
                  <a:srgbClr val="202020"/>
                </a:solidFill>
                <a:effectLst/>
                <a:latin typeface="Helvetica" panose="020B0604020202020204" pitchFamily="34" charset="0"/>
              </a:rPr>
              <a:t>hypoxic</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ischemic</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encephalopathy</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grades</a:t>
            </a:r>
            <a:r>
              <a:rPr lang="sv-SE" b="0" i="0" dirty="0">
                <a:solidFill>
                  <a:srgbClr val="202020"/>
                </a:solidFill>
                <a:effectLst/>
                <a:latin typeface="Helvetica" panose="020B0604020202020204" pitchFamily="34" charset="0"/>
              </a:rPr>
              <a:t> 1–3</a:t>
            </a:r>
          </a:p>
          <a:p>
            <a:r>
              <a:rPr lang="sv-SE" b="0" i="0" dirty="0" err="1">
                <a:solidFill>
                  <a:srgbClr val="202020"/>
                </a:solidFill>
                <a:effectLst/>
                <a:latin typeface="Helvetica" panose="020B0604020202020204" pitchFamily="34" charset="0"/>
              </a:rPr>
              <a:t>meconium</a:t>
            </a:r>
            <a:r>
              <a:rPr lang="sv-SE" b="0" i="0" dirty="0">
                <a:solidFill>
                  <a:srgbClr val="202020"/>
                </a:solidFill>
                <a:effectLst/>
                <a:latin typeface="Helvetica" panose="020B0604020202020204" pitchFamily="34" charset="0"/>
              </a:rPr>
              <a:t> aspiration </a:t>
            </a:r>
            <a:r>
              <a:rPr lang="sv-SE" b="0" i="0" dirty="0" err="1">
                <a:solidFill>
                  <a:srgbClr val="202020"/>
                </a:solidFill>
                <a:effectLst/>
                <a:latin typeface="Helvetica" panose="020B0604020202020204" pitchFamily="34" charset="0"/>
              </a:rPr>
              <a:t>syndrome</a:t>
            </a:r>
            <a:endParaRPr lang="sv-SE" b="0" i="0" dirty="0">
              <a:solidFill>
                <a:srgbClr val="202020"/>
              </a:solidFill>
              <a:effectLst/>
              <a:latin typeface="Helvetica" panose="020B0604020202020204" pitchFamily="34" charset="0"/>
            </a:endParaRPr>
          </a:p>
          <a:p>
            <a:r>
              <a:rPr lang="sv-SE" b="0" i="0" dirty="0" err="1">
                <a:solidFill>
                  <a:srgbClr val="202020"/>
                </a:solidFill>
                <a:effectLst/>
                <a:latin typeface="Helvetica" panose="020B0604020202020204" pitchFamily="34" charset="0"/>
              </a:rPr>
              <a:t>birth</a:t>
            </a:r>
            <a:r>
              <a:rPr lang="sv-SE" b="0" i="0" dirty="0">
                <a:solidFill>
                  <a:srgbClr val="202020"/>
                </a:solidFill>
                <a:effectLst/>
                <a:latin typeface="Helvetica" panose="020B0604020202020204" pitchFamily="34" charset="0"/>
              </a:rPr>
              <a:t> trauma</a:t>
            </a:r>
          </a:p>
          <a:p>
            <a:r>
              <a:rPr lang="sv-SE" b="0" i="0" dirty="0">
                <a:solidFill>
                  <a:srgbClr val="202020"/>
                </a:solidFill>
                <a:effectLst/>
                <a:latin typeface="Helvetica" panose="020B0604020202020204" pitchFamily="34" charset="0"/>
              </a:rPr>
              <a:t>or </a:t>
            </a:r>
            <a:r>
              <a:rPr lang="sv-SE" b="0" i="0" dirty="0" err="1">
                <a:solidFill>
                  <a:srgbClr val="202020"/>
                </a:solidFill>
                <a:effectLst/>
                <a:latin typeface="Helvetica" panose="020B0604020202020204" pitchFamily="34" charset="0"/>
              </a:rPr>
              <a:t>admission</a:t>
            </a:r>
            <a:r>
              <a:rPr lang="sv-SE" b="0" i="0" dirty="0">
                <a:solidFill>
                  <a:srgbClr val="202020"/>
                </a:solidFill>
                <a:effectLst/>
                <a:latin typeface="Helvetica" panose="020B0604020202020204" pitchFamily="34" charset="0"/>
              </a:rPr>
              <a:t> to a neonatal intensive </a:t>
            </a:r>
            <a:r>
              <a:rPr lang="sv-SE" b="0" i="0" dirty="0" err="1">
                <a:solidFill>
                  <a:srgbClr val="202020"/>
                </a:solidFill>
                <a:effectLst/>
                <a:latin typeface="Helvetica" panose="020B0604020202020204" pitchFamily="34" charset="0"/>
              </a:rPr>
              <a:t>care</a:t>
            </a:r>
            <a:r>
              <a:rPr lang="sv-SE" b="0" i="0" dirty="0">
                <a:solidFill>
                  <a:srgbClr val="202020"/>
                </a:solidFill>
                <a:effectLst/>
                <a:latin typeface="Helvetica" panose="020B0604020202020204" pitchFamily="34" charset="0"/>
              </a:rPr>
              <a:t> </a:t>
            </a:r>
            <a:r>
              <a:rPr lang="sv-SE" b="0" i="0" dirty="0" err="1">
                <a:solidFill>
                  <a:srgbClr val="202020"/>
                </a:solidFill>
                <a:effectLst/>
                <a:latin typeface="Helvetica" panose="020B0604020202020204" pitchFamily="34" charset="0"/>
              </a:rPr>
              <a:t>unit</a:t>
            </a:r>
            <a:r>
              <a:rPr lang="sv-SE" b="0" i="0" dirty="0">
                <a:solidFill>
                  <a:srgbClr val="202020"/>
                </a:solidFill>
                <a:effectLst/>
                <a:latin typeface="Helvetica" panose="020B0604020202020204" pitchFamily="34" charset="0"/>
              </a:rPr>
              <a:t> (NICU) ≥4 </a:t>
            </a:r>
            <a:r>
              <a:rPr lang="sv-SE" b="0" i="0" dirty="0" err="1">
                <a:solidFill>
                  <a:srgbClr val="202020"/>
                </a:solidFill>
                <a:effectLst/>
                <a:latin typeface="Helvetica" panose="020B0604020202020204" pitchFamily="34" charset="0"/>
              </a:rPr>
              <a:t>days</a:t>
            </a:r>
            <a:endParaRPr lang="sv-SE" b="0" i="0" dirty="0">
              <a:solidFill>
                <a:srgbClr val="202020"/>
              </a:solidFill>
              <a:effectLst/>
              <a:latin typeface="Helvetica" panose="020B0604020202020204" pitchFamily="34" charset="0"/>
            </a:endParaRPr>
          </a:p>
          <a:p>
            <a:endParaRPr lang="sv-SE" b="0" i="0" dirty="0">
              <a:solidFill>
                <a:srgbClr val="202020"/>
              </a:solidFill>
              <a:effectLst/>
              <a:latin typeface="Helvetica" panose="020B0604020202020204" pitchFamily="34" charset="0"/>
            </a:endParaRPr>
          </a:p>
          <a:p>
            <a:r>
              <a:rPr lang="sv-SE" dirty="0"/>
              <a:t>Sammansatt nr 2: </a:t>
            </a:r>
          </a:p>
          <a:p>
            <a:r>
              <a:rPr lang="sv-SE" dirty="0"/>
              <a:t>Utan </a:t>
            </a:r>
            <a:r>
              <a:rPr lang="sv-SE" dirty="0" err="1"/>
              <a:t>inläggingar</a:t>
            </a:r>
            <a:r>
              <a:rPr lang="sv-SE" dirty="0"/>
              <a:t> på </a:t>
            </a:r>
            <a:r>
              <a:rPr lang="sv-SE" dirty="0" err="1"/>
              <a:t>neo</a:t>
            </a:r>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28</a:t>
            </a:fld>
            <a:endParaRPr lang="sv-SE"/>
          </a:p>
        </p:txBody>
      </p:sp>
    </p:spTree>
    <p:extLst>
      <p:ext uri="{BB962C8B-B14F-4D97-AF65-F5344CB8AC3E}">
        <p14:creationId xmlns:p14="http://schemas.microsoft.com/office/powerpoint/2010/main" val="20959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Något fler kejsarsnitt (ökning på 13%), dock en signifikant större ökning i gruppen 39-40 och den ökningen börjar redan innan ändringen</a:t>
            </a:r>
          </a:p>
          <a:p>
            <a:r>
              <a:rPr lang="sv-SE" dirty="0"/>
              <a:t>Något färre icke instrumentella vaginalförlossningar </a:t>
            </a:r>
          </a:p>
          <a:p>
            <a:endParaRPr lang="sv-SE" dirty="0"/>
          </a:p>
          <a:p>
            <a:r>
              <a:rPr lang="sv-SE" dirty="0"/>
              <a:t>Något färre svåra bristningar</a:t>
            </a:r>
          </a:p>
          <a:p>
            <a:r>
              <a:rPr lang="sv-SE" dirty="0"/>
              <a:t>Något fler som blöder</a:t>
            </a:r>
          </a:p>
          <a:p>
            <a:endParaRPr lang="sv-SE" dirty="0"/>
          </a:p>
          <a:p>
            <a:r>
              <a:rPr lang="sv-SE" dirty="0"/>
              <a:t>Något färre som skattar sin förlossningsupplevelse som dålig</a:t>
            </a:r>
          </a:p>
        </p:txBody>
      </p:sp>
      <p:sp>
        <p:nvSpPr>
          <p:cNvPr id="4" name="Platshållare för bildnummer 3"/>
          <p:cNvSpPr>
            <a:spLocks noGrp="1"/>
          </p:cNvSpPr>
          <p:nvPr>
            <p:ph type="sldNum" sz="quarter" idx="5"/>
          </p:nvPr>
        </p:nvSpPr>
        <p:spPr/>
        <p:txBody>
          <a:bodyPr/>
          <a:lstStyle/>
          <a:p>
            <a:fld id="{055BFA82-BD73-4185-B828-63168F0B5499}" type="slidenum">
              <a:rPr lang="sv-SE" smtClean="0"/>
              <a:t>29</a:t>
            </a:fld>
            <a:endParaRPr lang="sv-SE"/>
          </a:p>
        </p:txBody>
      </p:sp>
    </p:spTree>
    <p:extLst>
      <p:ext uri="{BB962C8B-B14F-4D97-AF65-F5344CB8AC3E}">
        <p14:creationId xmlns:p14="http://schemas.microsoft.com/office/powerpoint/2010/main" val="18196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0" i="0" dirty="0">
                <a:solidFill>
                  <a:srgbClr val="1B1B1B"/>
                </a:solidFill>
                <a:effectLst/>
                <a:latin typeface="Cambria" panose="02040503050406030204" pitchFamily="18" charset="0"/>
              </a:rPr>
              <a:t>2023</a:t>
            </a:r>
          </a:p>
          <a:p>
            <a:r>
              <a:rPr lang="en-US" b="0" i="0" dirty="0" err="1">
                <a:solidFill>
                  <a:srgbClr val="1B1B1B"/>
                </a:solidFill>
                <a:effectLst/>
                <a:latin typeface="Cambria" panose="02040503050406030204" pitchFamily="18" charset="0"/>
              </a:rPr>
              <a:t>Både</a:t>
            </a:r>
            <a:r>
              <a:rPr lang="en-US" b="0" i="0" dirty="0">
                <a:solidFill>
                  <a:srgbClr val="1B1B1B"/>
                </a:solidFill>
                <a:effectLst/>
                <a:latin typeface="Cambria" panose="02040503050406030204" pitchFamily="18" charset="0"/>
              </a:rPr>
              <a:t> RCT och </a:t>
            </a:r>
            <a:r>
              <a:rPr lang="en-US" b="0" i="0" dirty="0" err="1">
                <a:solidFill>
                  <a:srgbClr val="1B1B1B"/>
                </a:solidFill>
                <a:effectLst/>
                <a:latin typeface="Cambria" panose="02040503050406030204" pitchFamily="18" charset="0"/>
              </a:rPr>
              <a:t>obstervationsstudier</a:t>
            </a:r>
            <a:r>
              <a:rPr lang="en-US" b="0" i="0" dirty="0">
                <a:solidFill>
                  <a:srgbClr val="1B1B1B"/>
                </a:solidFill>
                <a:effectLst/>
                <a:latin typeface="Cambria" panose="02040503050406030204" pitchFamily="18" charset="0"/>
              </a:rPr>
              <a:t> hos </a:t>
            </a:r>
            <a:r>
              <a:rPr lang="en-US" b="0" i="0" dirty="0" err="1">
                <a:solidFill>
                  <a:srgbClr val="1B1B1B"/>
                </a:solidFill>
                <a:effectLst/>
                <a:latin typeface="Cambria" panose="02040503050406030204" pitchFamily="18" charset="0"/>
              </a:rPr>
              <a:t>patienter</a:t>
            </a:r>
            <a:r>
              <a:rPr lang="en-US" b="0" i="0" dirty="0">
                <a:solidFill>
                  <a:srgbClr val="1B1B1B"/>
                </a:solidFill>
                <a:effectLst/>
                <a:latin typeface="Cambria" panose="02040503050406030204" pitchFamily="18" charset="0"/>
              </a:rPr>
              <a:t> </a:t>
            </a:r>
            <a:r>
              <a:rPr lang="en-US" b="0" i="0" dirty="0" err="1">
                <a:solidFill>
                  <a:srgbClr val="1B1B1B"/>
                </a:solidFill>
                <a:effectLst/>
                <a:latin typeface="Cambria" panose="02040503050406030204" pitchFamily="18" charset="0"/>
              </a:rPr>
              <a:t>utan</a:t>
            </a:r>
            <a:r>
              <a:rPr lang="en-US" b="0" i="0" dirty="0">
                <a:solidFill>
                  <a:srgbClr val="1B1B1B"/>
                </a:solidFill>
                <a:effectLst/>
                <a:latin typeface="Cambria" panose="02040503050406030204" pitchFamily="18" charset="0"/>
              </a:rPr>
              <a:t> </a:t>
            </a:r>
            <a:r>
              <a:rPr lang="en-US" b="0" i="0" dirty="0" err="1">
                <a:solidFill>
                  <a:srgbClr val="1B1B1B"/>
                </a:solidFill>
                <a:effectLst/>
                <a:latin typeface="Cambria" panose="02040503050406030204" pitchFamily="18" charset="0"/>
              </a:rPr>
              <a:t>medicinsk</a:t>
            </a:r>
            <a:r>
              <a:rPr lang="en-US" b="0" i="0" dirty="0">
                <a:solidFill>
                  <a:srgbClr val="1B1B1B"/>
                </a:solidFill>
                <a:effectLst/>
                <a:latin typeface="Cambria" panose="02040503050406030204" pitchFamily="18" charset="0"/>
              </a:rPr>
              <a:t> indication för IOL. In this systematic review and meta-analysis of 14 studies with more than 1.6 million participants, induction of labor at 39 weeks of gestation was associated with improved maternal labor-related and neonatal complications, including a reduced likelihood of perineal injury, macrosomia, and low 5-minute Apgar score after birth. However, among nulliparous women only, induction of labor was associated with an increased likelihood of shoulder dystocia compared with expectant management</a:t>
            </a:r>
          </a:p>
          <a:p>
            <a:endParaRPr lang="en-US" b="0" i="0" dirty="0">
              <a:solidFill>
                <a:srgbClr val="1B1B1B"/>
              </a:solidFill>
              <a:effectLst/>
              <a:latin typeface="Cambria" panose="02040503050406030204" pitchFamily="18" charset="0"/>
            </a:endParaRPr>
          </a:p>
          <a:p>
            <a:r>
              <a:rPr lang="en-US" b="0" i="0" dirty="0">
                <a:solidFill>
                  <a:srgbClr val="1B1B1B"/>
                </a:solidFill>
                <a:effectLst/>
                <a:latin typeface="Cambria" panose="02040503050406030204" pitchFamily="18" charset="0"/>
              </a:rPr>
              <a:t>Compared with expectant management, elective induction of labor at 39 weeks of gestation was associated with a 37% reduced likelihood of third- or fourth-degree perineal injury (7 studies</a:t>
            </a:r>
            <a:r>
              <a:rPr lang="en-US" b="0" i="0" u="sng" baseline="30000" dirty="0">
                <a:solidFill>
                  <a:srgbClr val="005EA2"/>
                </a:solidFill>
                <a:effectLst/>
                <a:latin typeface="Cambria" panose="02040503050406030204" pitchFamily="18" charset="0"/>
                <a:hlinkClick r:id="rId3"/>
              </a:rPr>
              <a:t>10</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4"/>
              </a:rPr>
              <a:t>20</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5"/>
              </a:rPr>
              <a:t>24</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6"/>
              </a:rPr>
              <a:t>26</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7"/>
              </a:rPr>
              <a:t>29</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8"/>
              </a:rPr>
              <a:t>32</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9"/>
              </a:rPr>
              <a:t>33</a:t>
            </a:r>
            <a:r>
              <a:rPr lang="en-US" b="0" i="0" dirty="0">
                <a:solidFill>
                  <a:srgbClr val="1B1B1B"/>
                </a:solidFill>
                <a:effectLst/>
                <a:latin typeface="Cambria" panose="02040503050406030204" pitchFamily="18" charset="0"/>
              </a:rPr>
              <a:t>; OR, 0.63 [95% CI, 0.49-0.81]) (</a:t>
            </a:r>
            <a:r>
              <a:rPr lang="en-US" b="0" i="0" u="sng" dirty="0">
                <a:solidFill>
                  <a:srgbClr val="005EA2"/>
                </a:solidFill>
                <a:effectLst/>
                <a:latin typeface="Cambria" panose="02040503050406030204" pitchFamily="18" charset="0"/>
                <a:hlinkClick r:id="rId10"/>
              </a:rPr>
              <a:t>Figure 2</a:t>
            </a:r>
            <a:r>
              <a:rPr lang="en-US" b="0" i="0" dirty="0">
                <a:solidFill>
                  <a:srgbClr val="1B1B1B"/>
                </a:solidFill>
                <a:effectLst/>
                <a:latin typeface="Cambria" panose="02040503050406030204" pitchFamily="18" charset="0"/>
              </a:rPr>
              <a:t>). Induction of labor was also associated with a reduced likelihood of operative vaginal birth (8 studies</a:t>
            </a:r>
            <a:r>
              <a:rPr lang="en-US" b="0" i="0" u="sng" baseline="30000" dirty="0">
                <a:solidFill>
                  <a:srgbClr val="005EA2"/>
                </a:solidFill>
                <a:effectLst/>
                <a:latin typeface="Cambria" panose="02040503050406030204" pitchFamily="18" charset="0"/>
                <a:hlinkClick r:id="rId3"/>
              </a:rPr>
              <a:t>10</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4"/>
              </a:rPr>
              <a:t>20</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5"/>
              </a:rPr>
              <a:t>24</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6"/>
              </a:rPr>
              <a:t>26</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7"/>
              </a:rPr>
              <a:t>29</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1"/>
              </a:rPr>
              <a:t>31</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8"/>
              </a:rPr>
              <a:t>32</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9"/>
              </a:rPr>
              <a:t>33</a:t>
            </a:r>
            <a:r>
              <a:rPr lang="en-US" b="0" i="0" dirty="0">
                <a:solidFill>
                  <a:srgbClr val="1B1B1B"/>
                </a:solidFill>
                <a:effectLst/>
                <a:latin typeface="Cambria" panose="02040503050406030204" pitchFamily="18" charset="0"/>
              </a:rPr>
              <a:t>; OR, 0.87 [95% CI, 0.79-0.97]) (</a:t>
            </a:r>
            <a:r>
              <a:rPr lang="en-US" b="0" i="0" u="sng" dirty="0">
                <a:solidFill>
                  <a:srgbClr val="005EA2"/>
                </a:solidFill>
                <a:effectLst/>
                <a:latin typeface="Cambria" panose="02040503050406030204" pitchFamily="18" charset="0"/>
                <a:hlinkClick r:id="rId10"/>
              </a:rPr>
              <a:t>Figure 2</a:t>
            </a:r>
            <a:r>
              <a:rPr lang="en-US" b="0" i="0" dirty="0">
                <a:solidFill>
                  <a:srgbClr val="1B1B1B"/>
                </a:solidFill>
                <a:effectLst/>
                <a:latin typeface="Cambria" panose="02040503050406030204" pitchFamily="18" charset="0"/>
              </a:rPr>
              <a:t>). Nonsignificant reductions in postpartum hemorrhage (6 studies</a:t>
            </a:r>
            <a:r>
              <a:rPr lang="en-US" b="0" i="0" u="sng" baseline="30000" dirty="0">
                <a:solidFill>
                  <a:srgbClr val="005EA2"/>
                </a:solidFill>
                <a:effectLst/>
                <a:latin typeface="Cambria" panose="02040503050406030204" pitchFamily="18" charset="0"/>
                <a:hlinkClick r:id="rId3"/>
              </a:rPr>
              <a:t>10</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2"/>
              </a:rPr>
              <a:t>21</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5"/>
              </a:rPr>
              <a:t>24</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7"/>
              </a:rPr>
              <a:t>29</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8"/>
              </a:rPr>
              <a:t>32</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9"/>
              </a:rPr>
              <a:t>33</a:t>
            </a:r>
            <a:r>
              <a:rPr lang="en-US" b="0" i="0" dirty="0">
                <a:solidFill>
                  <a:srgbClr val="1B1B1B"/>
                </a:solidFill>
                <a:effectLst/>
                <a:latin typeface="Cambria" panose="02040503050406030204" pitchFamily="18" charset="0"/>
              </a:rPr>
              <a:t>; OR, 0.89 [95% CI, 0.77-1.02]) and emergency cesarean section (14 studies</a:t>
            </a:r>
            <a:r>
              <a:rPr lang="en-US" b="0" i="0" u="sng" baseline="30000" dirty="0">
                <a:solidFill>
                  <a:srgbClr val="005EA2"/>
                </a:solidFill>
                <a:effectLst/>
                <a:latin typeface="Cambria" panose="02040503050406030204" pitchFamily="18" charset="0"/>
                <a:hlinkClick r:id="rId3"/>
              </a:rPr>
              <a:t>10</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4"/>
              </a:rPr>
              <a:t>20</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2"/>
              </a:rPr>
              <a:t>21</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5"/>
              </a:rPr>
              <a:t>24</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3"/>
              </a:rPr>
              <a:t>25</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6"/>
              </a:rPr>
              <a:t>26</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4"/>
              </a:rPr>
              <a:t>27</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5"/>
              </a:rPr>
              <a:t>28</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7"/>
              </a:rPr>
              <a:t>29</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6"/>
              </a:rPr>
              <a:t>30</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1"/>
              </a:rPr>
              <a:t>31</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8"/>
              </a:rPr>
              <a:t>32</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9"/>
              </a:rPr>
              <a:t>33</a:t>
            </a:r>
            <a:r>
              <a:rPr lang="en-US" b="0" i="0" baseline="30000" dirty="0">
                <a:solidFill>
                  <a:srgbClr val="1B1B1B"/>
                </a:solidFill>
                <a:effectLst/>
                <a:latin typeface="Cambria" panose="02040503050406030204" pitchFamily="18" charset="0"/>
              </a:rPr>
              <a:t>,</a:t>
            </a:r>
            <a:r>
              <a:rPr lang="en-US" b="0" i="0" u="sng" baseline="30000" dirty="0">
                <a:solidFill>
                  <a:srgbClr val="005EA2"/>
                </a:solidFill>
                <a:effectLst/>
                <a:latin typeface="Cambria" panose="02040503050406030204" pitchFamily="18" charset="0"/>
                <a:hlinkClick r:id="rId17"/>
              </a:rPr>
              <a:t>34</a:t>
            </a:r>
            <a:r>
              <a:rPr lang="en-US" b="0" i="0" dirty="0">
                <a:solidFill>
                  <a:srgbClr val="1B1B1B"/>
                </a:solidFill>
                <a:effectLst/>
                <a:latin typeface="Cambria" panose="02040503050406030204" pitchFamily="18" charset="0"/>
              </a:rPr>
              <a:t>; OR, 0.75 [95% CI, 0.53-1.07]) were also observed (</a:t>
            </a:r>
            <a:r>
              <a:rPr lang="en-US" b="0" i="0" u="sng" dirty="0">
                <a:solidFill>
                  <a:srgbClr val="005EA2"/>
                </a:solidFill>
                <a:effectLst/>
                <a:latin typeface="Cambria" panose="02040503050406030204" pitchFamily="18" charset="0"/>
                <a:hlinkClick r:id="rId18"/>
              </a:rPr>
              <a:t>Figure 3</a:t>
            </a:r>
            <a:r>
              <a:rPr lang="en-US" b="0" i="0" dirty="0">
                <a:solidFill>
                  <a:srgbClr val="1B1B1B"/>
                </a:solidFill>
                <a:effectLst/>
                <a:latin typeface="Cambria" panose="02040503050406030204" pitchFamily="18" charset="0"/>
              </a:rPr>
              <a:t> and </a:t>
            </a:r>
            <a:r>
              <a:rPr lang="en-US" b="0" i="0" u="sng" dirty="0">
                <a:solidFill>
                  <a:srgbClr val="005EA2"/>
                </a:solidFill>
                <a:effectLst/>
                <a:latin typeface="Cambria" panose="02040503050406030204" pitchFamily="18" charset="0"/>
                <a:hlinkClick r:id="rId19"/>
              </a:rPr>
              <a:t>Table 2</a:t>
            </a:r>
            <a:r>
              <a:rPr lang="en-US" b="0" i="0" dirty="0">
                <a:solidFill>
                  <a:srgbClr val="1B1B1B"/>
                </a:solidFill>
                <a:effectLst/>
                <a:latin typeface="Cambria" panose="02040503050406030204" pitchFamily="18" charset="0"/>
              </a:rPr>
              <a:t>).</a:t>
            </a:r>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30</a:t>
            </a:fld>
            <a:endParaRPr lang="sv-SE"/>
          </a:p>
        </p:txBody>
      </p:sp>
    </p:spTree>
    <p:extLst>
      <p:ext uri="{BB962C8B-B14F-4D97-AF65-F5344CB8AC3E}">
        <p14:creationId xmlns:p14="http://schemas.microsoft.com/office/powerpoint/2010/main" val="369413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a:t>
            </a:r>
            <a:r>
              <a:rPr lang="sv-SE" baseline="0" dirty="0"/>
              <a:t> flera olika </a:t>
            </a:r>
            <a:r>
              <a:rPr lang="sv-SE" baseline="0" dirty="0" err="1"/>
              <a:t>cohortstudier</a:t>
            </a:r>
            <a:r>
              <a:rPr lang="sv-SE" baseline="0" dirty="0"/>
              <a:t> på detta ämne och jag tänkte ta upp de tre som kommer från Danmark där man redan ändrat sina riktlinjer till mer induktion i v 41. </a:t>
            </a:r>
          </a:p>
          <a:p>
            <a:endParaRPr lang="sv-SE" baseline="0" dirty="0"/>
          </a:p>
          <a:p>
            <a:r>
              <a:rPr lang="sv-SE" baseline="0" dirty="0"/>
              <a:t>Den första kom 2017 och visade en minskning av perinatal död utan ökning av CS eller VE efter att man ändrat policy. </a:t>
            </a:r>
            <a:endParaRPr lang="en-GB"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31</a:t>
            </a:fld>
            <a:endParaRPr lang="sv-SE"/>
          </a:p>
        </p:txBody>
      </p:sp>
    </p:spTree>
    <p:extLst>
      <p:ext uri="{BB962C8B-B14F-4D97-AF65-F5344CB8AC3E}">
        <p14:creationId xmlns:p14="http://schemas.microsoft.com/office/powerpoint/2010/main" val="1048787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2019 kom</a:t>
            </a:r>
            <a:r>
              <a:rPr lang="sv-SE" baseline="0" dirty="0"/>
              <a:t> en så kallad </a:t>
            </a:r>
            <a:r>
              <a:rPr lang="sv-SE" baseline="0" dirty="0" err="1"/>
              <a:t>time</a:t>
            </a:r>
            <a:r>
              <a:rPr lang="sv-SE" baseline="0" dirty="0"/>
              <a:t> serie analys som hävdade att minskningen i perinatal död inte berodde på policy ändringen utan var en fortsättning på redan befintlig trend. I studien redovisar man ingen skillnad i mode </a:t>
            </a:r>
            <a:r>
              <a:rPr lang="sv-SE" baseline="0" dirty="0" err="1"/>
              <a:t>of</a:t>
            </a:r>
            <a:r>
              <a:rPr lang="sv-SE" baseline="0" dirty="0"/>
              <a:t> </a:t>
            </a:r>
            <a:r>
              <a:rPr lang="sv-SE" baseline="0" dirty="0" err="1"/>
              <a:t>delivery</a:t>
            </a:r>
            <a:r>
              <a:rPr lang="sv-SE" baseline="0" dirty="0"/>
              <a:t>. </a:t>
            </a:r>
            <a:endParaRPr lang="en-GB"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32</a:t>
            </a:fld>
            <a:endParaRPr lang="sv-SE"/>
          </a:p>
        </p:txBody>
      </p:sp>
    </p:spTree>
    <p:extLst>
      <p:ext uri="{BB962C8B-B14F-4D97-AF65-F5344CB8AC3E}">
        <p14:creationId xmlns:p14="http://schemas.microsoft.com/office/powerpoint/2010/main" val="1969045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2020 kom ytterligare en studie som visar på korrelationen mellan andelen induktioner och incidensen av perinatal död. Denna studie visar på att när induktionstalen var som högst</a:t>
            </a:r>
            <a:r>
              <a:rPr lang="sv-SE" baseline="0" dirty="0"/>
              <a:t> var den perinatala dödligheten som lägst.</a:t>
            </a:r>
          </a:p>
          <a:p>
            <a:endParaRPr lang="sv-SE" baseline="0" dirty="0"/>
          </a:p>
          <a:p>
            <a:r>
              <a:rPr lang="sv-SE" baseline="0" dirty="0"/>
              <a:t>Nu är det dags att sluta och ifrågasätta induktion och börja fokusera på hur vi tar om hand om våra gravida som induceras och hur vi guider dem igenom en förlossning! Vi vet ju att det går att få även induktioner vaginalförlösta!</a:t>
            </a:r>
          </a:p>
          <a:p>
            <a:endParaRPr lang="sv-SE" baseline="0" dirty="0"/>
          </a:p>
          <a:p>
            <a:r>
              <a:rPr lang="en-US" b="1" i="0" dirty="0">
                <a:solidFill>
                  <a:srgbClr val="202122"/>
                </a:solidFill>
                <a:effectLst/>
                <a:latin typeface="Arial" panose="020B0604020202020204" pitchFamily="34" charset="0"/>
              </a:rPr>
              <a:t>ecological studies</a:t>
            </a:r>
            <a:r>
              <a:rPr lang="en-US" b="0" i="0" dirty="0">
                <a:solidFill>
                  <a:srgbClr val="202122"/>
                </a:solidFill>
                <a:effectLst/>
                <a:latin typeface="Arial" panose="020B0604020202020204" pitchFamily="34" charset="0"/>
              </a:rPr>
              <a:t> are used to understand the relationship between outcome and exposure at a population level, where 'population' represents a group of individuals with a shared characteristic such as geography, ethnicity, socio-economic status of employment.</a:t>
            </a:r>
            <a:r>
              <a:rPr lang="en-US" b="0" i="0" u="none" strike="noStrike" baseline="30000" dirty="0">
                <a:solidFill>
                  <a:srgbClr val="202122"/>
                </a:solidFill>
                <a:effectLst/>
                <a:latin typeface="Arial" panose="020B0604020202020204" pitchFamily="34" charset="0"/>
                <a:hlinkClick r:id="rId3"/>
              </a:rPr>
              <a:t>[1]</a:t>
            </a:r>
            <a:r>
              <a:rPr lang="en-US" b="0" i="0" dirty="0">
                <a:solidFill>
                  <a:srgbClr val="202122"/>
                </a:solidFill>
                <a:effectLst/>
                <a:latin typeface="Arial" panose="020B0604020202020204" pitchFamily="34" charset="0"/>
              </a:rPr>
              <a:t> What differentiates ecological studies from other studies is that the unit analysis being studied is the group, therefore inferences cannot be made about individual study participants.</a:t>
            </a:r>
            <a:r>
              <a:rPr lang="en-US" b="0" i="0" u="none" strike="noStrike" baseline="30000" dirty="0">
                <a:solidFill>
                  <a:srgbClr val="202122"/>
                </a:solidFill>
                <a:effectLst/>
                <a:latin typeface="Arial" panose="020B0604020202020204" pitchFamily="34" charset="0"/>
                <a:hlinkClick r:id="rId4"/>
              </a:rPr>
              <a:t>[2]</a:t>
            </a:r>
            <a:r>
              <a:rPr lang="en-US" b="0" i="0" dirty="0">
                <a:solidFill>
                  <a:srgbClr val="202122"/>
                </a:solidFill>
                <a:effectLst/>
                <a:latin typeface="Arial" panose="020B0604020202020204" pitchFamily="34" charset="0"/>
              </a:rPr>
              <a:t> On the other hand, details of outcome and exposure can be generalized to the population being studied.</a:t>
            </a:r>
            <a:endParaRPr lang="en-GB"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34</a:t>
            </a:fld>
            <a:endParaRPr lang="sv-SE"/>
          </a:p>
        </p:txBody>
      </p:sp>
    </p:spTree>
    <p:extLst>
      <p:ext uri="{BB962C8B-B14F-4D97-AF65-F5344CB8AC3E}">
        <p14:creationId xmlns:p14="http://schemas.microsoft.com/office/powerpoint/2010/main" val="600667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36</a:t>
            </a:fld>
            <a:endParaRPr lang="sv-SE"/>
          </a:p>
        </p:txBody>
      </p:sp>
    </p:spTree>
    <p:extLst>
      <p:ext uri="{BB962C8B-B14F-4D97-AF65-F5344CB8AC3E}">
        <p14:creationId xmlns:p14="http://schemas.microsoft.com/office/powerpoint/2010/main" val="45060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3,8 miljoner förlossningar i Kalifornien 1997-2006</a:t>
            </a:r>
          </a:p>
        </p:txBody>
      </p:sp>
      <p:sp>
        <p:nvSpPr>
          <p:cNvPr id="4" name="Platshållare för bildnummer 3"/>
          <p:cNvSpPr>
            <a:spLocks noGrp="1"/>
          </p:cNvSpPr>
          <p:nvPr>
            <p:ph type="sldNum" sz="quarter" idx="5"/>
          </p:nvPr>
        </p:nvSpPr>
        <p:spPr/>
        <p:txBody>
          <a:bodyPr/>
          <a:lstStyle/>
          <a:p>
            <a:fld id="{055BFA82-BD73-4185-B828-63168F0B5499}" type="slidenum">
              <a:rPr lang="sv-SE" smtClean="0"/>
              <a:t>5</a:t>
            </a:fld>
            <a:endParaRPr lang="sv-SE"/>
          </a:p>
        </p:txBody>
      </p:sp>
    </p:spTree>
    <p:extLst>
      <p:ext uri="{BB962C8B-B14F-4D97-AF65-F5344CB8AC3E}">
        <p14:creationId xmlns:p14="http://schemas.microsoft.com/office/powerpoint/2010/main" val="311494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37</a:t>
            </a:fld>
            <a:endParaRPr lang="sv-SE"/>
          </a:p>
        </p:txBody>
      </p:sp>
    </p:spTree>
    <p:extLst>
      <p:ext uri="{BB962C8B-B14F-4D97-AF65-F5344CB8AC3E}">
        <p14:creationId xmlns:p14="http://schemas.microsoft.com/office/powerpoint/2010/main" val="3020465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en-GB" noProof="0"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38</a:t>
            </a:fld>
            <a:endParaRPr lang="sv-SE"/>
          </a:p>
        </p:txBody>
      </p:sp>
    </p:spTree>
    <p:extLst>
      <p:ext uri="{BB962C8B-B14F-4D97-AF65-F5344CB8AC3E}">
        <p14:creationId xmlns:p14="http://schemas.microsoft.com/office/powerpoint/2010/main" val="2948008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noProof="0" dirty="0"/>
              <a:t>När man gör en </a:t>
            </a:r>
            <a:r>
              <a:rPr lang="sv-SE" noProof="0" dirty="0" err="1"/>
              <a:t>kontnads</a:t>
            </a:r>
            <a:r>
              <a:rPr lang="sv-SE" noProof="0" dirty="0"/>
              <a:t>-effektivitetsanalys räknar man ut ett </a:t>
            </a:r>
            <a:r>
              <a:rPr lang="sv-SE" noProof="0" dirty="0" err="1"/>
              <a:t>Incremental</a:t>
            </a:r>
            <a:r>
              <a:rPr lang="sv-SE" noProof="0" dirty="0"/>
              <a:t> </a:t>
            </a:r>
            <a:r>
              <a:rPr lang="sv-SE" noProof="0" dirty="0" err="1"/>
              <a:t>cost-effectivness</a:t>
            </a:r>
            <a:r>
              <a:rPr lang="sv-SE" noProof="0" dirty="0"/>
              <a:t> </a:t>
            </a:r>
            <a:r>
              <a:rPr lang="sv-SE" noProof="0" dirty="0" err="1"/>
              <a:t>ratio</a:t>
            </a:r>
            <a:r>
              <a:rPr lang="sv-SE" noProof="0" dirty="0"/>
              <a:t> som består av totala kostnaden i 41 gruppen minus kostnaden</a:t>
            </a:r>
            <a:r>
              <a:rPr lang="sv-SE" baseline="0" noProof="0" dirty="0"/>
              <a:t> i 42 gruppen dividerat med vinsten i levnads år eller kvalitetsjusterade </a:t>
            </a:r>
            <a:r>
              <a:rPr lang="sv-SE" baseline="0" noProof="0" dirty="0" err="1"/>
              <a:t>levandsår</a:t>
            </a:r>
            <a:r>
              <a:rPr lang="sv-SE" baseline="0" noProof="0" dirty="0"/>
              <a:t>. </a:t>
            </a:r>
          </a:p>
          <a:p>
            <a:endParaRPr lang="sv-SE" baseline="0" noProof="0" dirty="0"/>
          </a:p>
          <a:p>
            <a:r>
              <a:rPr lang="sv-SE" baseline="0" noProof="0" dirty="0"/>
              <a:t>Vi visade på en kostnad av 601 Euro per kvalitetsjusterat levnadsår med ett CI som går från bättre hälsoutfall och billigare till 4 199 euro.</a:t>
            </a:r>
            <a:endParaRPr lang="en-GB" noProof="0"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39</a:t>
            </a:fld>
            <a:endParaRPr lang="sv-SE"/>
          </a:p>
        </p:txBody>
      </p:sp>
    </p:spTree>
    <p:extLst>
      <p:ext uri="{BB962C8B-B14F-4D97-AF65-F5344CB8AC3E}">
        <p14:creationId xmlns:p14="http://schemas.microsoft.com/office/powerpoint/2010/main" val="2853735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normAutofit/>
          </a:bodyPr>
          <a:lstStyle/>
          <a:p>
            <a:r>
              <a:rPr lang="sv-SE" dirty="0"/>
              <a:t>Här illustreras det i en graf. Man vill alltså</a:t>
            </a:r>
            <a:r>
              <a:rPr lang="sv-SE" baseline="0" dirty="0"/>
              <a:t> helst att resultatet skall ligga till hö om y axeln och nedom y axeln, då är den nya behandlingen både bättre och billigare. </a:t>
            </a:r>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40</a:t>
            </a:fld>
            <a:endParaRPr lang="sv-SE"/>
          </a:p>
        </p:txBody>
      </p:sp>
    </p:spTree>
    <p:extLst>
      <p:ext uri="{BB962C8B-B14F-4D97-AF65-F5344CB8AC3E}">
        <p14:creationId xmlns:p14="http://schemas.microsoft.com/office/powerpoint/2010/main" val="3563846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Vårt</a:t>
            </a:r>
            <a:r>
              <a:rPr lang="sv-SE" baseline="0" dirty="0"/>
              <a:t> ICER är räknat på en icke signifikant skillnad mellan grupperna i kostnad. Således kan det vara så att vi faktiskt hamnar i nedre högra kvadranten. </a:t>
            </a:r>
          </a:p>
          <a:p>
            <a:endParaRPr lang="sv-SE" baseline="0" dirty="0"/>
          </a:p>
          <a:p>
            <a:r>
              <a:rPr lang="sv-SE" baseline="0" dirty="0"/>
              <a:t>Dock ser vi en signifikant högre kostnad för förlossningsvården och lägre kostnad för Neonatalvården. </a:t>
            </a:r>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41</a:t>
            </a:fld>
            <a:endParaRPr lang="sv-SE"/>
          </a:p>
        </p:txBody>
      </p:sp>
    </p:spTree>
    <p:extLst>
      <p:ext uri="{BB962C8B-B14F-4D97-AF65-F5344CB8AC3E}">
        <p14:creationId xmlns:p14="http://schemas.microsoft.com/office/powerpoint/2010/main" val="422497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15 miljoner graviditeter i höginkomstländer och mestadels kvinnor med vit hudfärg</a:t>
            </a:r>
          </a:p>
        </p:txBody>
      </p:sp>
      <p:sp>
        <p:nvSpPr>
          <p:cNvPr id="4" name="Platshållare för bildnummer 3"/>
          <p:cNvSpPr>
            <a:spLocks noGrp="1"/>
          </p:cNvSpPr>
          <p:nvPr>
            <p:ph type="sldNum" sz="quarter" idx="5"/>
          </p:nvPr>
        </p:nvSpPr>
        <p:spPr/>
        <p:txBody>
          <a:bodyPr/>
          <a:lstStyle/>
          <a:p>
            <a:fld id="{055BFA82-BD73-4185-B828-63168F0B5499}" type="slidenum">
              <a:rPr lang="sv-SE" smtClean="0"/>
              <a:t>6</a:t>
            </a:fld>
            <a:endParaRPr lang="sv-SE"/>
          </a:p>
        </p:txBody>
      </p:sp>
    </p:spTree>
    <p:extLst>
      <p:ext uri="{BB962C8B-B14F-4D97-AF65-F5344CB8AC3E}">
        <p14:creationId xmlns:p14="http://schemas.microsoft.com/office/powerpoint/2010/main" val="103036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7</a:t>
            </a:fld>
            <a:endParaRPr lang="sv-SE"/>
          </a:p>
        </p:txBody>
      </p:sp>
    </p:spTree>
    <p:extLst>
      <p:ext uri="{BB962C8B-B14F-4D97-AF65-F5344CB8AC3E}">
        <p14:creationId xmlns:p14="http://schemas.microsoft.com/office/powerpoint/2010/main" val="203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Risker med induktion. Observationsstudier kontra RCT?!!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Induktion är en intervention som vi alla tar till för att vi vill den gravida och det ofödda barnet väl. Vi behöver förändra narrativet kring induktion och hur vi i professionerna ser på det</a:t>
            </a:r>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8</a:t>
            </a:fld>
            <a:endParaRPr lang="sv-SE"/>
          </a:p>
        </p:txBody>
      </p:sp>
    </p:spTree>
    <p:extLst>
      <p:ext uri="{BB962C8B-B14F-4D97-AF65-F5344CB8AC3E}">
        <p14:creationId xmlns:p14="http://schemas.microsoft.com/office/powerpoint/2010/main" val="2242879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Vi </a:t>
            </a:r>
            <a:r>
              <a:rPr lang="en-GB" dirty="0" err="1"/>
              <a:t>måste</a:t>
            </a:r>
            <a:r>
              <a:rPr lang="en-GB" dirty="0"/>
              <a:t> </a:t>
            </a:r>
            <a:r>
              <a:rPr lang="en-GB" dirty="0" err="1"/>
              <a:t>sluta</a:t>
            </a:r>
            <a:r>
              <a:rPr lang="en-GB" dirty="0"/>
              <a:t> </a:t>
            </a:r>
            <a:r>
              <a:rPr lang="en-GB" dirty="0" err="1"/>
              <a:t>att</a:t>
            </a:r>
            <a:r>
              <a:rPr lang="en-GB" dirty="0"/>
              <a:t> </a:t>
            </a:r>
            <a:r>
              <a:rPr lang="en-GB" dirty="0" err="1"/>
              <a:t>jämföra</a:t>
            </a:r>
            <a:r>
              <a:rPr lang="en-GB" dirty="0"/>
              <a:t> </a:t>
            </a:r>
            <a:r>
              <a:rPr lang="en-GB" dirty="0" err="1"/>
              <a:t>äpplen</a:t>
            </a:r>
            <a:r>
              <a:rPr lang="en-GB" dirty="0"/>
              <a:t> och </a:t>
            </a:r>
            <a:r>
              <a:rPr lang="en-GB" dirty="0" err="1"/>
              <a:t>päron</a:t>
            </a:r>
            <a:r>
              <a:rPr lang="en-GB" dirty="0"/>
              <a:t>. Det </a:t>
            </a:r>
            <a:r>
              <a:rPr lang="en-GB" dirty="0" err="1"/>
              <a:t>en</a:t>
            </a:r>
            <a:r>
              <a:rPr lang="en-GB" dirty="0"/>
              <a:t> gravis </a:t>
            </a:r>
            <a:r>
              <a:rPr lang="en-GB" dirty="0" err="1"/>
              <a:t>sår</a:t>
            </a:r>
            <a:r>
              <a:rPr lang="en-GB" dirty="0"/>
              <a:t> </a:t>
            </a:r>
            <a:r>
              <a:rPr lang="en-GB" dirty="0" err="1"/>
              <a:t>inför</a:t>
            </a:r>
            <a:r>
              <a:rPr lang="en-GB" dirty="0"/>
              <a:t> </a:t>
            </a:r>
            <a:r>
              <a:rPr lang="en-GB" dirty="0" err="1"/>
              <a:t>är</a:t>
            </a:r>
            <a:r>
              <a:rPr lang="en-GB" dirty="0"/>
              <a:t> </a:t>
            </a:r>
            <a:r>
              <a:rPr lang="en-GB" dirty="0" err="1"/>
              <a:t>inte</a:t>
            </a:r>
            <a:r>
              <a:rPr lang="en-GB" dirty="0"/>
              <a:t> valet </a:t>
            </a:r>
            <a:r>
              <a:rPr lang="en-GB" dirty="0" err="1"/>
              <a:t>att</a:t>
            </a:r>
            <a:r>
              <a:rPr lang="en-GB" dirty="0"/>
              <a:t> </a:t>
            </a:r>
            <a:r>
              <a:rPr lang="en-GB" dirty="0" err="1"/>
              <a:t>bli</a:t>
            </a:r>
            <a:r>
              <a:rPr lang="en-GB" dirty="0"/>
              <a:t> </a:t>
            </a:r>
            <a:r>
              <a:rPr lang="en-GB" dirty="0" err="1"/>
              <a:t>inducerad</a:t>
            </a:r>
            <a:r>
              <a:rPr lang="en-GB" dirty="0"/>
              <a:t> </a:t>
            </a:r>
            <a:r>
              <a:rPr lang="en-GB" dirty="0" err="1"/>
              <a:t>eller</a:t>
            </a:r>
            <a:r>
              <a:rPr lang="en-GB" dirty="0"/>
              <a:t> </a:t>
            </a:r>
            <a:r>
              <a:rPr lang="en-GB" dirty="0" err="1"/>
              <a:t>att</a:t>
            </a:r>
            <a:r>
              <a:rPr lang="en-GB" dirty="0"/>
              <a:t> </a:t>
            </a:r>
            <a:r>
              <a:rPr lang="en-GB" dirty="0" err="1"/>
              <a:t>komma</a:t>
            </a:r>
            <a:r>
              <a:rPr lang="en-GB" dirty="0"/>
              <a:t> </a:t>
            </a:r>
            <a:r>
              <a:rPr lang="en-GB" dirty="0" err="1"/>
              <a:t>igång</a:t>
            </a:r>
            <a:r>
              <a:rPr lang="en-GB" dirty="0"/>
              <a:t> </a:t>
            </a:r>
            <a:r>
              <a:rPr lang="en-GB" dirty="0" err="1"/>
              <a:t>spontant</a:t>
            </a:r>
            <a:r>
              <a:rPr lang="en-GB" dirty="0"/>
              <a:t>. </a:t>
            </a:r>
          </a:p>
          <a:p>
            <a:r>
              <a:rPr lang="en-GB" dirty="0"/>
              <a:t>Det hon star </a:t>
            </a:r>
            <a:r>
              <a:rPr lang="en-GB" dirty="0" err="1"/>
              <a:t>inför</a:t>
            </a:r>
            <a:r>
              <a:rPr lang="en-GB" dirty="0"/>
              <a:t> </a:t>
            </a:r>
            <a:r>
              <a:rPr lang="en-GB" dirty="0" err="1"/>
              <a:t>är</a:t>
            </a:r>
            <a:r>
              <a:rPr lang="en-GB" dirty="0"/>
              <a:t> induction </a:t>
            </a:r>
            <a:r>
              <a:rPr lang="en-GB" dirty="0" err="1"/>
              <a:t>eller</a:t>
            </a:r>
            <a:r>
              <a:rPr lang="en-GB" dirty="0"/>
              <a:t> </a:t>
            </a:r>
            <a:r>
              <a:rPr lang="en-GB" dirty="0" err="1"/>
              <a:t>spontan</a:t>
            </a:r>
            <a:r>
              <a:rPr lang="en-GB" dirty="0"/>
              <a:t> start alt induction </a:t>
            </a:r>
            <a:r>
              <a:rPr lang="en-GB" dirty="0" err="1"/>
              <a:t>senare</a:t>
            </a:r>
            <a:r>
              <a:rPr lang="en-GB" dirty="0"/>
              <a:t> alt </a:t>
            </a:r>
            <a:r>
              <a:rPr lang="en-GB" dirty="0" err="1"/>
              <a:t>kejsarsnitt</a:t>
            </a:r>
            <a:r>
              <a:rPr lang="en-GB" dirty="0"/>
              <a:t> </a:t>
            </a:r>
            <a:r>
              <a:rPr lang="en-GB" dirty="0" err="1"/>
              <a:t>innan</a:t>
            </a:r>
            <a:r>
              <a:rPr lang="en-GB" dirty="0"/>
              <a:t> </a:t>
            </a:r>
            <a:r>
              <a:rPr lang="en-GB" dirty="0" err="1"/>
              <a:t>värkstart</a:t>
            </a:r>
            <a:r>
              <a:rPr lang="en-GB" dirty="0"/>
              <a:t>. </a:t>
            </a:r>
            <a:r>
              <a:rPr lang="en-GB" dirty="0" err="1"/>
              <a:t>Indikationen</a:t>
            </a:r>
            <a:r>
              <a:rPr lang="en-GB" dirty="0"/>
              <a:t> för </a:t>
            </a:r>
            <a:r>
              <a:rPr lang="en-GB" dirty="0" err="1"/>
              <a:t>en</a:t>
            </a:r>
            <a:r>
              <a:rPr lang="en-GB" dirty="0"/>
              <a:t> </a:t>
            </a:r>
            <a:r>
              <a:rPr lang="en-GB" dirty="0" err="1"/>
              <a:t>ev</a:t>
            </a:r>
            <a:r>
              <a:rPr lang="en-GB" dirty="0"/>
              <a:t> induction </a:t>
            </a:r>
            <a:r>
              <a:rPr lang="en-GB" dirty="0" err="1"/>
              <a:t>eller</a:t>
            </a:r>
            <a:r>
              <a:rPr lang="en-GB" dirty="0"/>
              <a:t> </a:t>
            </a:r>
            <a:r>
              <a:rPr lang="en-GB" dirty="0" err="1"/>
              <a:t>kejsnarsnitt</a:t>
            </a:r>
            <a:r>
              <a:rPr lang="en-GB" dirty="0"/>
              <a:t> </a:t>
            </a:r>
            <a:r>
              <a:rPr lang="en-GB" dirty="0" err="1"/>
              <a:t>innan</a:t>
            </a:r>
            <a:r>
              <a:rPr lang="en-GB" dirty="0"/>
              <a:t> </a:t>
            </a:r>
            <a:r>
              <a:rPr lang="en-GB" dirty="0" err="1"/>
              <a:t>värkstart</a:t>
            </a:r>
            <a:r>
              <a:rPr lang="en-GB" dirty="0"/>
              <a:t> </a:t>
            </a:r>
            <a:r>
              <a:rPr lang="en-GB" dirty="0" err="1"/>
              <a:t>kan</a:t>
            </a:r>
            <a:r>
              <a:rPr lang="en-GB" dirty="0"/>
              <a:t> </a:t>
            </a:r>
            <a:r>
              <a:rPr lang="en-GB" dirty="0" err="1"/>
              <a:t>komma</a:t>
            </a:r>
            <a:r>
              <a:rPr lang="en-GB" dirty="0"/>
              <a:t> </a:t>
            </a:r>
            <a:r>
              <a:rPr lang="en-GB" dirty="0" err="1"/>
              <a:t>att</a:t>
            </a:r>
            <a:r>
              <a:rPr lang="en-GB" dirty="0"/>
              <a:t> </a:t>
            </a:r>
            <a:r>
              <a:rPr lang="en-GB" dirty="0" err="1"/>
              <a:t>vara</a:t>
            </a:r>
            <a:r>
              <a:rPr lang="en-GB" dirty="0"/>
              <a:t> </a:t>
            </a:r>
            <a:r>
              <a:rPr lang="en-GB" dirty="0" err="1"/>
              <a:t>en</a:t>
            </a:r>
            <a:r>
              <a:rPr lang="en-GB" dirty="0"/>
              <a:t> </a:t>
            </a:r>
            <a:r>
              <a:rPr lang="en-GB" dirty="0" err="1"/>
              <a:t>helt</a:t>
            </a:r>
            <a:r>
              <a:rPr lang="en-GB" dirty="0"/>
              <a:t> </a:t>
            </a:r>
            <a:r>
              <a:rPr lang="en-GB" dirty="0" err="1"/>
              <a:t>annan</a:t>
            </a:r>
            <a:r>
              <a:rPr lang="en-GB" dirty="0"/>
              <a:t> </a:t>
            </a:r>
            <a:r>
              <a:rPr lang="en-GB" dirty="0" err="1"/>
              <a:t>än</a:t>
            </a:r>
            <a:r>
              <a:rPr lang="en-GB" dirty="0"/>
              <a:t> “</a:t>
            </a:r>
            <a:r>
              <a:rPr lang="en-GB" dirty="0" err="1"/>
              <a:t>enbart</a:t>
            </a:r>
            <a:r>
              <a:rPr lang="en-GB" dirty="0"/>
              <a:t>” </a:t>
            </a:r>
            <a:r>
              <a:rPr lang="en-GB" dirty="0" err="1"/>
              <a:t>grav</a:t>
            </a:r>
            <a:r>
              <a:rPr lang="en-GB" dirty="0"/>
              <a:t> </a:t>
            </a:r>
            <a:r>
              <a:rPr lang="en-GB" dirty="0" err="1"/>
              <a:t>vecka</a:t>
            </a:r>
            <a:r>
              <a:rPr lang="en-GB" dirty="0"/>
              <a:t>, </a:t>
            </a:r>
            <a:r>
              <a:rPr lang="en-GB" dirty="0" err="1"/>
              <a:t>dvs</a:t>
            </a:r>
            <a:r>
              <a:rPr lang="en-GB" dirty="0"/>
              <a:t> det </a:t>
            </a:r>
            <a:r>
              <a:rPr lang="en-GB" dirty="0" err="1"/>
              <a:t>akn</a:t>
            </a:r>
            <a:r>
              <a:rPr lang="en-GB" dirty="0"/>
              <a:t> </a:t>
            </a:r>
            <a:r>
              <a:rPr lang="en-GB" dirty="0" err="1"/>
              <a:t>röra</a:t>
            </a:r>
            <a:r>
              <a:rPr lang="en-GB" dirty="0"/>
              <a:t> sig om </a:t>
            </a:r>
            <a:r>
              <a:rPr lang="en-GB" dirty="0" err="1"/>
              <a:t>att</a:t>
            </a:r>
            <a:r>
              <a:rPr lang="en-GB" dirty="0"/>
              <a:t> barnet </a:t>
            </a:r>
            <a:r>
              <a:rPr lang="en-GB" dirty="0" err="1"/>
              <a:t>eller</a:t>
            </a:r>
            <a:r>
              <a:rPr lang="en-GB" dirty="0"/>
              <a:t> den gravida </a:t>
            </a:r>
            <a:r>
              <a:rPr lang="en-GB" dirty="0" err="1"/>
              <a:t>drabbats</a:t>
            </a:r>
            <a:r>
              <a:rPr lang="en-GB" dirty="0"/>
              <a:t> </a:t>
            </a:r>
            <a:r>
              <a:rPr lang="en-GB" dirty="0" err="1"/>
              <a:t>av</a:t>
            </a:r>
            <a:r>
              <a:rPr lang="en-GB" dirty="0"/>
              <a:t> </a:t>
            </a:r>
            <a:r>
              <a:rPr lang="en-GB" dirty="0" err="1"/>
              <a:t>komplikationer</a:t>
            </a:r>
            <a:r>
              <a:rPr lang="en-GB" dirty="0"/>
              <a:t> </a:t>
            </a:r>
            <a:r>
              <a:rPr lang="en-GB" dirty="0" err="1"/>
              <a:t>som</a:t>
            </a:r>
            <a:r>
              <a:rPr lang="en-GB" dirty="0"/>
              <a:t> </a:t>
            </a:r>
            <a:r>
              <a:rPr lang="en-GB" dirty="0" err="1"/>
              <a:t>gör</a:t>
            </a:r>
            <a:r>
              <a:rPr lang="en-GB" dirty="0"/>
              <a:t> </a:t>
            </a:r>
            <a:r>
              <a:rPr lang="en-GB" dirty="0" err="1"/>
              <a:t>att</a:t>
            </a:r>
            <a:r>
              <a:rPr lang="en-GB" dirty="0"/>
              <a:t> man </a:t>
            </a:r>
            <a:r>
              <a:rPr lang="en-GB" dirty="0" err="1"/>
              <a:t>måste</a:t>
            </a:r>
            <a:r>
              <a:rPr lang="en-GB" dirty="0"/>
              <a:t> </a:t>
            </a:r>
            <a:r>
              <a:rPr lang="en-GB" dirty="0" err="1"/>
              <a:t>intervenera</a:t>
            </a:r>
            <a:endParaRPr lang="en-GB" dirty="0"/>
          </a:p>
          <a:p>
            <a:endParaRPr lang="en-GB"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9</a:t>
            </a:fld>
            <a:endParaRPr lang="sv-SE"/>
          </a:p>
        </p:txBody>
      </p:sp>
    </p:spTree>
    <p:extLst>
      <p:ext uri="{BB962C8B-B14F-4D97-AF65-F5344CB8AC3E}">
        <p14:creationId xmlns:p14="http://schemas.microsoft.com/office/powerpoint/2010/main" val="185207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RCTer</a:t>
            </a:r>
            <a:r>
              <a:rPr lang="sv-SE" dirty="0"/>
              <a:t> 2006, 2012 2018 och 2020 induktion i fullgången tid jmf med </a:t>
            </a:r>
            <a:r>
              <a:rPr lang="sv-SE" dirty="0" err="1"/>
              <a:t>expektans</a:t>
            </a:r>
            <a:r>
              <a:rPr lang="sv-SE" dirty="0"/>
              <a:t> hos </a:t>
            </a:r>
            <a:r>
              <a:rPr lang="sv-SE" b="1" dirty="0"/>
              <a:t>lågriskgraviditeter</a:t>
            </a:r>
          </a:p>
          <a:p>
            <a:endParaRPr lang="sv-SE" dirty="0"/>
          </a:p>
          <a:p>
            <a:r>
              <a:rPr lang="sv-SE" dirty="0"/>
              <a:t>21000 gravida. </a:t>
            </a:r>
          </a:p>
          <a:p>
            <a:endParaRPr lang="en-US" b="0" i="0" dirty="0">
              <a:solidFill>
                <a:srgbClr val="1B1B1B"/>
              </a:solidFill>
              <a:effectLst/>
              <a:latin typeface="Cambria" panose="02040503050406030204" pitchFamily="18" charset="0"/>
            </a:endParaRPr>
          </a:p>
        </p:txBody>
      </p:sp>
      <p:sp>
        <p:nvSpPr>
          <p:cNvPr id="4" name="Platshållare för bildnummer 3"/>
          <p:cNvSpPr>
            <a:spLocks noGrp="1"/>
          </p:cNvSpPr>
          <p:nvPr>
            <p:ph type="sldNum" sz="quarter" idx="5"/>
          </p:nvPr>
        </p:nvSpPr>
        <p:spPr/>
        <p:txBody>
          <a:bodyPr/>
          <a:lstStyle/>
          <a:p>
            <a:fld id="{055BFA82-BD73-4185-B828-63168F0B5499}" type="slidenum">
              <a:rPr lang="sv-SE" smtClean="0"/>
              <a:t>10</a:t>
            </a:fld>
            <a:endParaRPr lang="sv-SE"/>
          </a:p>
        </p:txBody>
      </p:sp>
    </p:spTree>
    <p:extLst>
      <p:ext uri="{BB962C8B-B14F-4D97-AF65-F5344CB8AC3E}">
        <p14:creationId xmlns:p14="http://schemas.microsoft.com/office/powerpoint/2010/main" val="36744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Minskning av </a:t>
            </a:r>
            <a:r>
              <a:rPr lang="sv-SE" dirty="0" err="1"/>
              <a:t>peirnatal</a:t>
            </a:r>
            <a:r>
              <a:rPr lang="sv-SE" dirty="0"/>
              <a:t> mortalitet, IUFD och inläggningar på </a:t>
            </a:r>
            <a:r>
              <a:rPr lang="sv-SE" dirty="0" err="1"/>
              <a:t>Neo</a:t>
            </a:r>
            <a:r>
              <a:rPr lang="sv-SE" dirty="0"/>
              <a:t> i induktionsgruppen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4 dödsfall i induktionsgruppen och 25 i EM gruppen . RR 0,31 (0,15-0,64)</a:t>
            </a:r>
          </a:p>
          <a:p>
            <a:endParaRPr lang="sv-SE" dirty="0"/>
          </a:p>
        </p:txBody>
      </p:sp>
      <p:sp>
        <p:nvSpPr>
          <p:cNvPr id="4" name="Platshållare för bildnummer 3"/>
          <p:cNvSpPr>
            <a:spLocks noGrp="1"/>
          </p:cNvSpPr>
          <p:nvPr>
            <p:ph type="sldNum" sz="quarter" idx="5"/>
          </p:nvPr>
        </p:nvSpPr>
        <p:spPr/>
        <p:txBody>
          <a:bodyPr/>
          <a:lstStyle/>
          <a:p>
            <a:fld id="{055BFA82-BD73-4185-B828-63168F0B5499}" type="slidenum">
              <a:rPr lang="sv-SE" smtClean="0"/>
              <a:t>11</a:t>
            </a:fld>
            <a:endParaRPr lang="sv-SE"/>
          </a:p>
        </p:txBody>
      </p:sp>
    </p:spTree>
    <p:extLst>
      <p:ext uri="{BB962C8B-B14F-4D97-AF65-F5344CB8AC3E}">
        <p14:creationId xmlns:p14="http://schemas.microsoft.com/office/powerpoint/2010/main" val="4223601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891539" y="1076643"/>
            <a:ext cx="5737195" cy="2387600"/>
          </a:xfrm>
        </p:spPr>
        <p:txBody>
          <a:bodyPr anchor="b"/>
          <a:lstStyle>
            <a:lvl1pPr algn="l">
              <a:lnSpc>
                <a:spcPct val="100000"/>
              </a:lnSpc>
              <a:defRPr sz="3500" b="1"/>
            </a:lvl1pPr>
          </a:lstStyle>
          <a:p>
            <a:r>
              <a:rPr lang="sv-SE" dirty="0"/>
              <a:t>Klicka för att lägga till rubrik</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885371" y="3761691"/>
            <a:ext cx="5743363" cy="1683433"/>
          </a:xfrm>
        </p:spPr>
        <p:txBody>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för att lägga till underrubrik</a:t>
            </a:r>
          </a:p>
        </p:txBody>
      </p:sp>
      <p:pic>
        <p:nvPicPr>
          <p:cNvPr id="8" name="Logo">
            <a:extLst>
              <a:ext uri="{FF2B5EF4-FFF2-40B4-BE49-F238E27FC236}">
                <a16:creationId xmlns:a16="http://schemas.microsoft.com/office/drawing/2014/main" id="{DF4C8F7D-7A28-CB63-79C6-C812735D65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1200" y="5865091"/>
            <a:ext cx="3012214" cy="621431"/>
          </a:xfrm>
          <a:prstGeom prst="rect">
            <a:avLst/>
          </a:prstGeom>
        </p:spPr>
      </p:pic>
      <p:sp>
        <p:nvSpPr>
          <p:cNvPr id="10" name="Rektangel: ett hörn rundat 9">
            <a:extLst>
              <a:ext uri="{FF2B5EF4-FFF2-40B4-BE49-F238E27FC236}">
                <a16:creationId xmlns:a16="http://schemas.microsoft.com/office/drawing/2014/main" id="{7E61D836-2BE6-1C11-FBD1-3BB4D68DD0CA}"/>
              </a:ext>
              <a:ext uri="{C183D7F6-B498-43B3-948B-1728B52AA6E4}">
                <adec:decorative xmlns:adec="http://schemas.microsoft.com/office/drawing/2017/decorative" val="1"/>
              </a:ext>
            </a:extLst>
          </p:cNvPr>
          <p:cNvSpPr>
            <a:spLocks/>
          </p:cNvSpPr>
          <p:nvPr userDrawn="1"/>
        </p:nvSpPr>
        <p:spPr>
          <a:xfrm>
            <a:off x="7517606" y="1400174"/>
            <a:ext cx="1422400" cy="2028821"/>
          </a:xfrm>
          <a:prstGeom prst="round1Rect">
            <a:avLst>
              <a:gd name="adj" fmla="val 383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ett hörn rundat 10">
            <a:extLst>
              <a:ext uri="{FF2B5EF4-FFF2-40B4-BE49-F238E27FC236}">
                <a16:creationId xmlns:a16="http://schemas.microsoft.com/office/drawing/2014/main" id="{D021E843-F0CA-3668-937E-991E960076AB}"/>
              </a:ext>
              <a:ext uri="{C183D7F6-B498-43B3-948B-1728B52AA6E4}">
                <adec:decorative xmlns:adec="http://schemas.microsoft.com/office/drawing/2017/decorative" val="1"/>
              </a:ext>
            </a:extLst>
          </p:cNvPr>
          <p:cNvSpPr>
            <a:spLocks/>
          </p:cNvSpPr>
          <p:nvPr userDrawn="1"/>
        </p:nvSpPr>
        <p:spPr>
          <a:xfrm rot="10800000" flipH="1">
            <a:off x="7517606" y="380998"/>
            <a:ext cx="1422400" cy="1019175"/>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Rektangel: ett hörn rundat 20">
            <a:extLst>
              <a:ext uri="{FF2B5EF4-FFF2-40B4-BE49-F238E27FC236}">
                <a16:creationId xmlns:a16="http://schemas.microsoft.com/office/drawing/2014/main" id="{2779E0F7-FC36-DC8B-F70D-E1EB4B4317B7}"/>
              </a:ext>
              <a:ext uri="{C183D7F6-B498-43B3-948B-1728B52AA6E4}">
                <adec:decorative xmlns:adec="http://schemas.microsoft.com/office/drawing/2017/decorative" val="1"/>
              </a:ext>
            </a:extLst>
          </p:cNvPr>
          <p:cNvSpPr>
            <a:spLocks/>
          </p:cNvSpPr>
          <p:nvPr userDrawn="1"/>
        </p:nvSpPr>
        <p:spPr>
          <a:xfrm rot="10800000" flipH="1">
            <a:off x="8940005" y="3428996"/>
            <a:ext cx="1439467" cy="2036754"/>
          </a:xfrm>
          <a:prstGeom prst="round1Rect">
            <a:avLst>
              <a:gd name="adj" fmla="val 373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Rektangel: ett hörn rundat 21">
            <a:extLst>
              <a:ext uri="{FF2B5EF4-FFF2-40B4-BE49-F238E27FC236}">
                <a16:creationId xmlns:a16="http://schemas.microsoft.com/office/drawing/2014/main" id="{9DC97AAD-37E8-82F9-3999-4634B50843D1}"/>
              </a:ext>
              <a:ext uri="{C183D7F6-B498-43B3-948B-1728B52AA6E4}">
                <adec:decorative xmlns:adec="http://schemas.microsoft.com/office/drawing/2017/decorative" val="1"/>
              </a:ext>
            </a:extLst>
          </p:cNvPr>
          <p:cNvSpPr>
            <a:spLocks/>
          </p:cNvSpPr>
          <p:nvPr userDrawn="1"/>
        </p:nvSpPr>
        <p:spPr>
          <a:xfrm rot="10800000" flipH="1" flipV="1">
            <a:off x="10350074" y="5465756"/>
            <a:ext cx="1419222" cy="1020766"/>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3" name="Rektangel: ett hörn rundat 22">
            <a:extLst>
              <a:ext uri="{FF2B5EF4-FFF2-40B4-BE49-F238E27FC236}">
                <a16:creationId xmlns:a16="http://schemas.microsoft.com/office/drawing/2014/main" id="{262A45B3-FC56-5A48-E32E-99E82C5AB24A}"/>
              </a:ext>
              <a:ext uri="{C183D7F6-B498-43B3-948B-1728B52AA6E4}">
                <adec:decorative xmlns:adec="http://schemas.microsoft.com/office/drawing/2017/decorative" val="1"/>
              </a:ext>
            </a:extLst>
          </p:cNvPr>
          <p:cNvSpPr>
            <a:spLocks/>
          </p:cNvSpPr>
          <p:nvPr userDrawn="1"/>
        </p:nvSpPr>
        <p:spPr>
          <a:xfrm rot="10800000" flipH="1">
            <a:off x="7517606" y="3428997"/>
            <a:ext cx="1422400" cy="1019175"/>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4" name="Rektangel: ett hörn rundat 23">
            <a:extLst>
              <a:ext uri="{FF2B5EF4-FFF2-40B4-BE49-F238E27FC236}">
                <a16:creationId xmlns:a16="http://schemas.microsoft.com/office/drawing/2014/main" id="{5BD28DEE-ADA6-15DB-766D-492D1DE78EF9}"/>
              </a:ext>
              <a:ext uri="{C183D7F6-B498-43B3-948B-1728B52AA6E4}">
                <adec:decorative xmlns:adec="http://schemas.microsoft.com/office/drawing/2017/decorative" val="1"/>
              </a:ext>
            </a:extLst>
          </p:cNvPr>
          <p:cNvSpPr>
            <a:spLocks/>
          </p:cNvSpPr>
          <p:nvPr userDrawn="1"/>
        </p:nvSpPr>
        <p:spPr>
          <a:xfrm rot="10800000" flipH="1">
            <a:off x="7517606" y="4448166"/>
            <a:ext cx="1422400" cy="2038355"/>
          </a:xfrm>
          <a:prstGeom prst="round1Rect">
            <a:avLst>
              <a:gd name="adj" fmla="val 399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Rektangel: ett hörn rundat 24">
            <a:extLst>
              <a:ext uri="{FF2B5EF4-FFF2-40B4-BE49-F238E27FC236}">
                <a16:creationId xmlns:a16="http://schemas.microsoft.com/office/drawing/2014/main" id="{5A1DBF60-A901-55C1-FAE0-9D2BFA62C83E}"/>
              </a:ext>
              <a:ext uri="{C183D7F6-B498-43B3-948B-1728B52AA6E4}">
                <adec:decorative xmlns:adec="http://schemas.microsoft.com/office/drawing/2017/decorative" val="1"/>
              </a:ext>
            </a:extLst>
          </p:cNvPr>
          <p:cNvSpPr>
            <a:spLocks/>
          </p:cNvSpPr>
          <p:nvPr userDrawn="1"/>
        </p:nvSpPr>
        <p:spPr>
          <a:xfrm flipH="1">
            <a:off x="10379475" y="3428999"/>
            <a:ext cx="1422000" cy="2036754"/>
          </a:xfrm>
          <a:prstGeom prst="round1Rect">
            <a:avLst>
              <a:gd name="adj" fmla="val 383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Rektangel: ett hörn rundat 25">
            <a:extLst>
              <a:ext uri="{FF2B5EF4-FFF2-40B4-BE49-F238E27FC236}">
                <a16:creationId xmlns:a16="http://schemas.microsoft.com/office/drawing/2014/main" id="{21E11914-6E9E-9412-96FA-D0BE87BBB319}"/>
              </a:ext>
              <a:ext uri="{C183D7F6-B498-43B3-948B-1728B52AA6E4}">
                <adec:decorative xmlns:adec="http://schemas.microsoft.com/office/drawing/2017/decorative" val="1"/>
              </a:ext>
            </a:extLst>
          </p:cNvPr>
          <p:cNvSpPr>
            <a:spLocks/>
          </p:cNvSpPr>
          <p:nvPr userDrawn="1"/>
        </p:nvSpPr>
        <p:spPr>
          <a:xfrm rot="10800000" flipV="1">
            <a:off x="8936830" y="5465754"/>
            <a:ext cx="1442643" cy="1020767"/>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Frihandsfigur: Form 27">
            <a:extLst>
              <a:ext uri="{FF2B5EF4-FFF2-40B4-BE49-F238E27FC236}">
                <a16:creationId xmlns:a16="http://schemas.microsoft.com/office/drawing/2014/main" id="{068474CD-0AF3-5001-F209-6782DA68FC1B}"/>
              </a:ext>
              <a:ext uri="{C183D7F6-B498-43B3-948B-1728B52AA6E4}">
                <adec:decorative xmlns:adec="http://schemas.microsoft.com/office/drawing/2017/decorative" val="1"/>
              </a:ext>
            </a:extLst>
          </p:cNvPr>
          <p:cNvSpPr/>
          <p:nvPr userDrawn="1"/>
        </p:nvSpPr>
        <p:spPr>
          <a:xfrm>
            <a:off x="8936831" y="380997"/>
            <a:ext cx="2867819" cy="3048000"/>
          </a:xfrm>
          <a:custGeom>
            <a:avLst/>
            <a:gdLst>
              <a:gd name="connsiteX0" fmla="*/ 0 w 2867819"/>
              <a:gd name="connsiteY0" fmla="*/ 0 h 3048000"/>
              <a:gd name="connsiteX1" fmla="*/ 2867819 w 2867819"/>
              <a:gd name="connsiteY1" fmla="*/ 0 h 3048000"/>
              <a:gd name="connsiteX2" fmla="*/ 2867819 w 2867819"/>
              <a:gd name="connsiteY2" fmla="*/ 3048000 h 3048000"/>
              <a:gd name="connsiteX3" fmla="*/ 567857 w 2867819"/>
              <a:gd name="connsiteY3" fmla="*/ 3048000 h 3048000"/>
              <a:gd name="connsiteX4" fmla="*/ 0 w 2867819"/>
              <a:gd name="connsiteY4" fmla="*/ 2480143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19" h="3048000">
                <a:moveTo>
                  <a:pt x="0" y="0"/>
                </a:moveTo>
                <a:lnTo>
                  <a:pt x="2867819" y="0"/>
                </a:lnTo>
                <a:lnTo>
                  <a:pt x="2867819" y="3048000"/>
                </a:lnTo>
                <a:lnTo>
                  <a:pt x="567857" y="3048000"/>
                </a:lnTo>
                <a:cubicBezTo>
                  <a:pt x="254238" y="3048000"/>
                  <a:pt x="0" y="2793762"/>
                  <a:pt x="0" y="248014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6" name="Platshållare för datum 5">
            <a:extLst>
              <a:ext uri="{FF2B5EF4-FFF2-40B4-BE49-F238E27FC236}">
                <a16:creationId xmlns:a16="http://schemas.microsoft.com/office/drawing/2014/main" id="{30EAE83A-8325-0375-6F9F-906487EE9F55}"/>
              </a:ext>
            </a:extLst>
          </p:cNvPr>
          <p:cNvSpPr>
            <a:spLocks noGrp="1"/>
          </p:cNvSpPr>
          <p:nvPr>
            <p:ph type="dt" sz="half" idx="10"/>
          </p:nvPr>
        </p:nvSpPr>
        <p:spPr/>
        <p:txBody>
          <a:bodyPr/>
          <a:lstStyle/>
          <a:p>
            <a:fld id="{5E3A550C-F865-4F24-A199-8327E2BCB957}" type="datetime1">
              <a:rPr lang="sv-SE" smtClean="0"/>
              <a:t>2025-04-02</a:t>
            </a:fld>
            <a:endParaRPr lang="sv-SE"/>
          </a:p>
        </p:txBody>
      </p:sp>
    </p:spTree>
    <p:extLst>
      <p:ext uri="{BB962C8B-B14F-4D97-AF65-F5344CB8AC3E}">
        <p14:creationId xmlns:p14="http://schemas.microsoft.com/office/powerpoint/2010/main" val="166795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rt Slide 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2000" y="2275200"/>
            <a:ext cx="10560000" cy="1143000"/>
          </a:xfrm>
        </p:spPr>
        <p:txBody>
          <a:bodyPr anchorCtr="0"/>
          <a:lstStyle>
            <a:lvl1pPr algn="l">
              <a:defRPr sz="3600" b="1" i="0" cap="all" baseline="0">
                <a:latin typeface="Arial Narrow" panose="020B0606020202030204" pitchFamily="34" charset="0"/>
              </a:defRPr>
            </a:lvl1pPr>
          </a:lstStyle>
          <a:p>
            <a:r>
              <a:rPr lang="en-US" dirty="0">
                <a:effectLst/>
              </a:rPr>
              <a:t>Add presentation title</a:t>
            </a:r>
            <a:endParaRPr lang="en-US" noProof="0" dirty="0"/>
          </a:p>
        </p:txBody>
      </p:sp>
      <p:sp>
        <p:nvSpPr>
          <p:cNvPr id="13" name="Platshållare för text 12"/>
          <p:cNvSpPr>
            <a:spLocks noGrp="1"/>
          </p:cNvSpPr>
          <p:nvPr>
            <p:ph type="body" sz="quarter" idx="14" hasCustomPrompt="1"/>
          </p:nvPr>
        </p:nvSpPr>
        <p:spPr>
          <a:xfrm>
            <a:off x="912000" y="6237312"/>
            <a:ext cx="10560000" cy="216222"/>
          </a:xfrm>
        </p:spPr>
        <p:txBody>
          <a:bodyPr tIns="0" bIns="0" anchor="ctr"/>
          <a:lstStyle>
            <a:lvl1pPr marL="0" indent="0">
              <a:lnSpc>
                <a:spcPct val="100000"/>
              </a:lnSpc>
              <a:spcBef>
                <a:spcPts val="0"/>
              </a:spcBef>
              <a:buFontTx/>
              <a:buNone/>
              <a:defRPr sz="1200" b="0" i="0" cap="all" baseline="0">
                <a:latin typeface="Arial Narrow"/>
              </a:defRPr>
            </a:lvl1pPr>
          </a:lstStyle>
          <a:p>
            <a:pPr lvl="0"/>
            <a:r>
              <a:rPr lang="en-US" noProof="0" dirty="0"/>
              <a:t>Click to add name and title</a:t>
            </a:r>
          </a:p>
        </p:txBody>
      </p:sp>
      <p:sp>
        <p:nvSpPr>
          <p:cNvPr id="4" name="Platshållare för bildnummer 3"/>
          <p:cNvSpPr>
            <a:spLocks noGrp="1"/>
          </p:cNvSpPr>
          <p:nvPr>
            <p:ph type="sldNum" sz="quarter" idx="16"/>
          </p:nvPr>
        </p:nvSpPr>
        <p:spPr/>
        <p:txBody>
          <a:bodyPr/>
          <a:lstStyle/>
          <a:p>
            <a:pPr>
              <a:defRPr/>
            </a:pPr>
            <a:fld id="{9426A61E-93B8-384D-8975-0A89DB09A550}" type="slidenum">
              <a:rPr lang="sv-SE" smtClean="0"/>
              <a:pPr>
                <a:defRPr/>
              </a:pPr>
              <a:t>‹#›</a:t>
            </a:fld>
            <a:endParaRPr lang="sv-SE"/>
          </a:p>
        </p:txBody>
      </p:sp>
      <p:sp>
        <p:nvSpPr>
          <p:cNvPr id="6" name="Platshållare för sidfot 5"/>
          <p:cNvSpPr>
            <a:spLocks noGrp="1"/>
          </p:cNvSpPr>
          <p:nvPr>
            <p:ph type="ftr" sz="quarter" idx="17"/>
          </p:nvPr>
        </p:nvSpPr>
        <p:spPr/>
        <p:txBody>
          <a:bodyPr/>
          <a:lstStyle/>
          <a:p>
            <a:pPr algn="r" eaLnBrk="0" hangingPunct="0">
              <a:spcBef>
                <a:spcPts val="0"/>
              </a:spcBef>
            </a:pPr>
            <a:r>
              <a:rPr lang="en-GB"/>
              <a:t>INSTITUTE OF CLINICAL SCIENCE DEP OF OBSTETRICS AND GYNECOLOGY</a:t>
            </a:r>
            <a:endParaRPr lang="en-GB" dirty="0"/>
          </a:p>
        </p:txBody>
      </p:sp>
      <p:sp>
        <p:nvSpPr>
          <p:cNvPr id="3" name="Date Placeholder 2"/>
          <p:cNvSpPr>
            <a:spLocks noGrp="1"/>
          </p:cNvSpPr>
          <p:nvPr>
            <p:ph type="dt" sz="half" idx="18"/>
          </p:nvPr>
        </p:nvSpPr>
        <p:spPr/>
        <p:txBody>
          <a:bodyPr/>
          <a:lstStyle/>
          <a:p>
            <a:fld id="{F395F2CA-257B-F341-8E72-5D0A7E199B0F}" type="datetime1">
              <a:rPr lang="sv-SE" smtClean="0"/>
              <a:t>2025-04-02</a:t>
            </a:fld>
            <a:endParaRPr lang="sv-SE"/>
          </a:p>
        </p:txBody>
      </p:sp>
    </p:spTree>
    <p:extLst>
      <p:ext uri="{BB962C8B-B14F-4D97-AF65-F5344CB8AC3E}">
        <p14:creationId xmlns:p14="http://schemas.microsoft.com/office/powerpoint/2010/main" val="22673365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42843982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23243230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38356441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14424169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1850998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vå innehållsdelar">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0" y="2350800"/>
            <a:ext cx="5088000" cy="388800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8" name="Platshållare för innehåll 3"/>
          <p:cNvSpPr>
            <a:spLocks noGrp="1"/>
          </p:cNvSpPr>
          <p:nvPr>
            <p:ph sz="quarter" idx="13" hasCustomPrompt="1"/>
          </p:nvPr>
        </p:nvSpPr>
        <p:spPr>
          <a:xfrm>
            <a:off x="6384597" y="2350800"/>
            <a:ext cx="5088000" cy="388800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4"/>
          </p:nvPr>
        </p:nvSpPr>
        <p:spPr/>
        <p:txBody>
          <a:bodyPr/>
          <a:lstStyle/>
          <a:p>
            <a:fld id="{C82AB12C-D41C-8A46-809F-4A28271FC766}" type="datetime1">
              <a:rPr lang="sv-SE" smtClean="0"/>
              <a:t>2025-04-02</a:t>
            </a:fld>
            <a:endParaRPr lang="sv-SE"/>
          </a:p>
        </p:txBody>
      </p:sp>
    </p:spTree>
    <p:extLst>
      <p:ext uri="{BB962C8B-B14F-4D97-AF65-F5344CB8AC3E}">
        <p14:creationId xmlns:p14="http://schemas.microsoft.com/office/powerpoint/2010/main" val="3814245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6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p>
            <a:fld id="{67C88516-8055-2E49-8189-30D6AC41E3A0}" type="datetime1">
              <a:rPr lang="sv-SE" smtClean="0"/>
              <a:t>2025-04-02</a:t>
            </a:fld>
            <a:endParaRPr lang="sv-SE"/>
          </a:p>
        </p:txBody>
      </p:sp>
      <p:sp>
        <p:nvSpPr>
          <p:cNvPr id="5" name="Platshållare för sidfot 4"/>
          <p:cNvSpPr>
            <a:spLocks noGrp="1"/>
          </p:cNvSpPr>
          <p:nvPr>
            <p:ph type="ftr" sz="quarter" idx="11"/>
          </p:nvPr>
        </p:nvSpPr>
        <p:spPr/>
        <p:txBody>
          <a:bodyPr/>
          <a:lstStyle>
            <a:lvl1pPr>
              <a:defRPr sz="1050" i="1"/>
            </a:lvl1pPr>
          </a:lstStyle>
          <a:p>
            <a:r>
              <a:rPr lang="sv-SE"/>
              <a:t>INSTITUTE OF CLINICAL SCIENCE DEP OF OBSTETRICS AND GYNECOLOGY</a:t>
            </a:r>
            <a:endParaRPr lang="sv-SE" dirty="0"/>
          </a:p>
        </p:txBody>
      </p:sp>
      <p:sp>
        <p:nvSpPr>
          <p:cNvPr id="6" name="Platshållare för bildnummer 5"/>
          <p:cNvSpPr>
            <a:spLocks noGrp="1"/>
          </p:cNvSpPr>
          <p:nvPr>
            <p:ph type="sldNum" sz="quarter" idx="12"/>
          </p:nvPr>
        </p:nvSpPr>
        <p:spPr/>
        <p:txBody>
          <a:bodyPr/>
          <a:lstStyle/>
          <a:p>
            <a:fld id="{12690855-2956-4365-A907-A14BF8827E25}" type="slidenum">
              <a:rPr lang="sv-SE" smtClean="0"/>
              <a:t>‹#›</a:t>
            </a:fld>
            <a:endParaRPr lang="sv-SE"/>
          </a:p>
        </p:txBody>
      </p:sp>
    </p:spTree>
    <p:extLst>
      <p:ext uri="{BB962C8B-B14F-4D97-AF65-F5344CB8AC3E}">
        <p14:creationId xmlns:p14="http://schemas.microsoft.com/office/powerpoint/2010/main" val="2495445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vsnittsrubrik">
    <p:spTree>
      <p:nvGrpSpPr>
        <p:cNvPr id="1" name=""/>
        <p:cNvGrpSpPr/>
        <p:nvPr/>
      </p:nvGrpSpPr>
      <p:grpSpPr>
        <a:xfrm>
          <a:off x="0" y="0"/>
          <a:ext cx="0" cy="0"/>
          <a:chOff x="0" y="0"/>
          <a:chExt cx="0" cy="0"/>
        </a:xfrm>
      </p:grpSpPr>
      <p:sp>
        <p:nvSpPr>
          <p:cNvPr id="9" name="Platshållare för bild 8"/>
          <p:cNvSpPr>
            <a:spLocks noGrp="1"/>
          </p:cNvSpPr>
          <p:nvPr>
            <p:ph type="pic" sz="quarter" idx="10" hasCustomPrompt="1"/>
          </p:nvPr>
        </p:nvSpPr>
        <p:spPr>
          <a:xfrm>
            <a:off x="0" y="0"/>
            <a:ext cx="12192000" cy="6858000"/>
          </a:xfrm>
          <a:prstGeom prst="rect">
            <a:avLst/>
          </a:prstGeom>
          <a:solidFill>
            <a:schemeClr val="tx1"/>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solidFill>
                  <a:schemeClr val="bg1"/>
                </a:solidFill>
              </a:defRPr>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en-US" noProof="0" dirty="0"/>
              <a:t>Click on the icon</a:t>
            </a:r>
            <a:br>
              <a:rPr lang="en-US" noProof="0" dirty="0"/>
            </a:br>
            <a:br>
              <a:rPr lang="en-US" noProof="0" dirty="0"/>
            </a:br>
            <a:r>
              <a:rPr lang="en-US" noProof="0" dirty="0"/>
              <a:t>to add picture</a:t>
            </a:r>
          </a:p>
        </p:txBody>
      </p:sp>
      <p:sp>
        <p:nvSpPr>
          <p:cNvPr id="4" name="Rubrik 4"/>
          <p:cNvSpPr>
            <a:spLocks noGrp="1"/>
          </p:cNvSpPr>
          <p:nvPr>
            <p:ph type="title" hasCustomPrompt="1"/>
          </p:nvPr>
        </p:nvSpPr>
        <p:spPr>
          <a:xfrm>
            <a:off x="720000" y="2422800"/>
            <a:ext cx="10752000" cy="792000"/>
          </a:xfrm>
          <a:effectLst>
            <a:outerShdw blurRad="50800" dist="38100" dir="2700000" algn="tl" rotWithShape="0">
              <a:prstClr val="black">
                <a:alpha val="40000"/>
              </a:prstClr>
            </a:outerShdw>
          </a:effectLst>
        </p:spPr>
        <p:txBody>
          <a:bodyPr vert="horz" lIns="0" tIns="0" rIns="0" bIns="0" rtlCol="0" anchor="t" anchorCtr="0">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3600" i="0" cap="all" baseline="0" dirty="0">
                <a:solidFill>
                  <a:schemeClr val="bg1"/>
                </a:solidFill>
                <a:effectLst>
                  <a:outerShdw blurRad="50800" dist="38100" dir="5400000" algn="t" rotWithShape="0">
                    <a:prstClr val="black">
                      <a:alpha val="40000"/>
                    </a:prstClr>
                  </a:outerShdw>
                </a:effectLst>
                <a:latin typeface="Arial Narrow" panose="020B0606020202030204" pitchFamily="34" charset="0"/>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en-US" noProof="0" dirty="0"/>
              <a:t>Add Section header</a:t>
            </a:r>
          </a:p>
        </p:txBody>
      </p:sp>
    </p:spTree>
    <p:extLst>
      <p:ext uri="{BB962C8B-B14F-4D97-AF65-F5344CB8AC3E}">
        <p14:creationId xmlns:p14="http://schemas.microsoft.com/office/powerpoint/2010/main" val="42009951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4147435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med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891539" y="1076643"/>
            <a:ext cx="5737196" cy="2387600"/>
          </a:xfrm>
        </p:spPr>
        <p:txBody>
          <a:bodyPr anchor="b"/>
          <a:lstStyle>
            <a:lvl1pPr algn="l">
              <a:lnSpc>
                <a:spcPct val="100000"/>
              </a:lnSpc>
              <a:defRPr sz="3500" b="1"/>
            </a:lvl1pPr>
          </a:lstStyle>
          <a:p>
            <a:r>
              <a:rPr lang="sv-SE" dirty="0"/>
              <a:t>Klicka för att lägga till rubrik</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885372" y="3761691"/>
            <a:ext cx="5737196" cy="1683433"/>
          </a:xfrm>
        </p:spPr>
        <p:txBody>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för att lägga till underrubrik</a:t>
            </a:r>
          </a:p>
        </p:txBody>
      </p:sp>
      <p:sp>
        <p:nvSpPr>
          <p:cNvPr id="27" name="Platshållare för bild 26">
            <a:extLst>
              <a:ext uri="{FF2B5EF4-FFF2-40B4-BE49-F238E27FC236}">
                <a16:creationId xmlns:a16="http://schemas.microsoft.com/office/drawing/2014/main" id="{B7586333-1D24-C4E6-41D4-F849486C4252}"/>
              </a:ext>
            </a:extLst>
          </p:cNvPr>
          <p:cNvSpPr>
            <a:spLocks noGrp="1"/>
          </p:cNvSpPr>
          <p:nvPr>
            <p:ph type="pic" sz="quarter" idx="13"/>
          </p:nvPr>
        </p:nvSpPr>
        <p:spPr>
          <a:xfrm>
            <a:off x="8936831" y="380998"/>
            <a:ext cx="2867819" cy="3048000"/>
          </a:xfrm>
          <a:custGeom>
            <a:avLst/>
            <a:gdLst>
              <a:gd name="connsiteX0" fmla="*/ 0 w 2867819"/>
              <a:gd name="connsiteY0" fmla="*/ 0 h 3048000"/>
              <a:gd name="connsiteX1" fmla="*/ 2867819 w 2867819"/>
              <a:gd name="connsiteY1" fmla="*/ 0 h 3048000"/>
              <a:gd name="connsiteX2" fmla="*/ 2867819 w 2867819"/>
              <a:gd name="connsiteY2" fmla="*/ 3048000 h 3048000"/>
              <a:gd name="connsiteX3" fmla="*/ 567857 w 2867819"/>
              <a:gd name="connsiteY3" fmla="*/ 3048000 h 3048000"/>
              <a:gd name="connsiteX4" fmla="*/ 0 w 2867819"/>
              <a:gd name="connsiteY4" fmla="*/ 2480143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19" h="3048000">
                <a:moveTo>
                  <a:pt x="0" y="0"/>
                </a:moveTo>
                <a:lnTo>
                  <a:pt x="2867819" y="0"/>
                </a:lnTo>
                <a:lnTo>
                  <a:pt x="2867819" y="3048000"/>
                </a:lnTo>
                <a:lnTo>
                  <a:pt x="567857" y="3048000"/>
                </a:lnTo>
                <a:cubicBezTo>
                  <a:pt x="254238" y="3048000"/>
                  <a:pt x="0" y="2793762"/>
                  <a:pt x="0" y="2480143"/>
                </a:cubicBezTo>
                <a:close/>
              </a:path>
            </a:pathLst>
          </a:custGeom>
          <a:solidFill>
            <a:schemeClr val="accent2"/>
          </a:solidFill>
        </p:spPr>
        <p:txBody>
          <a:bodyPr wrap="square">
            <a:noAutofit/>
          </a:bodyPr>
          <a:lstStyle>
            <a:lvl1pPr marL="0" indent="0">
              <a:buNone/>
              <a:defRPr/>
            </a:lvl1pPr>
          </a:lstStyle>
          <a:p>
            <a:r>
              <a:rPr lang="sv-SE"/>
              <a:t>Klicka på ikonen för att lägga till en bild</a:t>
            </a:r>
            <a:endParaRPr lang="sv-SE" dirty="0"/>
          </a:p>
        </p:txBody>
      </p:sp>
      <p:sp>
        <p:nvSpPr>
          <p:cNvPr id="12" name="Rektangel: ett hörn rundat 11">
            <a:extLst>
              <a:ext uri="{FF2B5EF4-FFF2-40B4-BE49-F238E27FC236}">
                <a16:creationId xmlns:a16="http://schemas.microsoft.com/office/drawing/2014/main" id="{C20FB8AD-B642-E1E6-AC0D-E4A862F9B55D}"/>
              </a:ext>
              <a:ext uri="{C183D7F6-B498-43B3-948B-1728B52AA6E4}">
                <adec:decorative xmlns:adec="http://schemas.microsoft.com/office/drawing/2017/decorative" val="1"/>
              </a:ext>
            </a:extLst>
          </p:cNvPr>
          <p:cNvSpPr>
            <a:spLocks/>
          </p:cNvSpPr>
          <p:nvPr userDrawn="1"/>
        </p:nvSpPr>
        <p:spPr>
          <a:xfrm>
            <a:off x="7517606" y="1400174"/>
            <a:ext cx="1422400" cy="2028821"/>
          </a:xfrm>
          <a:prstGeom prst="round1Rect">
            <a:avLst>
              <a:gd name="adj" fmla="val 383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3" name="Rektangel: ett hörn rundat 12">
            <a:extLst>
              <a:ext uri="{FF2B5EF4-FFF2-40B4-BE49-F238E27FC236}">
                <a16:creationId xmlns:a16="http://schemas.microsoft.com/office/drawing/2014/main" id="{B1925CA5-50D6-AB2F-5E1C-EACB82AD2605}"/>
              </a:ext>
              <a:ext uri="{C183D7F6-B498-43B3-948B-1728B52AA6E4}">
                <adec:decorative xmlns:adec="http://schemas.microsoft.com/office/drawing/2017/decorative" val="1"/>
              </a:ext>
            </a:extLst>
          </p:cNvPr>
          <p:cNvSpPr>
            <a:spLocks/>
          </p:cNvSpPr>
          <p:nvPr userDrawn="1"/>
        </p:nvSpPr>
        <p:spPr>
          <a:xfrm rot="10800000" flipH="1">
            <a:off x="7517606" y="380998"/>
            <a:ext cx="1422400" cy="1019175"/>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ett hörn rundat 13">
            <a:extLst>
              <a:ext uri="{FF2B5EF4-FFF2-40B4-BE49-F238E27FC236}">
                <a16:creationId xmlns:a16="http://schemas.microsoft.com/office/drawing/2014/main" id="{369C8F7C-E029-246E-DEFE-A2F38501997B}"/>
              </a:ext>
              <a:ext uri="{C183D7F6-B498-43B3-948B-1728B52AA6E4}">
                <adec:decorative xmlns:adec="http://schemas.microsoft.com/office/drawing/2017/decorative" val="1"/>
              </a:ext>
            </a:extLst>
          </p:cNvPr>
          <p:cNvSpPr>
            <a:spLocks/>
          </p:cNvSpPr>
          <p:nvPr userDrawn="1"/>
        </p:nvSpPr>
        <p:spPr>
          <a:xfrm rot="10800000" flipH="1">
            <a:off x="8940005" y="3428996"/>
            <a:ext cx="1439467" cy="2036754"/>
          </a:xfrm>
          <a:prstGeom prst="round1Rect">
            <a:avLst>
              <a:gd name="adj" fmla="val 373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Rektangel: ett hörn rundat 14">
            <a:extLst>
              <a:ext uri="{FF2B5EF4-FFF2-40B4-BE49-F238E27FC236}">
                <a16:creationId xmlns:a16="http://schemas.microsoft.com/office/drawing/2014/main" id="{6A1C4870-0798-1888-787F-386EAC4D3723}"/>
              </a:ext>
              <a:ext uri="{C183D7F6-B498-43B3-948B-1728B52AA6E4}">
                <adec:decorative xmlns:adec="http://schemas.microsoft.com/office/drawing/2017/decorative" val="1"/>
              </a:ext>
            </a:extLst>
          </p:cNvPr>
          <p:cNvSpPr>
            <a:spLocks/>
          </p:cNvSpPr>
          <p:nvPr userDrawn="1"/>
        </p:nvSpPr>
        <p:spPr>
          <a:xfrm rot="10800000" flipH="1" flipV="1">
            <a:off x="10382253" y="5465755"/>
            <a:ext cx="1419222" cy="1020766"/>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ktangel: ett hörn rundat 15">
            <a:extLst>
              <a:ext uri="{FF2B5EF4-FFF2-40B4-BE49-F238E27FC236}">
                <a16:creationId xmlns:a16="http://schemas.microsoft.com/office/drawing/2014/main" id="{FD86D645-4C70-7686-CEDC-C3F7E248E0F4}"/>
              </a:ext>
              <a:ext uri="{C183D7F6-B498-43B3-948B-1728B52AA6E4}">
                <adec:decorative xmlns:adec="http://schemas.microsoft.com/office/drawing/2017/decorative" val="1"/>
              </a:ext>
            </a:extLst>
          </p:cNvPr>
          <p:cNvSpPr>
            <a:spLocks/>
          </p:cNvSpPr>
          <p:nvPr userDrawn="1"/>
        </p:nvSpPr>
        <p:spPr>
          <a:xfrm rot="10800000" flipH="1">
            <a:off x="7517606" y="3428997"/>
            <a:ext cx="1422400" cy="1019175"/>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ktangel: ett hörn rundat 16">
            <a:extLst>
              <a:ext uri="{FF2B5EF4-FFF2-40B4-BE49-F238E27FC236}">
                <a16:creationId xmlns:a16="http://schemas.microsoft.com/office/drawing/2014/main" id="{31C76949-D02B-332F-5982-22F450E45AEB}"/>
              </a:ext>
              <a:ext uri="{C183D7F6-B498-43B3-948B-1728B52AA6E4}">
                <adec:decorative xmlns:adec="http://schemas.microsoft.com/office/drawing/2017/decorative" val="1"/>
              </a:ext>
            </a:extLst>
          </p:cNvPr>
          <p:cNvSpPr>
            <a:spLocks/>
          </p:cNvSpPr>
          <p:nvPr userDrawn="1"/>
        </p:nvSpPr>
        <p:spPr>
          <a:xfrm rot="10800000" flipH="1">
            <a:off x="7517606" y="4448166"/>
            <a:ext cx="1422400" cy="2038355"/>
          </a:xfrm>
          <a:prstGeom prst="round1Rect">
            <a:avLst>
              <a:gd name="adj" fmla="val 399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Rektangel: ett hörn rundat 17">
            <a:extLst>
              <a:ext uri="{FF2B5EF4-FFF2-40B4-BE49-F238E27FC236}">
                <a16:creationId xmlns:a16="http://schemas.microsoft.com/office/drawing/2014/main" id="{322ACDAC-1D12-98AB-7D77-C6C8ED0E6BB3}"/>
              </a:ext>
              <a:ext uri="{C183D7F6-B498-43B3-948B-1728B52AA6E4}">
                <adec:decorative xmlns:adec="http://schemas.microsoft.com/office/drawing/2017/decorative" val="1"/>
              </a:ext>
            </a:extLst>
          </p:cNvPr>
          <p:cNvSpPr>
            <a:spLocks/>
          </p:cNvSpPr>
          <p:nvPr userDrawn="1"/>
        </p:nvSpPr>
        <p:spPr>
          <a:xfrm flipH="1">
            <a:off x="10379475" y="3428999"/>
            <a:ext cx="1422000" cy="2036754"/>
          </a:xfrm>
          <a:prstGeom prst="round1Rect">
            <a:avLst>
              <a:gd name="adj" fmla="val 383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ektangel: ett hörn rundat 18">
            <a:extLst>
              <a:ext uri="{FF2B5EF4-FFF2-40B4-BE49-F238E27FC236}">
                <a16:creationId xmlns:a16="http://schemas.microsoft.com/office/drawing/2014/main" id="{078779E6-AB64-0FE7-3DCA-5727138EC16E}"/>
              </a:ext>
              <a:ext uri="{C183D7F6-B498-43B3-948B-1728B52AA6E4}">
                <adec:decorative xmlns:adec="http://schemas.microsoft.com/office/drawing/2017/decorative" val="1"/>
              </a:ext>
            </a:extLst>
          </p:cNvPr>
          <p:cNvSpPr>
            <a:spLocks/>
          </p:cNvSpPr>
          <p:nvPr userDrawn="1"/>
        </p:nvSpPr>
        <p:spPr>
          <a:xfrm rot="10800000" flipV="1">
            <a:off x="8936830" y="5465754"/>
            <a:ext cx="1442643" cy="1020767"/>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ruta 5">
            <a:extLst>
              <a:ext uri="{FF2B5EF4-FFF2-40B4-BE49-F238E27FC236}">
                <a16:creationId xmlns:a16="http://schemas.microsoft.com/office/drawing/2014/main" id="{AA71F2BA-C943-46F6-00FD-63E44941990B}"/>
              </a:ext>
            </a:extLst>
          </p:cNvPr>
          <p:cNvSpPr txBox="1"/>
          <p:nvPr userDrawn="1"/>
        </p:nvSpPr>
        <p:spPr>
          <a:xfrm>
            <a:off x="704895" y="6466008"/>
            <a:ext cx="695282" cy="276999"/>
          </a:xfrm>
          <a:prstGeom prst="rect">
            <a:avLst/>
          </a:prstGeom>
          <a:noFill/>
        </p:spPr>
        <p:txBody>
          <a:bodyPr wrap="square" lIns="0" tIns="0" rIns="0" bIns="0" rtlCol="0">
            <a:spAutoFit/>
          </a:bodyPr>
          <a:lstStyle/>
          <a:p>
            <a:pPr algn="l"/>
            <a:r>
              <a:rPr lang="sv-SE">
                <a:solidFill>
                  <a:schemeClr val="bg1"/>
                </a:solidFill>
              </a:rPr>
              <a:t>TEst</a:t>
            </a:r>
            <a:endParaRPr lang="sv-SE" dirty="0">
              <a:solidFill>
                <a:schemeClr val="bg1"/>
              </a:solidFill>
            </a:endParaRPr>
          </a:p>
        </p:txBody>
      </p:sp>
      <p:sp>
        <p:nvSpPr>
          <p:cNvPr id="7" name="Platshållare för datum 6">
            <a:extLst>
              <a:ext uri="{FF2B5EF4-FFF2-40B4-BE49-F238E27FC236}">
                <a16:creationId xmlns:a16="http://schemas.microsoft.com/office/drawing/2014/main" id="{C4CBFC51-E299-C1C6-C259-2EC78776D974}"/>
              </a:ext>
            </a:extLst>
          </p:cNvPr>
          <p:cNvSpPr>
            <a:spLocks noGrp="1"/>
          </p:cNvSpPr>
          <p:nvPr>
            <p:ph type="dt" sz="half" idx="14"/>
          </p:nvPr>
        </p:nvSpPr>
        <p:spPr/>
        <p:txBody>
          <a:bodyPr/>
          <a:lstStyle/>
          <a:p>
            <a:fld id="{6D598AF4-8416-41AC-A4B8-8AA2F78027DE}" type="datetime1">
              <a:rPr lang="sv-SE" smtClean="0"/>
              <a:t>2025-04-02</a:t>
            </a:fld>
            <a:endParaRPr lang="sv-SE"/>
          </a:p>
        </p:txBody>
      </p:sp>
      <p:pic>
        <p:nvPicPr>
          <p:cNvPr id="8" name="Logo">
            <a:extLst>
              <a:ext uri="{FF2B5EF4-FFF2-40B4-BE49-F238E27FC236}">
                <a16:creationId xmlns:a16="http://schemas.microsoft.com/office/drawing/2014/main" id="{8198E92E-CAA4-9C08-9C89-4029C21440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1200" y="5865091"/>
            <a:ext cx="3012214" cy="621431"/>
          </a:xfrm>
          <a:prstGeom prst="rect">
            <a:avLst/>
          </a:prstGeom>
        </p:spPr>
      </p:pic>
    </p:spTree>
    <p:extLst>
      <p:ext uri="{BB962C8B-B14F-4D97-AF65-F5344CB8AC3E}">
        <p14:creationId xmlns:p14="http://schemas.microsoft.com/office/powerpoint/2010/main" val="3177692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9151390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21684069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576AEC5-C71C-8F4F-9B79-9C17489BB201}" type="datetime1">
              <a:rPr lang="sv-SE" smtClean="0"/>
              <a:t>2025-04-02</a:t>
            </a:fld>
            <a:endParaRPr lang="sv-SE"/>
          </a:p>
        </p:txBody>
      </p:sp>
      <p:sp>
        <p:nvSpPr>
          <p:cNvPr id="3" name="Platshållare för sidfot 2"/>
          <p:cNvSpPr>
            <a:spLocks noGrp="1"/>
          </p:cNvSpPr>
          <p:nvPr>
            <p:ph type="ftr" sz="quarter" idx="11"/>
          </p:nvPr>
        </p:nvSpPr>
        <p:spPr/>
        <p:txBody>
          <a:bodyPr/>
          <a:lstStyle>
            <a:lvl1pPr>
              <a:defRPr sz="1050" i="1">
                <a:solidFill>
                  <a:schemeClr val="tx1"/>
                </a:solidFill>
              </a:defRPr>
            </a:lvl1pPr>
          </a:lstStyle>
          <a:p>
            <a:r>
              <a:rPr lang="sv-SE" dirty="0"/>
              <a:t>INSTITUTE OF CLINICAL SCIENCE DEP OF OBSTETRICS AND GYNECOLOGY</a:t>
            </a:r>
          </a:p>
        </p:txBody>
      </p:sp>
      <p:sp>
        <p:nvSpPr>
          <p:cNvPr id="4" name="Platshållare för bildnummer 3"/>
          <p:cNvSpPr>
            <a:spLocks noGrp="1"/>
          </p:cNvSpPr>
          <p:nvPr>
            <p:ph type="sldNum" sz="quarter" idx="12"/>
          </p:nvPr>
        </p:nvSpPr>
        <p:spPr/>
        <p:txBody>
          <a:bodyPr/>
          <a:lstStyle/>
          <a:p>
            <a:fld id="{12690855-2956-4365-A907-A14BF8827E25}" type="slidenum">
              <a:rPr lang="sv-SE" smtClean="0"/>
              <a:t>‹#›</a:t>
            </a:fld>
            <a:endParaRPr lang="sv-SE"/>
          </a:p>
        </p:txBody>
      </p:sp>
    </p:spTree>
    <p:extLst>
      <p:ext uri="{BB962C8B-B14F-4D97-AF65-F5344CB8AC3E}">
        <p14:creationId xmlns:p14="http://schemas.microsoft.com/office/powerpoint/2010/main" val="771639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543563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10998843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617818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3057288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20340806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35939430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99EDA11E-0731-7840-AA3F-C1A46D8D20F9}" type="datetime1">
              <a:rPr lang="sv-SE" smtClean="0"/>
              <a:t>2025-04-02</a:t>
            </a:fld>
            <a:endParaRPr lang="sv-SE"/>
          </a:p>
        </p:txBody>
      </p:sp>
    </p:spTree>
    <p:extLst>
      <p:ext uri="{BB962C8B-B14F-4D97-AF65-F5344CB8AC3E}">
        <p14:creationId xmlns:p14="http://schemas.microsoft.com/office/powerpoint/2010/main" val="14365065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tartbild enfärgad">
    <p:spTree>
      <p:nvGrpSpPr>
        <p:cNvPr id="1" name=""/>
        <p:cNvGrpSpPr/>
        <p:nvPr/>
      </p:nvGrpSpPr>
      <p:grpSpPr>
        <a:xfrm>
          <a:off x="0" y="0"/>
          <a:ext cx="0" cy="0"/>
          <a:chOff x="0" y="0"/>
          <a:chExt cx="0" cy="0"/>
        </a:xfrm>
      </p:grpSpPr>
      <p:sp>
        <p:nvSpPr>
          <p:cNvPr id="9" name="Rektangel: ett hörn rundat 8">
            <a:extLst>
              <a:ext uri="{FF2B5EF4-FFF2-40B4-BE49-F238E27FC236}">
                <a16:creationId xmlns:a16="http://schemas.microsoft.com/office/drawing/2014/main" id="{0BA287CB-7B49-DD6D-11A1-EE0677F3EDC5}"/>
              </a:ext>
              <a:ext uri="{C183D7F6-B498-43B3-948B-1728B52AA6E4}">
                <adec:decorative xmlns:adec="http://schemas.microsoft.com/office/drawing/2017/decorative" val="1"/>
              </a:ext>
            </a:extLst>
          </p:cNvPr>
          <p:cNvSpPr/>
          <p:nvPr userDrawn="1"/>
        </p:nvSpPr>
        <p:spPr bwMode="black">
          <a:xfrm flipV="1">
            <a:off x="389466" y="380999"/>
            <a:ext cx="11413068" cy="6099176"/>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bwMode="white">
          <a:xfrm>
            <a:off x="1092200" y="1752600"/>
            <a:ext cx="10007600" cy="1614312"/>
          </a:xfrm>
        </p:spPr>
        <p:txBody>
          <a:bodyPr anchor="b"/>
          <a:lstStyle>
            <a:lvl1pPr algn="ctr">
              <a:defRPr sz="3500" b="1">
                <a:solidFill>
                  <a:schemeClr val="bg1"/>
                </a:solidFill>
              </a:defRPr>
            </a:lvl1pPr>
          </a:lstStyle>
          <a:p>
            <a:r>
              <a:rPr lang="sv-SE" dirty="0"/>
              <a:t>Klicka för att lägga till rubrik</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bwMode="white">
          <a:xfrm>
            <a:off x="1092200" y="3612268"/>
            <a:ext cx="10024267" cy="1500187"/>
          </a:xfrm>
        </p:spPr>
        <p:txBody>
          <a:bodyPr/>
          <a:lstStyle>
            <a:lvl1pPr marL="0" indent="0" algn="ctr">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för att lägga till underrubrik</a:t>
            </a:r>
          </a:p>
        </p:txBody>
      </p:sp>
      <p:sp>
        <p:nvSpPr>
          <p:cNvPr id="6" name="Platshållare för datum 5">
            <a:extLst>
              <a:ext uri="{FF2B5EF4-FFF2-40B4-BE49-F238E27FC236}">
                <a16:creationId xmlns:a16="http://schemas.microsoft.com/office/drawing/2014/main" id="{DBF08389-4E2E-AF65-054E-C982BA7B587E}"/>
              </a:ext>
            </a:extLst>
          </p:cNvPr>
          <p:cNvSpPr>
            <a:spLocks noGrp="1"/>
          </p:cNvSpPr>
          <p:nvPr>
            <p:ph type="dt" sz="half" idx="10"/>
          </p:nvPr>
        </p:nvSpPr>
        <p:spPr/>
        <p:txBody>
          <a:bodyPr/>
          <a:lstStyle/>
          <a:p>
            <a:fld id="{D6DB0435-4108-4DA5-B871-C88C3C6BBB94}" type="datetime1">
              <a:rPr lang="sv-SE" smtClean="0"/>
              <a:t>2025-04-02</a:t>
            </a:fld>
            <a:endParaRPr lang="sv-SE"/>
          </a:p>
        </p:txBody>
      </p:sp>
      <p:sp>
        <p:nvSpPr>
          <p:cNvPr id="7" name="Platshållare för sidfot 6">
            <a:extLst>
              <a:ext uri="{FF2B5EF4-FFF2-40B4-BE49-F238E27FC236}">
                <a16:creationId xmlns:a16="http://schemas.microsoft.com/office/drawing/2014/main" id="{0A5E5F6E-C97D-A4DC-263A-27783D57B08B}"/>
              </a:ext>
            </a:extLst>
          </p:cNvPr>
          <p:cNvSpPr>
            <a:spLocks noGrp="1"/>
          </p:cNvSpPr>
          <p:nvPr>
            <p:ph type="ftr" sz="quarter" idx="11"/>
          </p:nvPr>
        </p:nvSpPr>
        <p:spPr/>
        <p:txBody>
          <a:bodyPr/>
          <a:lstStyle/>
          <a:p>
            <a:r>
              <a:rPr lang="sv-SE" dirty="0"/>
              <a:t>Sahlgrenska Universitetssjukhuset</a:t>
            </a:r>
          </a:p>
        </p:txBody>
      </p:sp>
    </p:spTree>
    <p:extLst>
      <p:ext uri="{BB962C8B-B14F-4D97-AF65-F5344CB8AC3E}">
        <p14:creationId xmlns:p14="http://schemas.microsoft.com/office/powerpoint/2010/main" val="3601858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334751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without Logotype">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5E9ABD73-CEDA-5A4C-A6EA-FC5B1DA0F1F9}" type="datetime1">
              <a:rPr lang="sv-SE" smtClean="0"/>
              <a:t>2025-04-02</a:t>
            </a:fld>
            <a:endParaRPr lang="sv-SE"/>
          </a:p>
        </p:txBody>
      </p:sp>
      <p:sp>
        <p:nvSpPr>
          <p:cNvPr id="8" name="TextBox 7"/>
          <p:cNvSpPr txBox="1"/>
          <p:nvPr userDrawn="1"/>
        </p:nvSpPr>
        <p:spPr>
          <a:xfrm>
            <a:off x="8497824" y="219456"/>
            <a:ext cx="3364992" cy="219456"/>
          </a:xfrm>
          <a:prstGeom prst="rect">
            <a:avLst/>
          </a:prstGeom>
          <a:noFill/>
        </p:spPr>
        <p:txBody>
          <a:bodyPr wrap="none" lIns="0" tIns="0" rIns="0" bIns="0" rtlCol="0">
            <a:noAutofit/>
          </a:bodyPr>
          <a:lstStyle/>
          <a:p>
            <a:pPr algn="r"/>
            <a:r>
              <a:rPr lang="sv-SE" sz="1200" b="1" dirty="0">
                <a:latin typeface="Arial Narrow" panose="020B0606020202030204" pitchFamily="34" charset="0"/>
              </a:rPr>
              <a:t>THE SAHLGRENSKA ACADEMY</a:t>
            </a:r>
          </a:p>
        </p:txBody>
      </p:sp>
    </p:spTree>
    <p:extLst>
      <p:ext uri="{BB962C8B-B14F-4D97-AF65-F5344CB8AC3E}">
        <p14:creationId xmlns:p14="http://schemas.microsoft.com/office/powerpoint/2010/main" val="3521930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20633621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7757798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40045153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42395842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21204713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A9725634-728F-7340-83EB-F6C437D1ED08}" type="datetime1">
              <a:rPr lang="sv-SE" smtClean="0"/>
              <a:t>2025-04-02</a:t>
            </a:fld>
            <a:endParaRPr lang="sv-SE"/>
          </a:p>
        </p:txBody>
      </p:sp>
    </p:spTree>
    <p:extLst>
      <p:ext uri="{BB962C8B-B14F-4D97-AF65-F5344CB8AC3E}">
        <p14:creationId xmlns:p14="http://schemas.microsoft.com/office/powerpoint/2010/main" val="24130883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Rubrik och innehåll">
    <p:spTree>
      <p:nvGrpSpPr>
        <p:cNvPr id="1" name=""/>
        <p:cNvGrpSpPr/>
        <p:nvPr/>
      </p:nvGrpSpPr>
      <p:grpSpPr>
        <a:xfrm>
          <a:off x="0" y="0"/>
          <a:ext cx="0" cy="0"/>
          <a:chOff x="0" y="0"/>
          <a:chExt cx="0" cy="0"/>
        </a:xfrm>
      </p:grpSpPr>
      <p:sp>
        <p:nvSpPr>
          <p:cNvPr id="6" name="Rubrik 5"/>
          <p:cNvSpPr>
            <a:spLocks noGrp="1"/>
          </p:cNvSpPr>
          <p:nvPr>
            <p:ph type="title" hasCustomPrompt="1"/>
          </p:nvPr>
        </p:nvSpPr>
        <p:spPr/>
        <p:txBody>
          <a:bodyPr/>
          <a:lstStyle/>
          <a:p>
            <a:r>
              <a:rPr lang="en-US" noProof="0" dirty="0"/>
              <a:t>Click to add title</a:t>
            </a:r>
            <a:endParaRPr lang="sv-SE" dirty="0"/>
          </a:p>
        </p:txBody>
      </p:sp>
      <p:sp>
        <p:nvSpPr>
          <p:cNvPr id="7" name="Platshållare för innehåll 2"/>
          <p:cNvSpPr>
            <a:spLocks noGrp="1"/>
          </p:cNvSpPr>
          <p:nvPr>
            <p:ph sz="quarter" idx="12" hasCustomPrompt="1"/>
          </p:nvPr>
        </p:nvSpPr>
        <p:spPr>
          <a:xfrm>
            <a:off x="912001" y="2350800"/>
            <a:ext cx="9984316"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marL="216000" lvl="0" indent="-216000"/>
            <a:r>
              <a:rPr lang="en-US" noProof="0" dirty="0"/>
              <a:t>Type your text or click on the icons below to insert object</a:t>
            </a:r>
          </a:p>
          <a:p>
            <a:pPr marL="432000" lvl="1" indent="-216000"/>
            <a:r>
              <a:rPr lang="en-US" noProof="0" dirty="0"/>
              <a:t>Second level</a:t>
            </a:r>
          </a:p>
          <a:p>
            <a:pPr marL="648000" lvl="2" indent="-216000"/>
            <a:r>
              <a:rPr lang="en-US" noProof="0" dirty="0"/>
              <a:t>Third level</a:t>
            </a:r>
          </a:p>
          <a:p>
            <a:pPr marL="864000" lvl="3" indent="-216000"/>
            <a:r>
              <a:rPr lang="en-US" noProof="0" dirty="0"/>
              <a:t>Fourth level</a:t>
            </a:r>
          </a:p>
          <a:p>
            <a:pPr marL="1080000" lvl="4" indent="-216000"/>
            <a:r>
              <a:rPr lang="en-US" noProof="0" dirty="0"/>
              <a:t>Fifth level</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r>
              <a:rPr lang="en-GB"/>
              <a:t>INSTITUTE OF CLINICAL SCIENCE DEP OF OBSTETRICS AND GYNECOLOGY</a:t>
            </a:r>
            <a:endParaRPr lang="en-GB" dirty="0"/>
          </a:p>
        </p:txBody>
      </p:sp>
      <p:sp>
        <p:nvSpPr>
          <p:cNvPr id="2" name="Date Placeholder 1"/>
          <p:cNvSpPr>
            <a:spLocks noGrp="1"/>
          </p:cNvSpPr>
          <p:nvPr>
            <p:ph type="dt" sz="half" idx="13"/>
          </p:nvPr>
        </p:nvSpPr>
        <p:spPr/>
        <p:txBody>
          <a:bodyPr/>
          <a:lstStyle/>
          <a:p>
            <a:fld id="{99EDA11E-0731-7840-AA3F-C1A46D8D20F9}" type="datetime1">
              <a:rPr lang="sv-SE" smtClean="0"/>
              <a:t>2025-04-02</a:t>
            </a:fld>
            <a:endParaRPr lang="sv-SE"/>
          </a:p>
        </p:txBody>
      </p:sp>
    </p:spTree>
    <p:extLst>
      <p:ext uri="{BB962C8B-B14F-4D97-AF65-F5344CB8AC3E}">
        <p14:creationId xmlns:p14="http://schemas.microsoft.com/office/powerpoint/2010/main" val="21827990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AB1CC7E-5066-B2D6-C273-8806FB859F9B}"/>
              </a:ext>
            </a:extLst>
          </p:cNvPr>
          <p:cNvSpPr>
            <a:spLocks noGrp="1"/>
          </p:cNvSpPr>
          <p:nvPr>
            <p:ph type="dt" sz="half" idx="10"/>
          </p:nvPr>
        </p:nvSpPr>
        <p:spPr/>
        <p:txBody>
          <a:bodyPr/>
          <a:lstStyle/>
          <a:p>
            <a:fld id="{2C27F1BA-72EB-4857-AA42-B15224BA00B9}" type="datetime1">
              <a:rPr lang="sv-SE" smtClean="0"/>
              <a:t>2025-04-02</a:t>
            </a:fld>
            <a:endParaRPr lang="sv-SE"/>
          </a:p>
        </p:txBody>
      </p:sp>
      <p:sp>
        <p:nvSpPr>
          <p:cNvPr id="5" name="Platshållare för sidfot 4">
            <a:extLst>
              <a:ext uri="{FF2B5EF4-FFF2-40B4-BE49-F238E27FC236}">
                <a16:creationId xmlns:a16="http://schemas.microsoft.com/office/drawing/2014/main" id="{12B0C1A2-56EF-E81F-53A9-CC77AD52554C}"/>
              </a:ext>
            </a:extLst>
          </p:cNvPr>
          <p:cNvSpPr>
            <a:spLocks noGrp="1"/>
          </p:cNvSpPr>
          <p:nvPr>
            <p:ph type="ftr" sz="quarter" idx="11"/>
          </p:nvPr>
        </p:nvSpPr>
        <p:spPr/>
        <p:txBody>
          <a:bodyPr/>
          <a:lstStyle/>
          <a:p>
            <a:r>
              <a:rPr lang="sv-SE" dirty="0"/>
              <a:t>Sahlgrenska Universitetssjukhuset</a:t>
            </a:r>
          </a:p>
        </p:txBody>
      </p:sp>
      <p:sp>
        <p:nvSpPr>
          <p:cNvPr id="2" name="Rubrik 2">
            <a:extLst>
              <a:ext uri="{FF2B5EF4-FFF2-40B4-BE49-F238E27FC236}">
                <a16:creationId xmlns:a16="http://schemas.microsoft.com/office/drawing/2014/main" id="{C8CDDCB9-B54D-2D70-8E7A-D1581A3F4A22}"/>
              </a:ext>
            </a:extLst>
          </p:cNvPr>
          <p:cNvSpPr>
            <a:spLocks noGrp="1"/>
          </p:cNvSpPr>
          <p:nvPr>
            <p:ph type="title" hasCustomPrompt="1"/>
          </p:nvPr>
        </p:nvSpPr>
        <p:spPr>
          <a:xfrm>
            <a:off x="1100667" y="433954"/>
            <a:ext cx="9666187" cy="1047750"/>
          </a:xfrm>
        </p:spPr>
        <p:txBody>
          <a:bodyPr/>
          <a:lstStyle>
            <a:lvl1pPr>
              <a:defRPr/>
            </a:lvl1pPr>
          </a:lstStyle>
          <a:p>
            <a:r>
              <a:rPr lang="sv-SE"/>
              <a:t>Rubrik</a:t>
            </a:r>
            <a:endParaRPr lang="sv-SE" dirty="0"/>
          </a:p>
        </p:txBody>
      </p:sp>
      <p:sp>
        <p:nvSpPr>
          <p:cNvPr id="3" name="Platshållare för innehåll 8">
            <a:extLst>
              <a:ext uri="{FF2B5EF4-FFF2-40B4-BE49-F238E27FC236}">
                <a16:creationId xmlns:a16="http://schemas.microsoft.com/office/drawing/2014/main" id="{CC91CFAF-1F4C-CF0A-107A-0EADDBE12DCD}"/>
              </a:ext>
            </a:extLst>
          </p:cNvPr>
          <p:cNvSpPr>
            <a:spLocks noGrp="1"/>
          </p:cNvSpPr>
          <p:nvPr>
            <p:ph sz="quarter" idx="14"/>
          </p:nvPr>
        </p:nvSpPr>
        <p:spPr>
          <a:xfrm>
            <a:off x="1092200" y="2121960"/>
            <a:ext cx="9674654" cy="3756990"/>
          </a:xfrm>
          <a:custGeom>
            <a:avLst/>
            <a:gdLst>
              <a:gd name="connsiteX0" fmla="*/ 0 w 4919133"/>
              <a:gd name="connsiteY0" fmla="*/ 0 h 3756990"/>
              <a:gd name="connsiteX1" fmla="*/ 4919133 w 4919133"/>
              <a:gd name="connsiteY1" fmla="*/ 0 h 3756990"/>
              <a:gd name="connsiteX2" fmla="*/ 4919133 w 4919133"/>
              <a:gd name="connsiteY2" fmla="*/ 3756990 h 3756990"/>
              <a:gd name="connsiteX3" fmla="*/ 0 w 4919133"/>
              <a:gd name="connsiteY3" fmla="*/ 3756990 h 3756990"/>
            </a:gdLst>
            <a:ahLst/>
            <a:cxnLst>
              <a:cxn ang="0">
                <a:pos x="connsiteX0" y="connsiteY0"/>
              </a:cxn>
              <a:cxn ang="0">
                <a:pos x="connsiteX1" y="connsiteY1"/>
              </a:cxn>
              <a:cxn ang="0">
                <a:pos x="connsiteX2" y="connsiteY2"/>
              </a:cxn>
              <a:cxn ang="0">
                <a:pos x="connsiteX3" y="connsiteY3"/>
              </a:cxn>
            </a:cxnLst>
            <a:rect l="l" t="t" r="r" b="b"/>
            <a:pathLst>
              <a:path w="4919133" h="3756990">
                <a:moveTo>
                  <a:pt x="0" y="0"/>
                </a:moveTo>
                <a:lnTo>
                  <a:pt x="4919133" y="0"/>
                </a:lnTo>
                <a:lnTo>
                  <a:pt x="4919133" y="3756990"/>
                </a:lnTo>
                <a:lnTo>
                  <a:pt x="0" y="3756990"/>
                </a:lnTo>
                <a:close/>
              </a:path>
            </a:pathLst>
          </a:custGeom>
        </p:spPr>
        <p:txBody>
          <a:bodyPr wrap="square">
            <a:noAutofit/>
          </a:bodyPr>
          <a:lstStyle>
            <a:lvl1pPr marL="0" indent="0">
              <a:buNone/>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80042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dirty="0"/>
              <a:t>Klicka för att lägga till rubrik</a:t>
            </a:r>
          </a:p>
        </p:txBody>
      </p:sp>
      <p:sp>
        <p:nvSpPr>
          <p:cNvPr id="14" name="Platshållare för innehåll 13">
            <a:extLst>
              <a:ext uri="{FF2B5EF4-FFF2-40B4-BE49-F238E27FC236}">
                <a16:creationId xmlns:a16="http://schemas.microsoft.com/office/drawing/2014/main" id="{A9936CC4-BC31-7B4D-38E0-EC836B72C571}"/>
              </a:ext>
            </a:extLst>
          </p:cNvPr>
          <p:cNvSpPr>
            <a:spLocks noGrp="1"/>
          </p:cNvSpPr>
          <p:nvPr>
            <p:ph sz="quarter" idx="13"/>
          </p:nvPr>
        </p:nvSpPr>
        <p:spPr>
          <a:xfrm>
            <a:off x="1092200" y="2113722"/>
            <a:ext cx="8650817" cy="331152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F168E8F4-CCAB-9D62-770E-18594C9FC9F7}"/>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6" name="Platshållare för sidfot 5">
            <a:extLst>
              <a:ext uri="{FF2B5EF4-FFF2-40B4-BE49-F238E27FC236}">
                <a16:creationId xmlns:a16="http://schemas.microsoft.com/office/drawing/2014/main" id="{161B6ECD-BDF0-7F15-B856-12CA1DBAC087}"/>
              </a:ext>
            </a:extLst>
          </p:cNvPr>
          <p:cNvSpPr>
            <a:spLocks noGrp="1"/>
          </p:cNvSpPr>
          <p:nvPr>
            <p:ph type="ftr" sz="quarter" idx="15"/>
          </p:nvPr>
        </p:nvSpPr>
        <p:spPr/>
        <p:txBody>
          <a:bodyPr/>
          <a:lstStyle/>
          <a:p>
            <a:r>
              <a:rPr lang="sv-SE" dirty="0"/>
              <a:t>Sahlgrenska Universitetssjukhuset</a:t>
            </a:r>
          </a:p>
        </p:txBody>
      </p:sp>
      <p:sp>
        <p:nvSpPr>
          <p:cNvPr id="7" name="Rektangel: ett hörn rundat 6">
            <a:extLst>
              <a:ext uri="{FF2B5EF4-FFF2-40B4-BE49-F238E27FC236}">
                <a16:creationId xmlns:a16="http://schemas.microsoft.com/office/drawing/2014/main" id="{73A585E4-AFD9-73B3-6228-5EC2E00562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H="1" flipV="1">
            <a:off x="10371138" y="380999"/>
            <a:ext cx="1433512" cy="1019173"/>
          </a:xfrm>
          <a:prstGeom prst="round1Rect">
            <a:avLst>
              <a:gd name="adj" fmla="val 489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ett hörn rundat 7">
            <a:extLst>
              <a:ext uri="{FF2B5EF4-FFF2-40B4-BE49-F238E27FC236}">
                <a16:creationId xmlns:a16="http://schemas.microsoft.com/office/drawing/2014/main" id="{B5372248-D21F-8D52-3DB3-51A7B660569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V="1">
            <a:off x="10371138" y="1400173"/>
            <a:ext cx="1433512" cy="2032001"/>
          </a:xfrm>
          <a:prstGeom prst="round1Rect">
            <a:avLst>
              <a:gd name="adj" fmla="val 4026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ett hörn rundat 8">
            <a:extLst>
              <a:ext uri="{FF2B5EF4-FFF2-40B4-BE49-F238E27FC236}">
                <a16:creationId xmlns:a16="http://schemas.microsoft.com/office/drawing/2014/main" id="{10FBF7AD-460F-553E-5C7C-F85B1FC5BAE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flipV="1">
            <a:off x="10371138" y="3439316"/>
            <a:ext cx="1433512" cy="3056098"/>
          </a:xfrm>
          <a:prstGeom prst="round1Rect">
            <a:avLst>
              <a:gd name="adj" fmla="val 402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05451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7B3524-D6C4-8016-A0B9-76DB7A408CF7}"/>
              </a:ext>
            </a:extLst>
          </p:cNvPr>
          <p:cNvSpPr>
            <a:spLocks noGrp="1"/>
          </p:cNvSpPr>
          <p:nvPr>
            <p:ph type="title" hasCustomPrompt="1"/>
          </p:nvPr>
        </p:nvSpPr>
        <p:spPr>
          <a:xfrm>
            <a:off x="1100667" y="425716"/>
            <a:ext cx="4995333" cy="1047750"/>
          </a:xfrm>
        </p:spPr>
        <p:txBody>
          <a:bodyPr/>
          <a:lstStyle>
            <a:lvl1pPr>
              <a:defRPr/>
            </a:lvl1pPr>
          </a:lstStyle>
          <a:p>
            <a:r>
              <a:rPr lang="sv-SE"/>
              <a:t>Rubrik</a:t>
            </a:r>
            <a:endParaRPr lang="sv-SE" dirty="0"/>
          </a:p>
        </p:txBody>
      </p:sp>
      <p:sp>
        <p:nvSpPr>
          <p:cNvPr id="9" name="Platshållare för innehåll 8">
            <a:extLst>
              <a:ext uri="{FF2B5EF4-FFF2-40B4-BE49-F238E27FC236}">
                <a16:creationId xmlns:a16="http://schemas.microsoft.com/office/drawing/2014/main" id="{D5FF0E6C-D325-C355-90B1-214F162C31D1}"/>
              </a:ext>
            </a:extLst>
          </p:cNvPr>
          <p:cNvSpPr>
            <a:spLocks noGrp="1"/>
          </p:cNvSpPr>
          <p:nvPr>
            <p:ph sz="quarter" idx="14"/>
          </p:nvPr>
        </p:nvSpPr>
        <p:spPr>
          <a:xfrm>
            <a:off x="1092200" y="2113722"/>
            <a:ext cx="5003800" cy="3756990"/>
          </a:xfrm>
          <a:custGeom>
            <a:avLst/>
            <a:gdLst>
              <a:gd name="connsiteX0" fmla="*/ 0 w 4919133"/>
              <a:gd name="connsiteY0" fmla="*/ 0 h 3756990"/>
              <a:gd name="connsiteX1" fmla="*/ 4919133 w 4919133"/>
              <a:gd name="connsiteY1" fmla="*/ 0 h 3756990"/>
              <a:gd name="connsiteX2" fmla="*/ 4919133 w 4919133"/>
              <a:gd name="connsiteY2" fmla="*/ 3756990 h 3756990"/>
              <a:gd name="connsiteX3" fmla="*/ 0 w 4919133"/>
              <a:gd name="connsiteY3" fmla="*/ 3756990 h 3756990"/>
            </a:gdLst>
            <a:ahLst/>
            <a:cxnLst>
              <a:cxn ang="0">
                <a:pos x="connsiteX0" y="connsiteY0"/>
              </a:cxn>
              <a:cxn ang="0">
                <a:pos x="connsiteX1" y="connsiteY1"/>
              </a:cxn>
              <a:cxn ang="0">
                <a:pos x="connsiteX2" y="connsiteY2"/>
              </a:cxn>
              <a:cxn ang="0">
                <a:pos x="connsiteX3" y="connsiteY3"/>
              </a:cxn>
            </a:cxnLst>
            <a:rect l="l" t="t" r="r" b="b"/>
            <a:pathLst>
              <a:path w="4919133" h="3756990">
                <a:moveTo>
                  <a:pt x="0" y="0"/>
                </a:moveTo>
                <a:lnTo>
                  <a:pt x="4919133" y="0"/>
                </a:lnTo>
                <a:lnTo>
                  <a:pt x="4919133" y="3756990"/>
                </a:lnTo>
                <a:lnTo>
                  <a:pt x="0" y="3756990"/>
                </a:lnTo>
                <a:close/>
              </a:path>
            </a:pathLst>
          </a:custGeom>
        </p:spPr>
        <p:txBody>
          <a:bodyPr wrap="square">
            <a:noAutofit/>
          </a:bodyPr>
          <a:lstStyle>
            <a:lvl1pPr marL="0" indent="0">
              <a:buNone/>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bild 11">
            <a:extLst>
              <a:ext uri="{FF2B5EF4-FFF2-40B4-BE49-F238E27FC236}">
                <a16:creationId xmlns:a16="http://schemas.microsoft.com/office/drawing/2014/main" id="{1703F1CD-4B7B-907E-729A-4E87F6ADB81A}"/>
              </a:ext>
            </a:extLst>
          </p:cNvPr>
          <p:cNvSpPr>
            <a:spLocks noGrp="1"/>
          </p:cNvSpPr>
          <p:nvPr>
            <p:ph type="pic" sz="quarter" idx="13"/>
          </p:nvPr>
        </p:nvSpPr>
        <p:spPr>
          <a:xfrm>
            <a:off x="6801696" y="380998"/>
            <a:ext cx="5002954" cy="6071396"/>
          </a:xfrm>
          <a:custGeom>
            <a:avLst/>
            <a:gdLst>
              <a:gd name="connsiteX0" fmla="*/ 0 w 5002954"/>
              <a:gd name="connsiteY0" fmla="*/ 0 h 6071396"/>
              <a:gd name="connsiteX1" fmla="*/ 5002954 w 5002954"/>
              <a:gd name="connsiteY1" fmla="*/ 0 h 6071396"/>
              <a:gd name="connsiteX2" fmla="*/ 5002954 w 5002954"/>
              <a:gd name="connsiteY2" fmla="*/ 5059476 h 6071396"/>
              <a:gd name="connsiteX3" fmla="*/ 3991034 w 5002954"/>
              <a:gd name="connsiteY3" fmla="*/ 6071396 h 6071396"/>
              <a:gd name="connsiteX4" fmla="*/ 0 w 5002954"/>
              <a:gd name="connsiteY4" fmla="*/ 6071396 h 607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954" h="6071396">
                <a:moveTo>
                  <a:pt x="0" y="0"/>
                </a:moveTo>
                <a:lnTo>
                  <a:pt x="5002954" y="0"/>
                </a:lnTo>
                <a:lnTo>
                  <a:pt x="5002954" y="5059476"/>
                </a:lnTo>
                <a:cubicBezTo>
                  <a:pt x="5002954" y="5618344"/>
                  <a:pt x="4549902" y="6071396"/>
                  <a:pt x="3991034" y="6071396"/>
                </a:cubicBezTo>
                <a:lnTo>
                  <a:pt x="0" y="6071396"/>
                </a:lnTo>
                <a:close/>
              </a:path>
            </a:pathLst>
          </a:custGeom>
          <a:solidFill>
            <a:schemeClr val="bg1">
              <a:lumMod val="95000"/>
            </a:schemeClr>
          </a:solidFill>
        </p:spPr>
        <p:txBody>
          <a:bodyPr wrap="square">
            <a:noAutofit/>
          </a:bodyPr>
          <a:lstStyle>
            <a:lvl1pPr marL="0" indent="0">
              <a:buNone/>
              <a:defRPr/>
            </a:lvl1pPr>
          </a:lstStyle>
          <a:p>
            <a:r>
              <a:rPr lang="sv-SE"/>
              <a:t>Klicka på ikonen för att lägga till en bild</a:t>
            </a:r>
            <a:endParaRPr lang="sv-SE" dirty="0"/>
          </a:p>
        </p:txBody>
      </p:sp>
      <p:sp>
        <p:nvSpPr>
          <p:cNvPr id="2" name="Platshållare för datum 1">
            <a:extLst>
              <a:ext uri="{FF2B5EF4-FFF2-40B4-BE49-F238E27FC236}">
                <a16:creationId xmlns:a16="http://schemas.microsoft.com/office/drawing/2014/main" id="{625E6907-50BC-FFF4-F6B9-BF2B7373C4A2}"/>
              </a:ext>
            </a:extLst>
          </p:cNvPr>
          <p:cNvSpPr>
            <a:spLocks noGrp="1"/>
          </p:cNvSpPr>
          <p:nvPr>
            <p:ph type="dt" sz="half" idx="15"/>
          </p:nvPr>
        </p:nvSpPr>
        <p:spPr/>
        <p:txBody>
          <a:bodyPr/>
          <a:lstStyle/>
          <a:p>
            <a:fld id="{4B776B95-268A-4CFA-BBA5-9ACA910E4F80}" type="datetime1">
              <a:rPr lang="sv-SE" smtClean="0"/>
              <a:t>2025-04-02</a:t>
            </a:fld>
            <a:endParaRPr lang="sv-SE"/>
          </a:p>
        </p:txBody>
      </p:sp>
      <p:sp>
        <p:nvSpPr>
          <p:cNvPr id="4" name="Platshållare för sidfot 3">
            <a:extLst>
              <a:ext uri="{FF2B5EF4-FFF2-40B4-BE49-F238E27FC236}">
                <a16:creationId xmlns:a16="http://schemas.microsoft.com/office/drawing/2014/main" id="{2F1EC206-E47A-5E7F-9581-B76ADE31A8FE}"/>
              </a:ext>
            </a:extLst>
          </p:cNvPr>
          <p:cNvSpPr>
            <a:spLocks noGrp="1"/>
          </p:cNvSpPr>
          <p:nvPr>
            <p:ph type="ftr" sz="quarter" idx="16"/>
          </p:nvPr>
        </p:nvSpPr>
        <p:spPr/>
        <p:txBody>
          <a:bodyPr/>
          <a:lstStyle/>
          <a:p>
            <a:r>
              <a:rPr lang="sv-SE" dirty="0"/>
              <a:t>Sahlgrenska Universitetssjukhuset</a:t>
            </a:r>
          </a:p>
        </p:txBody>
      </p:sp>
    </p:spTree>
    <p:extLst>
      <p:ext uri="{BB962C8B-B14F-4D97-AF65-F5344CB8AC3E}">
        <p14:creationId xmlns:p14="http://schemas.microsoft.com/office/powerpoint/2010/main" val="314303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ast 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BA959C0A-3CC4-CB74-4993-5594A5630A2F}"/>
              </a:ext>
            </a:extLst>
          </p:cNvPr>
          <p:cNvSpPr>
            <a:spLocks noGrp="1"/>
          </p:cNvSpPr>
          <p:nvPr>
            <p:ph type="pic" sz="quarter" idx="13"/>
          </p:nvPr>
        </p:nvSpPr>
        <p:spPr>
          <a:xfrm>
            <a:off x="389466" y="380999"/>
            <a:ext cx="11413068" cy="6099176"/>
          </a:xfrm>
          <a:custGeom>
            <a:avLst/>
            <a:gdLst>
              <a:gd name="connsiteX0" fmla="*/ 0 w 11413068"/>
              <a:gd name="connsiteY0" fmla="*/ 0 h 6099176"/>
              <a:gd name="connsiteX1" fmla="*/ 11413068 w 11413068"/>
              <a:gd name="connsiteY1" fmla="*/ 0 h 6099176"/>
              <a:gd name="connsiteX2" fmla="*/ 11413068 w 11413068"/>
              <a:gd name="connsiteY2" fmla="*/ 27780 h 6099176"/>
              <a:gd name="connsiteX3" fmla="*/ 11413068 w 11413068"/>
              <a:gd name="connsiteY3" fmla="*/ 5082626 h 6099176"/>
              <a:gd name="connsiteX4" fmla="*/ 11413068 w 11413068"/>
              <a:gd name="connsiteY4" fmla="*/ 5087256 h 6099176"/>
              <a:gd name="connsiteX5" fmla="*/ 10401148 w 11413068"/>
              <a:gd name="connsiteY5" fmla="*/ 6099176 h 6099176"/>
              <a:gd name="connsiteX6" fmla="*/ 10396518 w 11413068"/>
              <a:gd name="connsiteY6" fmla="*/ 6099176 h 6099176"/>
              <a:gd name="connsiteX7" fmla="*/ 0 w 11413068"/>
              <a:gd name="connsiteY7" fmla="*/ 6099176 h 6099176"/>
              <a:gd name="connsiteX8" fmla="*/ 0 w 11413068"/>
              <a:gd name="connsiteY8" fmla="*/ 27780 h 609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3068" h="6099176">
                <a:moveTo>
                  <a:pt x="0" y="0"/>
                </a:moveTo>
                <a:lnTo>
                  <a:pt x="11413068" y="0"/>
                </a:lnTo>
                <a:lnTo>
                  <a:pt x="11413068" y="27780"/>
                </a:lnTo>
                <a:lnTo>
                  <a:pt x="11413068" y="5082626"/>
                </a:lnTo>
                <a:lnTo>
                  <a:pt x="11413068" y="5087256"/>
                </a:lnTo>
                <a:cubicBezTo>
                  <a:pt x="11413068" y="5646124"/>
                  <a:pt x="10960016" y="6099176"/>
                  <a:pt x="10401148" y="6099176"/>
                </a:cubicBezTo>
                <a:lnTo>
                  <a:pt x="10396518" y="6099176"/>
                </a:lnTo>
                <a:lnTo>
                  <a:pt x="0" y="6099176"/>
                </a:lnTo>
                <a:lnTo>
                  <a:pt x="0" y="27780"/>
                </a:lnTo>
                <a:close/>
              </a:path>
            </a:pathLst>
          </a:custGeom>
          <a:solidFill>
            <a:schemeClr val="bg1">
              <a:lumMod val="95000"/>
            </a:schemeClr>
          </a:solidFill>
        </p:spPr>
        <p:txBody>
          <a:bodyPr wrap="square">
            <a:noAutofit/>
          </a:bodyPr>
          <a:lstStyle>
            <a:lvl1pPr marL="0" indent="0">
              <a:buNone/>
              <a:defRPr/>
            </a:lvl1pPr>
          </a:lstStyle>
          <a:p>
            <a:r>
              <a:rPr lang="sv-SE"/>
              <a:t>Klicka på ikonen för att lägga till en bild</a:t>
            </a:r>
            <a:endParaRPr lang="sv-SE" dirty="0"/>
          </a:p>
        </p:txBody>
      </p:sp>
      <p:sp>
        <p:nvSpPr>
          <p:cNvPr id="4" name="Platshållare för datum 3">
            <a:extLst>
              <a:ext uri="{FF2B5EF4-FFF2-40B4-BE49-F238E27FC236}">
                <a16:creationId xmlns:a16="http://schemas.microsoft.com/office/drawing/2014/main" id="{A100F903-3478-7793-DE93-655C7E1A353D}"/>
              </a:ext>
            </a:extLst>
          </p:cNvPr>
          <p:cNvSpPr>
            <a:spLocks noGrp="1"/>
          </p:cNvSpPr>
          <p:nvPr>
            <p:ph type="dt" sz="half" idx="14"/>
          </p:nvPr>
        </p:nvSpPr>
        <p:spPr/>
        <p:txBody>
          <a:bodyPr/>
          <a:lstStyle/>
          <a:p>
            <a:fld id="{CF936256-C231-4A85-ABBC-B9D46D6BA76A}" type="datetime1">
              <a:rPr lang="sv-SE" smtClean="0"/>
              <a:t>2025-04-02</a:t>
            </a:fld>
            <a:endParaRPr lang="sv-SE"/>
          </a:p>
        </p:txBody>
      </p:sp>
      <p:sp>
        <p:nvSpPr>
          <p:cNvPr id="6" name="Platshållare för sidfot 5">
            <a:extLst>
              <a:ext uri="{FF2B5EF4-FFF2-40B4-BE49-F238E27FC236}">
                <a16:creationId xmlns:a16="http://schemas.microsoft.com/office/drawing/2014/main" id="{3CF62D2F-E5FD-F410-EE14-94871D7A62B1}"/>
              </a:ext>
            </a:extLst>
          </p:cNvPr>
          <p:cNvSpPr>
            <a:spLocks noGrp="1"/>
          </p:cNvSpPr>
          <p:nvPr>
            <p:ph type="ftr" sz="quarter" idx="15"/>
          </p:nvPr>
        </p:nvSpPr>
        <p:spPr/>
        <p:txBody>
          <a:bodyPr/>
          <a:lstStyle/>
          <a:p>
            <a:r>
              <a:rPr lang="sv-SE" dirty="0"/>
              <a:t>Sahlgrenska Universitetssjukhuset</a:t>
            </a:r>
          </a:p>
        </p:txBody>
      </p:sp>
    </p:spTree>
    <p:extLst>
      <p:ext uri="{BB962C8B-B14F-4D97-AF65-F5344CB8AC3E}">
        <p14:creationId xmlns:p14="http://schemas.microsoft.com/office/powerpoint/2010/main" val="354823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vart logo/Vit bakgrund">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F028FC9A-549E-C173-F6EE-DD2DADAFA6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4332" y="2897528"/>
            <a:ext cx="5152320" cy="1062943"/>
          </a:xfrm>
          <a:prstGeom prst="rect">
            <a:avLst/>
          </a:prstGeom>
        </p:spPr>
      </p:pic>
      <p:sp>
        <p:nvSpPr>
          <p:cNvPr id="3" name="Title 2">
            <a:extLst>
              <a:ext uri="{FF2B5EF4-FFF2-40B4-BE49-F238E27FC236}">
                <a16:creationId xmlns:a16="http://schemas.microsoft.com/office/drawing/2014/main" id="{3B23554D-627D-914B-C979-86E23DE8C83A}"/>
              </a:ext>
            </a:extLst>
          </p:cNvPr>
          <p:cNvSpPr>
            <a:spLocks noGrp="1"/>
          </p:cNvSpPr>
          <p:nvPr>
            <p:ph type="title" hasCustomPrompt="1"/>
          </p:nvPr>
        </p:nvSpPr>
        <p:spPr>
          <a:xfrm>
            <a:off x="1100667" y="-1301484"/>
            <a:ext cx="8642350" cy="1047750"/>
          </a:xfrm>
        </p:spPr>
        <p:txBody>
          <a:bodyPr/>
          <a:lstStyle>
            <a:lvl1pPr>
              <a:defRPr/>
            </a:lvl1pPr>
          </a:lstStyle>
          <a:p>
            <a:r>
              <a:rPr lang="sv-SE" noProof="0"/>
              <a:t>Skriv en rubrik för tillgänglighetsanpassning</a:t>
            </a:r>
          </a:p>
        </p:txBody>
      </p:sp>
    </p:spTree>
    <p:extLst>
      <p:ext uri="{BB962C8B-B14F-4D97-AF65-F5344CB8AC3E}">
        <p14:creationId xmlns:p14="http://schemas.microsoft.com/office/powerpoint/2010/main" val="49240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t logo/Blå bakgrund">
    <p:spTree>
      <p:nvGrpSpPr>
        <p:cNvPr id="1" name=""/>
        <p:cNvGrpSpPr/>
        <p:nvPr/>
      </p:nvGrpSpPr>
      <p:grpSpPr>
        <a:xfrm>
          <a:off x="0" y="0"/>
          <a:ext cx="0" cy="0"/>
          <a:chOff x="0" y="0"/>
          <a:chExt cx="0" cy="0"/>
        </a:xfrm>
      </p:grpSpPr>
      <p:sp>
        <p:nvSpPr>
          <p:cNvPr id="5" name="Rektangel: ett hörn rundat 4">
            <a:extLst>
              <a:ext uri="{FF2B5EF4-FFF2-40B4-BE49-F238E27FC236}">
                <a16:creationId xmlns:a16="http://schemas.microsoft.com/office/drawing/2014/main" id="{0F7839DA-DC58-9FD4-5DB7-077F9CCAC083}"/>
              </a:ext>
              <a:ext uri="{C183D7F6-B498-43B3-948B-1728B52AA6E4}">
                <adec:decorative xmlns:adec="http://schemas.microsoft.com/office/drawing/2017/decorative" val="1"/>
              </a:ext>
            </a:extLst>
          </p:cNvPr>
          <p:cNvSpPr/>
          <p:nvPr userDrawn="1"/>
        </p:nvSpPr>
        <p:spPr bwMode="black">
          <a:xfrm flipV="1">
            <a:off x="389466" y="380999"/>
            <a:ext cx="11413068" cy="6099176"/>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Logo">
            <a:extLst>
              <a:ext uri="{FF2B5EF4-FFF2-40B4-BE49-F238E27FC236}">
                <a16:creationId xmlns:a16="http://schemas.microsoft.com/office/drawing/2014/main" id="{F028FC9A-549E-C173-F6EE-DD2DADAFA6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19840" y="2897528"/>
            <a:ext cx="5152320" cy="1062943"/>
          </a:xfrm>
          <a:prstGeom prst="rect">
            <a:avLst/>
          </a:prstGeom>
        </p:spPr>
      </p:pic>
      <p:sp>
        <p:nvSpPr>
          <p:cNvPr id="3" name="Title 2">
            <a:extLst>
              <a:ext uri="{FF2B5EF4-FFF2-40B4-BE49-F238E27FC236}">
                <a16:creationId xmlns:a16="http://schemas.microsoft.com/office/drawing/2014/main" id="{C71987B4-A1C4-C717-553B-70AFEBCBFD71}"/>
              </a:ext>
            </a:extLst>
          </p:cNvPr>
          <p:cNvSpPr>
            <a:spLocks noGrp="1"/>
          </p:cNvSpPr>
          <p:nvPr>
            <p:ph type="title" hasCustomPrompt="1"/>
          </p:nvPr>
        </p:nvSpPr>
        <p:spPr>
          <a:xfrm>
            <a:off x="1100667" y="-1410109"/>
            <a:ext cx="8642350" cy="1047750"/>
          </a:xfrm>
        </p:spPr>
        <p:txBody>
          <a:bodyPr/>
          <a:lstStyle/>
          <a:p>
            <a:r>
              <a:rPr lang="sv-SE" noProof="0"/>
              <a:t>Skriv en rubrik för tillgänglighetsanpassning</a:t>
            </a:r>
          </a:p>
        </p:txBody>
      </p:sp>
    </p:spTree>
    <p:extLst>
      <p:ext uri="{BB962C8B-B14F-4D97-AF65-F5344CB8AC3E}">
        <p14:creationId xmlns:p14="http://schemas.microsoft.com/office/powerpoint/2010/main" val="425272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1100667" y="425716"/>
            <a:ext cx="8642350" cy="1047750"/>
          </a:xfrm>
          <a:prstGeom prst="rect">
            <a:avLst/>
          </a:prstGeom>
        </p:spPr>
        <p:txBody>
          <a:bodyPr vert="horz" lIns="0" tIns="0" rIns="0" bIns="0" rtlCol="0" anchor="b">
            <a:noAutofit/>
          </a:bodyPr>
          <a:lstStyle/>
          <a:p>
            <a:r>
              <a:rPr lang="sv-SE" dirty="0"/>
              <a:t>Klicka för att lägga till rubrik</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1111250" y="2044700"/>
            <a:ext cx="8642350" cy="3311526"/>
          </a:xfrm>
          <a:prstGeom prst="rect">
            <a:avLst/>
          </a:prstGeom>
        </p:spPr>
        <p:txBody>
          <a:bodyPr vert="horz" lIns="0" tIns="0" rIns="0" bIns="0" rtlCol="0">
            <a:noAutofit/>
          </a:bodyPr>
          <a:lstStyle/>
          <a:p>
            <a:pPr lvl="0"/>
            <a:r>
              <a:rPr lang="sv-SE" dirty="0"/>
              <a:t>Skriv text här</a:t>
            </a:r>
          </a:p>
          <a:p>
            <a:pPr lvl="1"/>
            <a:r>
              <a:rPr lang="sv-SE" dirty="0"/>
              <a:t>Skriv text här</a:t>
            </a:r>
          </a:p>
          <a:p>
            <a:pPr lvl="2"/>
            <a:r>
              <a:rPr lang="sv-SE" dirty="0"/>
              <a:t>Nivå tre</a:t>
            </a:r>
          </a:p>
          <a:p>
            <a:pPr lvl="3"/>
            <a:r>
              <a:rPr lang="sv-SE" dirty="0"/>
              <a:t>Nivå fyra</a:t>
            </a:r>
          </a:p>
          <a:p>
            <a:pPr lvl="4"/>
            <a:r>
              <a:rPr lang="sv-SE" dirty="0"/>
              <a:t>Nivå fem</a:t>
            </a:r>
          </a:p>
        </p:txBody>
      </p:sp>
      <p:sp>
        <p:nvSpPr>
          <p:cNvPr id="9" name="Platshållare för datum 8">
            <a:extLst>
              <a:ext uri="{FF2B5EF4-FFF2-40B4-BE49-F238E27FC236}">
                <a16:creationId xmlns:a16="http://schemas.microsoft.com/office/drawing/2014/main" id="{94798039-E5C4-7804-7509-501B9DE7B0C6}"/>
              </a:ext>
            </a:extLst>
          </p:cNvPr>
          <p:cNvSpPr>
            <a:spLocks noGrp="1"/>
          </p:cNvSpPr>
          <p:nvPr>
            <p:ph type="dt" sz="half" idx="2"/>
          </p:nvPr>
        </p:nvSpPr>
        <p:spPr>
          <a:xfrm>
            <a:off x="10901363" y="136525"/>
            <a:ext cx="908050" cy="141687"/>
          </a:xfrm>
          <a:prstGeom prst="rect">
            <a:avLst/>
          </a:prstGeom>
        </p:spPr>
        <p:txBody>
          <a:bodyPr vert="horz" lIns="0" tIns="0" rIns="0" bIns="0" rtlCol="0" anchor="ctr"/>
          <a:lstStyle>
            <a:lvl1pPr algn="r">
              <a:defRPr sz="900">
                <a:solidFill>
                  <a:schemeClr val="tx1"/>
                </a:solidFill>
              </a:defRPr>
            </a:lvl1pPr>
          </a:lstStyle>
          <a:p>
            <a:fld id="{603DE84F-2189-4AE4-8038-290BEACE7459}" type="datetime1">
              <a:rPr lang="sv-SE" smtClean="0"/>
              <a:t>2025-04-02</a:t>
            </a:fld>
            <a:endParaRPr lang="sv-SE"/>
          </a:p>
        </p:txBody>
      </p:sp>
      <p:sp>
        <p:nvSpPr>
          <p:cNvPr id="10" name="Platshållare för sidfot 9">
            <a:extLst>
              <a:ext uri="{FF2B5EF4-FFF2-40B4-BE49-F238E27FC236}">
                <a16:creationId xmlns:a16="http://schemas.microsoft.com/office/drawing/2014/main" id="{2F44A19D-54A3-346E-3AA1-C94C6D945439}"/>
              </a:ext>
            </a:extLst>
          </p:cNvPr>
          <p:cNvSpPr>
            <a:spLocks noGrp="1"/>
          </p:cNvSpPr>
          <p:nvPr>
            <p:ph type="ftr" sz="quarter" idx="3"/>
          </p:nvPr>
        </p:nvSpPr>
        <p:spPr>
          <a:xfrm>
            <a:off x="389466" y="136525"/>
            <a:ext cx="4125383" cy="141687"/>
          </a:xfrm>
          <a:prstGeom prst="rect">
            <a:avLst/>
          </a:prstGeom>
        </p:spPr>
        <p:txBody>
          <a:bodyPr vert="horz" lIns="0" tIns="0" rIns="0" bIns="0" rtlCol="0" anchor="ctr"/>
          <a:lstStyle>
            <a:lvl1pPr algn="l">
              <a:defRPr sz="900">
                <a:solidFill>
                  <a:schemeClr val="tx1"/>
                </a:solidFill>
              </a:defRPr>
            </a:lvl1pPr>
          </a:lstStyle>
          <a:p>
            <a:r>
              <a:rPr lang="sv-SE" dirty="0"/>
              <a:t>Sahlgrenska Universitetssjukhuset</a:t>
            </a:r>
          </a:p>
        </p:txBody>
      </p:sp>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1" r:id="rId3"/>
    <p:sldLayoutId id="2147483655" r:id="rId4"/>
    <p:sldLayoutId id="2147483650" r:id="rId5"/>
    <p:sldLayoutId id="2147483652" r:id="rId6"/>
    <p:sldLayoutId id="2147483661" r:id="rId7"/>
    <p:sldLayoutId id="2147483659" r:id="rId8"/>
    <p:sldLayoutId id="2147483660"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Lst>
  <p:hf sldNum="0" hdr="0"/>
  <p:txStyles>
    <p:titleStyle>
      <a:lvl1pPr algn="l" defTabSz="914400" rtl="0" eaLnBrk="1" latinLnBrk="0" hangingPunct="1">
        <a:lnSpc>
          <a:spcPct val="100000"/>
        </a:lnSpc>
        <a:spcBef>
          <a:spcPct val="0"/>
        </a:spcBef>
        <a:buNone/>
        <a:defRPr sz="3300" kern="1200">
          <a:solidFill>
            <a:schemeClr val="tx1"/>
          </a:solidFill>
          <a:latin typeface="+mj-lt"/>
          <a:ea typeface="+mj-ea"/>
          <a:cs typeface="+mj-cs"/>
        </a:defRPr>
      </a:lvl1pPr>
    </p:titleStyle>
    <p:bodyStyle>
      <a:lvl1pPr marL="269875" indent="-269875" algn="l" defTabSz="914400" rtl="0" eaLnBrk="1" latinLnBrk="0" hangingPunct="1">
        <a:lnSpc>
          <a:spcPct val="130000"/>
        </a:lnSpc>
        <a:spcBef>
          <a:spcPts val="1000"/>
        </a:spcBef>
        <a:buFont typeface="Verdana" panose="020B0604030504040204" pitchFamily="34" charset="0"/>
        <a:buChar char="•"/>
        <a:defRPr sz="2200" kern="1200">
          <a:solidFill>
            <a:schemeClr val="tx1"/>
          </a:solidFill>
          <a:latin typeface="+mn-lt"/>
          <a:ea typeface="+mn-ea"/>
          <a:cs typeface="+mn-cs"/>
        </a:defRPr>
      </a:lvl1pPr>
      <a:lvl2pPr marL="533400" indent="-266700" algn="l" defTabSz="914400" rtl="0" eaLnBrk="1" latinLnBrk="0" hangingPunct="1">
        <a:lnSpc>
          <a:spcPct val="130000"/>
        </a:lnSpc>
        <a:spcBef>
          <a:spcPts val="500"/>
        </a:spcBef>
        <a:buFont typeface="Verdana" panose="020B0604030504040204" pitchFamily="34" charset="0"/>
        <a:buChar char="–"/>
        <a:defRPr sz="2000" kern="1200">
          <a:solidFill>
            <a:schemeClr val="tx1"/>
          </a:solidFill>
          <a:latin typeface="+mn-lt"/>
          <a:ea typeface="+mn-ea"/>
          <a:cs typeface="+mn-cs"/>
        </a:defRPr>
      </a:lvl2pPr>
      <a:lvl3pPr marL="812800" indent="-279400" algn="l" defTabSz="914400" rtl="0" eaLnBrk="1" latinLnBrk="0" hangingPunct="1">
        <a:lnSpc>
          <a:spcPct val="130000"/>
        </a:lnSpc>
        <a:spcBef>
          <a:spcPts val="500"/>
        </a:spcBef>
        <a:buFont typeface="Verdana" panose="020B0604030504040204" pitchFamily="34" charset="0"/>
        <a:buChar char="–"/>
        <a:defRPr sz="1800" kern="1200">
          <a:solidFill>
            <a:schemeClr val="tx1"/>
          </a:solidFill>
          <a:latin typeface="+mn-lt"/>
          <a:ea typeface="+mn-ea"/>
          <a:cs typeface="+mn-cs"/>
        </a:defRPr>
      </a:lvl3pPr>
      <a:lvl4pPr marL="1079500" indent="-266700" algn="l" defTabSz="914400" rtl="0" eaLnBrk="1" latinLnBrk="0" hangingPunct="1">
        <a:lnSpc>
          <a:spcPct val="130000"/>
        </a:lnSpc>
        <a:spcBef>
          <a:spcPts val="500"/>
        </a:spcBef>
        <a:buFont typeface="Verdana" panose="020B0604030504040204" pitchFamily="34" charset="0"/>
        <a:buChar char="–"/>
        <a:tabLst>
          <a:tab pos="812800" algn="l"/>
        </a:tabLst>
        <a:defRPr sz="1600" kern="1200">
          <a:solidFill>
            <a:schemeClr val="tx1"/>
          </a:solidFill>
          <a:latin typeface="+mn-lt"/>
          <a:ea typeface="+mn-ea"/>
          <a:cs typeface="+mn-cs"/>
        </a:defRPr>
      </a:lvl4pPr>
      <a:lvl5pPr marL="1346200" indent="-266700" algn="l" defTabSz="914400" rtl="0" eaLnBrk="1" latinLnBrk="0" hangingPunct="1">
        <a:lnSpc>
          <a:spcPct val="130000"/>
        </a:lnSpc>
        <a:spcBef>
          <a:spcPts val="500"/>
        </a:spcBef>
        <a:buFont typeface="Verdana" panose="020B060403050404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34" userDrawn="1">
          <p15:clr>
            <a:srgbClr val="F26B43"/>
          </p15:clr>
        </p15:guide>
        <p15:guide id="8" orient="horz" pos="164" userDrawn="1">
          <p15:clr>
            <a:srgbClr val="F26B43"/>
          </p15:clr>
        </p15:guide>
        <p15:guide id="13" orient="horz" pos="3793" userDrawn="1">
          <p15:clr>
            <a:srgbClr val="F26B43"/>
          </p15:clr>
        </p15:guide>
        <p15:guide id="14" pos="74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91539" y="1076643"/>
            <a:ext cx="5737196" cy="2387600"/>
          </a:xfrm>
        </p:spPr>
        <p:txBody>
          <a:bodyPr anchor="b">
            <a:normAutofit/>
          </a:bodyPr>
          <a:lstStyle/>
          <a:p>
            <a:r>
              <a:rPr lang="en-GB" dirty="0" err="1"/>
              <a:t>Handläggning</a:t>
            </a:r>
            <a:r>
              <a:rPr lang="en-GB" dirty="0"/>
              <a:t> </a:t>
            </a:r>
            <a:r>
              <a:rPr lang="en-GB" dirty="0" err="1"/>
              <a:t>av</a:t>
            </a:r>
            <a:r>
              <a:rPr lang="en-GB" dirty="0"/>
              <a:t> </a:t>
            </a:r>
            <a:r>
              <a:rPr lang="en-GB" dirty="0" err="1"/>
              <a:t>Prolongerad</a:t>
            </a:r>
            <a:r>
              <a:rPr lang="en-GB" dirty="0"/>
              <a:t> </a:t>
            </a:r>
            <a:r>
              <a:rPr lang="en-GB" dirty="0" err="1"/>
              <a:t>Graviditet</a:t>
            </a:r>
            <a:br>
              <a:rPr lang="en-GB" dirty="0"/>
            </a:br>
            <a:endParaRPr lang="en-GB" dirty="0"/>
          </a:p>
        </p:txBody>
      </p:sp>
      <p:sp>
        <p:nvSpPr>
          <p:cNvPr id="3" name="Platshållare för text 2"/>
          <p:cNvSpPr>
            <a:spLocks noGrp="1"/>
          </p:cNvSpPr>
          <p:nvPr>
            <p:ph type="subTitle" idx="1"/>
          </p:nvPr>
        </p:nvSpPr>
        <p:spPr>
          <a:xfrm>
            <a:off x="885372" y="3761691"/>
            <a:ext cx="5737196" cy="1683433"/>
          </a:xfrm>
        </p:spPr>
        <p:txBody>
          <a:bodyPr>
            <a:normAutofit/>
          </a:bodyPr>
          <a:lstStyle/>
          <a:p>
            <a:r>
              <a:rPr lang="sv-SE" dirty="0"/>
              <a:t>Mårten Alkmark, MD, PhD, Sektionschef, Sahlgrenska universitetssjukhuset</a:t>
            </a:r>
            <a:endParaRPr lang="en-GB" dirty="0"/>
          </a:p>
        </p:txBody>
      </p:sp>
      <p:pic>
        <p:nvPicPr>
          <p:cNvPr id="5" name="Bildobjekt 4">
            <a:extLst>
              <a:ext uri="{FF2B5EF4-FFF2-40B4-BE49-F238E27FC236}">
                <a16:creationId xmlns:a16="http://schemas.microsoft.com/office/drawing/2014/main" id="{2F111B6C-1DEC-D60A-D398-C7990485D9EB}"/>
              </a:ext>
            </a:extLst>
          </p:cNvPr>
          <p:cNvPicPr>
            <a:picLocks noChangeAspect="1"/>
          </p:cNvPicPr>
          <p:nvPr/>
        </p:nvPicPr>
        <p:blipFill>
          <a:blip r:embed="rId3"/>
          <a:srcRect l="4994" r="14323" b="-3"/>
          <a:stretch/>
        </p:blipFill>
        <p:spPr>
          <a:xfrm>
            <a:off x="8936831" y="380998"/>
            <a:ext cx="2867819" cy="3048000"/>
          </a:xfrm>
          <a:custGeom>
            <a:avLst/>
            <a:gdLst>
              <a:gd name="connsiteX0" fmla="*/ 0 w 2867819"/>
              <a:gd name="connsiteY0" fmla="*/ 0 h 3048000"/>
              <a:gd name="connsiteX1" fmla="*/ 2867819 w 2867819"/>
              <a:gd name="connsiteY1" fmla="*/ 0 h 3048000"/>
              <a:gd name="connsiteX2" fmla="*/ 2867819 w 2867819"/>
              <a:gd name="connsiteY2" fmla="*/ 3048000 h 3048000"/>
              <a:gd name="connsiteX3" fmla="*/ 567857 w 2867819"/>
              <a:gd name="connsiteY3" fmla="*/ 3048000 h 3048000"/>
              <a:gd name="connsiteX4" fmla="*/ 0 w 2867819"/>
              <a:gd name="connsiteY4" fmla="*/ 2480143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19" h="3048000">
                <a:moveTo>
                  <a:pt x="0" y="0"/>
                </a:moveTo>
                <a:lnTo>
                  <a:pt x="2867819" y="0"/>
                </a:lnTo>
                <a:lnTo>
                  <a:pt x="2867819" y="3048000"/>
                </a:lnTo>
                <a:lnTo>
                  <a:pt x="567857" y="3048000"/>
                </a:lnTo>
                <a:cubicBezTo>
                  <a:pt x="254238" y="3048000"/>
                  <a:pt x="0" y="2793762"/>
                  <a:pt x="0" y="2480143"/>
                </a:cubicBezTo>
                <a:close/>
              </a:path>
            </a:pathLst>
          </a:custGeom>
          <a:noFill/>
        </p:spPr>
      </p:pic>
      <p:sp>
        <p:nvSpPr>
          <p:cNvPr id="10" name="Date Placeholder 4">
            <a:extLst>
              <a:ext uri="{FF2B5EF4-FFF2-40B4-BE49-F238E27FC236}">
                <a16:creationId xmlns:a16="http://schemas.microsoft.com/office/drawing/2014/main" id="{366023CA-1BD4-D93B-4A7D-1967C92FCEFD}"/>
              </a:ext>
            </a:extLst>
          </p:cNvPr>
          <p:cNvSpPr>
            <a:spLocks noGrp="1"/>
          </p:cNvSpPr>
          <p:nvPr>
            <p:ph type="dt" sz="half" idx="14"/>
          </p:nvPr>
        </p:nvSpPr>
        <p:spPr>
          <a:xfrm>
            <a:off x="10901363" y="136525"/>
            <a:ext cx="908050" cy="141687"/>
          </a:xfrm>
        </p:spPr>
        <p:txBody>
          <a:bodyPr/>
          <a:lstStyle/>
          <a:p>
            <a:pPr>
              <a:spcAft>
                <a:spcPts val="600"/>
              </a:spcAft>
            </a:pPr>
            <a:fld id="{6D598AF4-8416-41AC-A4B8-8AA2F78027DE}" type="datetime1">
              <a:rPr lang="sv-SE" smtClean="0"/>
              <a:pPr>
                <a:spcAft>
                  <a:spcPts val="600"/>
                </a:spcAft>
              </a:pPr>
              <a:t>2025-04-02</a:t>
            </a:fld>
            <a:endParaRPr lang="sv-SE"/>
          </a:p>
        </p:txBody>
      </p:sp>
    </p:spTree>
    <p:extLst>
      <p:ext uri="{BB962C8B-B14F-4D97-AF65-F5344CB8AC3E}">
        <p14:creationId xmlns:p14="http://schemas.microsoft.com/office/powerpoint/2010/main" val="3210055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innehåll 10">
            <a:extLst>
              <a:ext uri="{FF2B5EF4-FFF2-40B4-BE49-F238E27FC236}">
                <a16:creationId xmlns:a16="http://schemas.microsoft.com/office/drawing/2014/main" id="{A076CF9C-E08F-6ED8-F965-F7C047215B3C}"/>
              </a:ext>
            </a:extLst>
          </p:cNvPr>
          <p:cNvPicPr>
            <a:picLocks noGrp="1" noChangeAspect="1"/>
          </p:cNvPicPr>
          <p:nvPr>
            <p:ph sz="quarter" idx="13"/>
          </p:nvPr>
        </p:nvPicPr>
        <p:blipFill>
          <a:blip r:embed="rId3"/>
          <a:stretch>
            <a:fillRect/>
          </a:stretch>
        </p:blipFill>
        <p:spPr>
          <a:xfrm>
            <a:off x="1100667" y="1904991"/>
            <a:ext cx="8874391" cy="4250482"/>
          </a:xfrm>
        </p:spPr>
      </p:pic>
      <p:sp>
        <p:nvSpPr>
          <p:cNvPr id="5" name="Rubrik 9">
            <a:extLst>
              <a:ext uri="{FF2B5EF4-FFF2-40B4-BE49-F238E27FC236}">
                <a16:creationId xmlns:a16="http://schemas.microsoft.com/office/drawing/2014/main" id="{FE2F940C-1CF5-8CFB-AB98-48DBB5C24CB1}"/>
              </a:ext>
            </a:extLst>
          </p:cNvPr>
          <p:cNvSpPr txBox="1">
            <a:spLocks/>
          </p:cNvSpPr>
          <p:nvPr/>
        </p:nvSpPr>
        <p:spPr>
          <a:xfrm>
            <a:off x="1100667" y="385001"/>
            <a:ext cx="8642350" cy="1163151"/>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3300" kern="1200">
                <a:solidFill>
                  <a:schemeClr val="tx1"/>
                </a:solidFill>
                <a:latin typeface="+mj-lt"/>
                <a:ea typeface="+mj-ea"/>
                <a:cs typeface="+mj-cs"/>
              </a:defRPr>
            </a:lvl1pPr>
          </a:lstStyle>
          <a:p>
            <a:pPr algn="ctr"/>
            <a:r>
              <a:rPr lang="sv-SE"/>
              <a:t>Förbättrat utfall för foster och den gravida</a:t>
            </a:r>
            <a:endParaRPr lang="sv-SE" dirty="0"/>
          </a:p>
        </p:txBody>
      </p:sp>
    </p:spTree>
    <p:extLst>
      <p:ext uri="{BB962C8B-B14F-4D97-AF65-F5344CB8AC3E}">
        <p14:creationId xmlns:p14="http://schemas.microsoft.com/office/powerpoint/2010/main" val="3007455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21155A6-F7D5-017D-8AC1-2524702DF177}"/>
              </a:ext>
            </a:extLst>
          </p:cNvPr>
          <p:cNvSpPr>
            <a:spLocks noGrp="1"/>
          </p:cNvSpPr>
          <p:nvPr>
            <p:ph sz="quarter" idx="13"/>
          </p:nvPr>
        </p:nvSpPr>
        <p:spPr/>
        <p:txBody>
          <a:bodyPr/>
          <a:lstStyle/>
          <a:p>
            <a:endParaRPr lang="sv-SE"/>
          </a:p>
        </p:txBody>
      </p:sp>
      <p:sp>
        <p:nvSpPr>
          <p:cNvPr id="4" name="Platshållare för datum 3">
            <a:extLst>
              <a:ext uri="{FF2B5EF4-FFF2-40B4-BE49-F238E27FC236}">
                <a16:creationId xmlns:a16="http://schemas.microsoft.com/office/drawing/2014/main" id="{6EBB0D72-933A-2398-6F2F-D73947806B21}"/>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67099A6A-C3FC-6085-8F05-DACB087CDC71}"/>
              </a:ext>
            </a:extLst>
          </p:cNvPr>
          <p:cNvSpPr>
            <a:spLocks noGrp="1"/>
          </p:cNvSpPr>
          <p:nvPr>
            <p:ph type="ftr" sz="quarter" idx="15"/>
          </p:nvPr>
        </p:nvSpPr>
        <p:spPr/>
        <p:txBody>
          <a:bodyPr/>
          <a:lstStyle/>
          <a:p>
            <a:r>
              <a:rPr lang="sv-SE"/>
              <a:t>Sahlgrenska Universitetssjukhuset</a:t>
            </a:r>
            <a:endParaRPr lang="sv-SE" dirty="0"/>
          </a:p>
        </p:txBody>
      </p:sp>
      <p:pic>
        <p:nvPicPr>
          <p:cNvPr id="14" name="Bildobjekt 13">
            <a:extLst>
              <a:ext uri="{FF2B5EF4-FFF2-40B4-BE49-F238E27FC236}">
                <a16:creationId xmlns:a16="http://schemas.microsoft.com/office/drawing/2014/main" id="{2B26ED73-5A98-7C8A-2924-EB92E9FCA40C}"/>
              </a:ext>
            </a:extLst>
          </p:cNvPr>
          <p:cNvPicPr>
            <a:picLocks noChangeAspect="1"/>
          </p:cNvPicPr>
          <p:nvPr/>
        </p:nvPicPr>
        <p:blipFill>
          <a:blip r:embed="rId3"/>
          <a:stretch>
            <a:fillRect/>
          </a:stretch>
        </p:blipFill>
        <p:spPr>
          <a:xfrm>
            <a:off x="295425" y="747132"/>
            <a:ext cx="9671996" cy="5553307"/>
          </a:xfrm>
          <a:prstGeom prst="rect">
            <a:avLst/>
          </a:prstGeom>
        </p:spPr>
      </p:pic>
    </p:spTree>
    <p:extLst>
      <p:ext uri="{BB962C8B-B14F-4D97-AF65-F5344CB8AC3E}">
        <p14:creationId xmlns:p14="http://schemas.microsoft.com/office/powerpoint/2010/main" val="221098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41580F9-3D56-07C5-D9F6-4EE986110DAF}"/>
              </a:ext>
            </a:extLst>
          </p:cNvPr>
          <p:cNvSpPr>
            <a:spLocks noGrp="1"/>
          </p:cNvSpPr>
          <p:nvPr>
            <p:ph sz="quarter" idx="13"/>
          </p:nvPr>
        </p:nvSpPr>
        <p:spPr/>
        <p:txBody>
          <a:bodyPr/>
          <a:lstStyle/>
          <a:p>
            <a:endParaRPr lang="sv-SE"/>
          </a:p>
        </p:txBody>
      </p:sp>
      <p:sp>
        <p:nvSpPr>
          <p:cNvPr id="4" name="Platshållare för datum 3">
            <a:extLst>
              <a:ext uri="{FF2B5EF4-FFF2-40B4-BE49-F238E27FC236}">
                <a16:creationId xmlns:a16="http://schemas.microsoft.com/office/drawing/2014/main" id="{420224D1-A821-B0F6-7638-E1E7B0A80FC1}"/>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D9481BED-87E5-9603-329E-0F1BC80E1C4F}"/>
              </a:ext>
            </a:extLst>
          </p:cNvPr>
          <p:cNvSpPr>
            <a:spLocks noGrp="1"/>
          </p:cNvSpPr>
          <p:nvPr>
            <p:ph type="ftr" sz="quarter" idx="15"/>
          </p:nvPr>
        </p:nvSpPr>
        <p:spPr/>
        <p:txBody>
          <a:bodyPr/>
          <a:lstStyle/>
          <a:p>
            <a:r>
              <a:rPr lang="sv-SE"/>
              <a:t>Sahlgrenska Universitetssjukhuset</a:t>
            </a:r>
            <a:endParaRPr lang="sv-SE" dirty="0"/>
          </a:p>
        </p:txBody>
      </p:sp>
      <p:pic>
        <p:nvPicPr>
          <p:cNvPr id="16" name="Bildobjekt 15">
            <a:extLst>
              <a:ext uri="{FF2B5EF4-FFF2-40B4-BE49-F238E27FC236}">
                <a16:creationId xmlns:a16="http://schemas.microsoft.com/office/drawing/2014/main" id="{1A39148B-5063-9E77-A072-D78048D23EA4}"/>
              </a:ext>
            </a:extLst>
          </p:cNvPr>
          <p:cNvPicPr>
            <a:picLocks noChangeAspect="1"/>
          </p:cNvPicPr>
          <p:nvPr/>
        </p:nvPicPr>
        <p:blipFill>
          <a:blip r:embed="rId3"/>
          <a:stretch>
            <a:fillRect/>
          </a:stretch>
        </p:blipFill>
        <p:spPr>
          <a:xfrm>
            <a:off x="454978" y="814039"/>
            <a:ext cx="9513814" cy="5452947"/>
          </a:xfrm>
          <a:prstGeom prst="rect">
            <a:avLst/>
          </a:prstGeom>
        </p:spPr>
      </p:pic>
    </p:spTree>
    <p:extLst>
      <p:ext uri="{BB962C8B-B14F-4D97-AF65-F5344CB8AC3E}">
        <p14:creationId xmlns:p14="http://schemas.microsoft.com/office/powerpoint/2010/main" val="221220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3A9E7DDE-A98D-D544-FC96-2F2784569EA9}"/>
              </a:ext>
            </a:extLst>
          </p:cNvPr>
          <p:cNvPicPr>
            <a:picLocks noGrp="1" noChangeAspect="1"/>
          </p:cNvPicPr>
          <p:nvPr>
            <p:ph sz="quarter" idx="13"/>
          </p:nvPr>
        </p:nvPicPr>
        <p:blipFill>
          <a:blip r:embed="rId3"/>
          <a:stretch>
            <a:fillRect/>
          </a:stretch>
        </p:blipFill>
        <p:spPr>
          <a:xfrm>
            <a:off x="268879" y="334537"/>
            <a:ext cx="10014431" cy="6138463"/>
          </a:xfrm>
          <a:prstGeom prst="rect">
            <a:avLst/>
          </a:prstGeom>
        </p:spPr>
      </p:pic>
    </p:spTree>
    <p:extLst>
      <p:ext uri="{BB962C8B-B14F-4D97-AF65-F5344CB8AC3E}">
        <p14:creationId xmlns:p14="http://schemas.microsoft.com/office/powerpoint/2010/main" val="4240863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910D78B-0CAE-82A6-ACB7-4ACD502940A2}"/>
              </a:ext>
            </a:extLst>
          </p:cNvPr>
          <p:cNvSpPr>
            <a:spLocks noGrp="1"/>
          </p:cNvSpPr>
          <p:nvPr>
            <p:ph sz="quarter" idx="13"/>
          </p:nvPr>
        </p:nvSpPr>
        <p:spPr/>
        <p:txBody>
          <a:bodyPr/>
          <a:lstStyle/>
          <a:p>
            <a:endParaRPr lang="sv-SE"/>
          </a:p>
        </p:txBody>
      </p:sp>
      <p:sp>
        <p:nvSpPr>
          <p:cNvPr id="4" name="Platshållare för datum 3">
            <a:extLst>
              <a:ext uri="{FF2B5EF4-FFF2-40B4-BE49-F238E27FC236}">
                <a16:creationId xmlns:a16="http://schemas.microsoft.com/office/drawing/2014/main" id="{2447717D-077A-EB71-C1B5-A2CD2A529FC3}"/>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89A5278D-D5B2-AECE-CB66-8AF4F306E278}"/>
              </a:ext>
            </a:extLst>
          </p:cNvPr>
          <p:cNvSpPr>
            <a:spLocks noGrp="1"/>
          </p:cNvSpPr>
          <p:nvPr>
            <p:ph type="ftr" sz="quarter" idx="15"/>
          </p:nvPr>
        </p:nvSpPr>
        <p:spPr/>
        <p:txBody>
          <a:bodyPr/>
          <a:lstStyle/>
          <a:p>
            <a:r>
              <a:rPr lang="sv-SE"/>
              <a:t>Sahlgrenska Universitetssjukhuset</a:t>
            </a:r>
            <a:endParaRPr lang="sv-SE" dirty="0"/>
          </a:p>
        </p:txBody>
      </p:sp>
      <p:pic>
        <p:nvPicPr>
          <p:cNvPr id="10" name="Bildobjekt 9">
            <a:extLst>
              <a:ext uri="{FF2B5EF4-FFF2-40B4-BE49-F238E27FC236}">
                <a16:creationId xmlns:a16="http://schemas.microsoft.com/office/drawing/2014/main" id="{130F4C56-DB25-4FBF-8F36-2ADCA0D456AB}"/>
              </a:ext>
            </a:extLst>
          </p:cNvPr>
          <p:cNvPicPr>
            <a:picLocks noChangeAspect="1"/>
          </p:cNvPicPr>
          <p:nvPr/>
        </p:nvPicPr>
        <p:blipFill>
          <a:blip r:embed="rId3"/>
          <a:stretch>
            <a:fillRect/>
          </a:stretch>
        </p:blipFill>
        <p:spPr>
          <a:xfrm>
            <a:off x="361421" y="669073"/>
            <a:ext cx="9934393" cy="5898995"/>
          </a:xfrm>
          <a:prstGeom prst="rect">
            <a:avLst/>
          </a:prstGeom>
        </p:spPr>
      </p:pic>
      <p:sp>
        <p:nvSpPr>
          <p:cNvPr id="7" name="Rektangel 6">
            <a:extLst>
              <a:ext uri="{FF2B5EF4-FFF2-40B4-BE49-F238E27FC236}">
                <a16:creationId xmlns:a16="http://schemas.microsoft.com/office/drawing/2014/main" id="{4028E32A-B2AD-F757-2A3F-1CEF0908D359}"/>
              </a:ext>
            </a:extLst>
          </p:cNvPr>
          <p:cNvSpPr/>
          <p:nvPr/>
        </p:nvSpPr>
        <p:spPr>
          <a:xfrm>
            <a:off x="389466" y="2113722"/>
            <a:ext cx="9906348" cy="384151"/>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820244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E294CAB6-22DC-53AC-8F34-197339D5AE6E}"/>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6B461AE3-C645-9A4B-5A3F-661EE3456D92}"/>
              </a:ext>
            </a:extLst>
          </p:cNvPr>
          <p:cNvSpPr>
            <a:spLocks noGrp="1"/>
          </p:cNvSpPr>
          <p:nvPr>
            <p:ph type="ftr" sz="quarter" idx="15"/>
          </p:nvPr>
        </p:nvSpPr>
        <p:spPr/>
        <p:txBody>
          <a:bodyPr/>
          <a:lstStyle/>
          <a:p>
            <a:r>
              <a:rPr lang="sv-SE"/>
              <a:t>Sahlgrenska Universitetssjukhuset</a:t>
            </a:r>
            <a:endParaRPr lang="sv-SE" dirty="0"/>
          </a:p>
        </p:txBody>
      </p:sp>
      <p:grpSp>
        <p:nvGrpSpPr>
          <p:cNvPr id="9" name="Grupp 8">
            <a:extLst>
              <a:ext uri="{FF2B5EF4-FFF2-40B4-BE49-F238E27FC236}">
                <a16:creationId xmlns:a16="http://schemas.microsoft.com/office/drawing/2014/main" id="{6FDFE4F0-43E4-FDB9-51BD-47663247F9BB}"/>
              </a:ext>
            </a:extLst>
          </p:cNvPr>
          <p:cNvGrpSpPr/>
          <p:nvPr/>
        </p:nvGrpSpPr>
        <p:grpSpPr>
          <a:xfrm>
            <a:off x="489674" y="910758"/>
            <a:ext cx="9697363" cy="4185350"/>
            <a:chOff x="489674" y="910758"/>
            <a:chExt cx="9697363" cy="4185350"/>
          </a:xfrm>
        </p:grpSpPr>
        <p:pic>
          <p:nvPicPr>
            <p:cNvPr id="12" name="Bildobjekt 11">
              <a:extLst>
                <a:ext uri="{FF2B5EF4-FFF2-40B4-BE49-F238E27FC236}">
                  <a16:creationId xmlns:a16="http://schemas.microsoft.com/office/drawing/2014/main" id="{01AA7767-EF73-3E6F-62F3-1C9932B81799}"/>
                </a:ext>
              </a:extLst>
            </p:cNvPr>
            <p:cNvPicPr>
              <a:picLocks noChangeAspect="1"/>
            </p:cNvPicPr>
            <p:nvPr/>
          </p:nvPicPr>
          <p:blipFill>
            <a:blip r:embed="rId3"/>
            <a:stretch>
              <a:fillRect/>
            </a:stretch>
          </p:blipFill>
          <p:spPr>
            <a:xfrm>
              <a:off x="489674" y="910758"/>
              <a:ext cx="9697363" cy="4185350"/>
            </a:xfrm>
            <a:prstGeom prst="rect">
              <a:avLst/>
            </a:prstGeom>
          </p:spPr>
        </p:pic>
        <p:sp>
          <p:nvSpPr>
            <p:cNvPr id="7" name="Rektangel 6">
              <a:extLst>
                <a:ext uri="{FF2B5EF4-FFF2-40B4-BE49-F238E27FC236}">
                  <a16:creationId xmlns:a16="http://schemas.microsoft.com/office/drawing/2014/main" id="{121933E2-234E-4605-1532-94375A64C5E2}"/>
                </a:ext>
              </a:extLst>
            </p:cNvPr>
            <p:cNvSpPr/>
            <p:nvPr/>
          </p:nvSpPr>
          <p:spPr>
            <a:xfrm>
              <a:off x="489674" y="1516566"/>
              <a:ext cx="9697363" cy="345688"/>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7">
              <a:extLst>
                <a:ext uri="{FF2B5EF4-FFF2-40B4-BE49-F238E27FC236}">
                  <a16:creationId xmlns:a16="http://schemas.microsoft.com/office/drawing/2014/main" id="{417F1417-CEDF-6A29-3CA0-09056B100B5A}"/>
                </a:ext>
              </a:extLst>
            </p:cNvPr>
            <p:cNvSpPr/>
            <p:nvPr/>
          </p:nvSpPr>
          <p:spPr>
            <a:xfrm>
              <a:off x="489674" y="2544263"/>
              <a:ext cx="9697363" cy="345688"/>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162345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2E6C8740-06C3-D56F-B3C5-17858DC58B42}"/>
              </a:ext>
            </a:extLst>
          </p:cNvPr>
          <p:cNvSpPr>
            <a:spLocks noGrp="1"/>
          </p:cNvSpPr>
          <p:nvPr>
            <p:ph type="dt" sz="half" idx="10"/>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E25CCD4E-B52A-5EFC-BD0D-7475530F2B0D}"/>
              </a:ext>
            </a:extLst>
          </p:cNvPr>
          <p:cNvSpPr>
            <a:spLocks noGrp="1"/>
          </p:cNvSpPr>
          <p:nvPr>
            <p:ph type="ftr" sz="quarter" idx="4294967295"/>
          </p:nvPr>
        </p:nvSpPr>
        <p:spPr>
          <a:xfrm>
            <a:off x="0" y="136525"/>
            <a:ext cx="4125913" cy="141288"/>
          </a:xfrm>
        </p:spPr>
        <p:txBody>
          <a:bodyPr/>
          <a:lstStyle/>
          <a:p>
            <a:r>
              <a:rPr lang="sv-SE"/>
              <a:t>Sahlgrenska Universitetssjukhuset</a:t>
            </a:r>
            <a:endParaRPr lang="sv-SE" dirty="0"/>
          </a:p>
        </p:txBody>
      </p:sp>
      <p:pic>
        <p:nvPicPr>
          <p:cNvPr id="8" name="Platshållare för innehåll 7">
            <a:extLst>
              <a:ext uri="{FF2B5EF4-FFF2-40B4-BE49-F238E27FC236}">
                <a16:creationId xmlns:a16="http://schemas.microsoft.com/office/drawing/2014/main" id="{78400641-7C8A-DC23-3BC4-F88DDAA14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846" y="1555998"/>
            <a:ext cx="2372092" cy="2605281"/>
          </a:xfrm>
          <a:prstGeom prst="rect">
            <a:avLst/>
          </a:prstGeom>
        </p:spPr>
      </p:pic>
      <p:sp>
        <p:nvSpPr>
          <p:cNvPr id="9" name="textruta 8">
            <a:extLst>
              <a:ext uri="{FF2B5EF4-FFF2-40B4-BE49-F238E27FC236}">
                <a16:creationId xmlns:a16="http://schemas.microsoft.com/office/drawing/2014/main" id="{B3A23B19-27EA-6F46-2DA2-A947E941D81A}"/>
              </a:ext>
            </a:extLst>
          </p:cNvPr>
          <p:cNvSpPr txBox="1"/>
          <p:nvPr/>
        </p:nvSpPr>
        <p:spPr>
          <a:xfrm>
            <a:off x="2120375" y="2451409"/>
            <a:ext cx="1804598" cy="646331"/>
          </a:xfrm>
          <a:prstGeom prst="rect">
            <a:avLst/>
          </a:prstGeom>
          <a:noFill/>
        </p:spPr>
        <p:txBody>
          <a:bodyPr wrap="square" rtlCol="0">
            <a:spAutoFit/>
          </a:bodyPr>
          <a:lstStyle/>
          <a:p>
            <a:r>
              <a:rPr lang="en-GB" sz="3600" dirty="0"/>
              <a:t>Versus</a:t>
            </a:r>
          </a:p>
        </p:txBody>
      </p:sp>
      <p:pic>
        <p:nvPicPr>
          <p:cNvPr id="10" name="Bildobjekt 9">
            <a:extLst>
              <a:ext uri="{FF2B5EF4-FFF2-40B4-BE49-F238E27FC236}">
                <a16:creationId xmlns:a16="http://schemas.microsoft.com/office/drawing/2014/main" id="{150627AE-B82F-046E-999B-10C527E7F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83" y="1551093"/>
            <a:ext cx="1279792" cy="2608684"/>
          </a:xfrm>
          <a:prstGeom prst="rect">
            <a:avLst/>
          </a:prstGeom>
        </p:spPr>
      </p:pic>
      <p:sp>
        <p:nvSpPr>
          <p:cNvPr id="11" name="textruta 10">
            <a:extLst>
              <a:ext uri="{FF2B5EF4-FFF2-40B4-BE49-F238E27FC236}">
                <a16:creationId xmlns:a16="http://schemas.microsoft.com/office/drawing/2014/main" id="{C949FBAB-C93F-4360-9580-1FE96E5236D6}"/>
              </a:ext>
            </a:extLst>
          </p:cNvPr>
          <p:cNvSpPr txBox="1"/>
          <p:nvPr/>
        </p:nvSpPr>
        <p:spPr>
          <a:xfrm>
            <a:off x="284668" y="4293801"/>
            <a:ext cx="2401085" cy="646331"/>
          </a:xfrm>
          <a:prstGeom prst="rect">
            <a:avLst/>
          </a:prstGeom>
          <a:noFill/>
        </p:spPr>
        <p:txBody>
          <a:bodyPr wrap="square" rtlCol="0">
            <a:spAutoFit/>
          </a:bodyPr>
          <a:lstStyle/>
          <a:p>
            <a:r>
              <a:rPr lang="en-GB" dirty="0"/>
              <a:t>Induction of labour </a:t>
            </a:r>
          </a:p>
          <a:p>
            <a:pPr algn="ctr"/>
            <a:r>
              <a:rPr lang="en-GB" dirty="0"/>
              <a:t>at 41 GW</a:t>
            </a:r>
          </a:p>
        </p:txBody>
      </p:sp>
      <p:sp>
        <p:nvSpPr>
          <p:cNvPr id="12" name="textruta 11">
            <a:extLst>
              <a:ext uri="{FF2B5EF4-FFF2-40B4-BE49-F238E27FC236}">
                <a16:creationId xmlns:a16="http://schemas.microsoft.com/office/drawing/2014/main" id="{0B4A3BB7-F793-AC61-DD8F-C27D7DBCF076}"/>
              </a:ext>
            </a:extLst>
          </p:cNvPr>
          <p:cNvSpPr txBox="1"/>
          <p:nvPr/>
        </p:nvSpPr>
        <p:spPr>
          <a:xfrm>
            <a:off x="3815354" y="4293802"/>
            <a:ext cx="2931789" cy="646331"/>
          </a:xfrm>
          <a:prstGeom prst="rect">
            <a:avLst/>
          </a:prstGeom>
          <a:noFill/>
        </p:spPr>
        <p:txBody>
          <a:bodyPr wrap="square" rtlCol="0">
            <a:spAutoFit/>
          </a:bodyPr>
          <a:lstStyle/>
          <a:p>
            <a:pPr algn="ctr"/>
            <a:r>
              <a:rPr lang="en-GB" dirty="0"/>
              <a:t>Expectant management</a:t>
            </a:r>
          </a:p>
          <a:p>
            <a:pPr algn="ctr"/>
            <a:r>
              <a:rPr lang="en-GB" dirty="0"/>
              <a:t>and IOL at 42 GW</a:t>
            </a:r>
          </a:p>
        </p:txBody>
      </p:sp>
    </p:spTree>
    <p:extLst>
      <p:ext uri="{BB962C8B-B14F-4D97-AF65-F5344CB8AC3E}">
        <p14:creationId xmlns:p14="http://schemas.microsoft.com/office/powerpoint/2010/main" val="2777521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FF62EB87-6AC9-523C-DBD9-3315AB5A3C1E}"/>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F324A7EC-E2A5-88C3-3B71-3B2D98C3AA29}"/>
              </a:ext>
            </a:extLst>
          </p:cNvPr>
          <p:cNvSpPr>
            <a:spLocks noGrp="1"/>
          </p:cNvSpPr>
          <p:nvPr>
            <p:ph type="ftr" sz="quarter" idx="15"/>
          </p:nvPr>
        </p:nvSpPr>
        <p:spPr/>
        <p:txBody>
          <a:bodyPr/>
          <a:lstStyle/>
          <a:p>
            <a:r>
              <a:rPr lang="sv-SE"/>
              <a:t>Sahlgrenska Universitetssjukhuset</a:t>
            </a:r>
            <a:endParaRPr lang="sv-SE" dirty="0"/>
          </a:p>
        </p:txBody>
      </p:sp>
      <p:pic>
        <p:nvPicPr>
          <p:cNvPr id="11" name="Bildobjekt 10">
            <a:extLst>
              <a:ext uri="{FF2B5EF4-FFF2-40B4-BE49-F238E27FC236}">
                <a16:creationId xmlns:a16="http://schemas.microsoft.com/office/drawing/2014/main" id="{380BFB79-E1E5-B877-3D1B-FABD03982AA9}"/>
              </a:ext>
            </a:extLst>
          </p:cNvPr>
          <p:cNvPicPr>
            <a:picLocks noChangeAspect="1"/>
          </p:cNvPicPr>
          <p:nvPr/>
        </p:nvPicPr>
        <p:blipFill>
          <a:blip r:embed="rId3"/>
          <a:stretch>
            <a:fillRect/>
          </a:stretch>
        </p:blipFill>
        <p:spPr>
          <a:xfrm>
            <a:off x="389466" y="427951"/>
            <a:ext cx="9740511" cy="6293523"/>
          </a:xfrm>
          <a:prstGeom prst="rect">
            <a:avLst/>
          </a:prstGeom>
        </p:spPr>
      </p:pic>
    </p:spTree>
    <p:extLst>
      <p:ext uri="{BB962C8B-B14F-4D97-AF65-F5344CB8AC3E}">
        <p14:creationId xmlns:p14="http://schemas.microsoft.com/office/powerpoint/2010/main" val="3918565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E1DDD13-0326-7237-F84D-930F9C3325CA}"/>
              </a:ext>
            </a:extLst>
          </p:cNvPr>
          <p:cNvSpPr>
            <a:spLocks noGrp="1"/>
          </p:cNvSpPr>
          <p:nvPr>
            <p:ph sz="quarter" idx="13"/>
          </p:nvPr>
        </p:nvSpPr>
        <p:spPr/>
        <p:txBody>
          <a:bodyPr/>
          <a:lstStyle/>
          <a:p>
            <a:endParaRPr lang="sv-SE"/>
          </a:p>
        </p:txBody>
      </p:sp>
      <p:sp>
        <p:nvSpPr>
          <p:cNvPr id="4" name="Platshållare för datum 3">
            <a:extLst>
              <a:ext uri="{FF2B5EF4-FFF2-40B4-BE49-F238E27FC236}">
                <a16:creationId xmlns:a16="http://schemas.microsoft.com/office/drawing/2014/main" id="{77D7ECDB-4711-3738-49D1-3586B0F2DF5C}"/>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2D132815-AEA8-AC5C-E668-85C03637CBA9}"/>
              </a:ext>
            </a:extLst>
          </p:cNvPr>
          <p:cNvSpPr>
            <a:spLocks noGrp="1"/>
          </p:cNvSpPr>
          <p:nvPr>
            <p:ph type="ftr" sz="quarter" idx="15"/>
          </p:nvPr>
        </p:nvSpPr>
        <p:spPr/>
        <p:txBody>
          <a:bodyPr/>
          <a:lstStyle/>
          <a:p>
            <a:r>
              <a:rPr lang="sv-SE"/>
              <a:t>Sahlgrenska Universitetssjukhuset</a:t>
            </a:r>
            <a:endParaRPr lang="sv-SE" dirty="0"/>
          </a:p>
        </p:txBody>
      </p:sp>
      <p:pic>
        <p:nvPicPr>
          <p:cNvPr id="12" name="Platshållare för innehåll 2"/>
          <p:cNvPicPr>
            <a:picLocks noChangeAspect="1"/>
          </p:cNvPicPr>
          <p:nvPr/>
        </p:nvPicPr>
        <p:blipFill>
          <a:blip r:embed="rId3"/>
          <a:stretch>
            <a:fillRect/>
          </a:stretch>
        </p:blipFill>
        <p:spPr>
          <a:xfrm>
            <a:off x="299486" y="278212"/>
            <a:ext cx="9736611" cy="6245251"/>
          </a:xfrm>
          <a:prstGeom prst="rect">
            <a:avLst/>
          </a:prstGeom>
          <a:solidFill>
            <a:schemeClr val="bg1"/>
          </a:solidFill>
        </p:spPr>
      </p:pic>
    </p:spTree>
    <p:extLst>
      <p:ext uri="{BB962C8B-B14F-4D97-AF65-F5344CB8AC3E}">
        <p14:creationId xmlns:p14="http://schemas.microsoft.com/office/powerpoint/2010/main" val="3057520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EC976B-3464-7120-A0A0-ED19B34A4FA6}"/>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11937458-71A7-EE05-D59B-1D381DF82EB3}"/>
              </a:ext>
            </a:extLst>
          </p:cNvPr>
          <p:cNvSpPr>
            <a:spLocks noGrp="1"/>
          </p:cNvSpPr>
          <p:nvPr>
            <p:ph type="ftr" sz="quarter" idx="15"/>
          </p:nvPr>
        </p:nvSpPr>
        <p:spPr/>
        <p:txBody>
          <a:bodyPr/>
          <a:lstStyle/>
          <a:p>
            <a:r>
              <a:rPr lang="sv-SE"/>
              <a:t>Sahlgrenska Universitetssjukhuset</a:t>
            </a:r>
            <a:endParaRPr lang="sv-SE" dirty="0"/>
          </a:p>
        </p:txBody>
      </p:sp>
      <p:graphicFrame>
        <p:nvGraphicFramePr>
          <p:cNvPr id="14" name="Tabell 13"/>
          <p:cNvGraphicFramePr>
            <a:graphicFrameLocks noGrp="1"/>
          </p:cNvGraphicFramePr>
          <p:nvPr>
            <p:extLst>
              <p:ext uri="{D42A27DB-BD31-4B8C-83A1-F6EECF244321}">
                <p14:modId xmlns:p14="http://schemas.microsoft.com/office/powerpoint/2010/main" val="2999971266"/>
              </p:ext>
            </p:extLst>
          </p:nvPr>
        </p:nvGraphicFramePr>
        <p:xfrm>
          <a:off x="389466" y="390294"/>
          <a:ext cx="9933279" cy="6133638"/>
        </p:xfrm>
        <a:graphic>
          <a:graphicData uri="http://schemas.openxmlformats.org/drawingml/2006/table">
            <a:tbl>
              <a:tblPr firstRow="1" firstCol="1" bandRow="1"/>
              <a:tblGrid>
                <a:gridCol w="2922280">
                  <a:extLst>
                    <a:ext uri="{9D8B030D-6E8A-4147-A177-3AD203B41FA5}">
                      <a16:colId xmlns:a16="http://schemas.microsoft.com/office/drawing/2014/main" val="128042225"/>
                    </a:ext>
                  </a:extLst>
                </a:gridCol>
                <a:gridCol w="1946813">
                  <a:extLst>
                    <a:ext uri="{9D8B030D-6E8A-4147-A177-3AD203B41FA5}">
                      <a16:colId xmlns:a16="http://schemas.microsoft.com/office/drawing/2014/main" val="2001611814"/>
                    </a:ext>
                  </a:extLst>
                </a:gridCol>
                <a:gridCol w="1948187">
                  <a:extLst>
                    <a:ext uri="{9D8B030D-6E8A-4147-A177-3AD203B41FA5}">
                      <a16:colId xmlns:a16="http://schemas.microsoft.com/office/drawing/2014/main" val="2276353329"/>
                    </a:ext>
                  </a:extLst>
                </a:gridCol>
                <a:gridCol w="2141906">
                  <a:extLst>
                    <a:ext uri="{9D8B030D-6E8A-4147-A177-3AD203B41FA5}">
                      <a16:colId xmlns:a16="http://schemas.microsoft.com/office/drawing/2014/main" val="1721419008"/>
                    </a:ext>
                  </a:extLst>
                </a:gridCol>
                <a:gridCol w="974093">
                  <a:extLst>
                    <a:ext uri="{9D8B030D-6E8A-4147-A177-3AD203B41FA5}">
                      <a16:colId xmlns:a16="http://schemas.microsoft.com/office/drawing/2014/main" val="1837622758"/>
                    </a:ext>
                  </a:extLst>
                </a:gridCol>
              </a:tblGrid>
              <a:tr h="1078543">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Variables</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Induction</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of labour</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(n=1 381)</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Expectant management</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(n=1 379)</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Mean difference </a:t>
                      </a:r>
                    </a:p>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(95 % CI)/</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Relative risk</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(95 % CI)</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p-value</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extLst>
                  <a:ext uri="{0D108BD9-81ED-4DB2-BD59-A6C34878D82A}">
                    <a16:rowId xmlns:a16="http://schemas.microsoft.com/office/drawing/2014/main" val="2074973777"/>
                  </a:ext>
                </a:extLst>
              </a:tr>
              <a:tr h="1348177">
                <a:tc>
                  <a:txBody>
                    <a:bodyPr/>
                    <a:lstStyle/>
                    <a:p>
                      <a:pPr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Time from admission to labour ward to delivery (hours)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p>
                      <a:pPr marL="71755"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Mean (SD)</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p>
                      <a:pPr marL="71755"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Median (IQR)</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n=1 380</a:t>
                      </a:r>
                    </a:p>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20.1 (14.8)</a:t>
                      </a:r>
                    </a:p>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16.2 (9.2-27.9)</a:t>
                      </a:r>
                    </a:p>
                  </a:txBody>
                  <a:tcPr marL="68580" marR="68580" marT="0" marB="0" anchor="ctr">
                    <a:lnL w="28575" cap="flat" cmpd="sng" algn="ctr">
                      <a:solidFill>
                        <a:srgbClr val="28578B"/>
                      </a:solidFill>
                      <a:prstDash val="solid"/>
                      <a:round/>
                      <a:headEnd type="none" w="med" len="med"/>
                      <a:tailEnd type="none" w="med" len="med"/>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n=1 378</a:t>
                      </a:r>
                    </a:p>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13.6 (12.2)</a:t>
                      </a:r>
                    </a:p>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10.4 (4.6-19.0)</a:t>
                      </a:r>
                    </a:p>
                  </a:txBody>
                  <a:tcPr marL="68580" marR="68580"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6.49 (5.50 to 7.50)</a:t>
                      </a:r>
                    </a:p>
                  </a:txBody>
                  <a:tcPr marL="68580" marR="68580"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&lt;0.001</a:t>
                      </a:r>
                    </a:p>
                  </a:txBody>
                  <a:tcPr marL="68580" marR="68580"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961503486"/>
                  </a:ext>
                </a:extLst>
              </a:tr>
              <a:tr h="808906">
                <a:tc>
                  <a:txBody>
                    <a:bodyPr/>
                    <a:lstStyle/>
                    <a:p>
                      <a:pPr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Duration of labour (hours)</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p>
                      <a:pPr marL="71755"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Mean (SD)</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p>
                      <a:pPr marL="71755"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Median (IQR)</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n=717</a:t>
                      </a:r>
                    </a:p>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7.13 (5.39)</a:t>
                      </a:r>
                    </a:p>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5.67 (2.85-10.28)</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n=880</a:t>
                      </a:r>
                    </a:p>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8.32 (5.94)</a:t>
                      </a:r>
                    </a:p>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6.86 (3.76-11.45)</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-1.19 (-1.76 to -0.64)</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&lt;0.001</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3945788930"/>
                  </a:ext>
                </a:extLst>
              </a:tr>
              <a:tr h="269636">
                <a:tc>
                  <a:txBody>
                    <a:bodyPr/>
                    <a:lstStyle/>
                    <a:p>
                      <a:pPr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Mode of delivery</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1843000623"/>
                  </a:ext>
                </a:extLst>
              </a:tr>
              <a:tr h="471290">
                <a:tc>
                  <a:txBody>
                    <a:bodyPr/>
                    <a:lstStyle/>
                    <a:p>
                      <a:pPr marL="71755" algn="l">
                        <a:lnSpc>
                          <a:spcPts val="1300"/>
                        </a:lnSpc>
                        <a:spcAft>
                          <a:spcPts val="0"/>
                        </a:spcAft>
                      </a:pPr>
                      <a:r>
                        <a:rPr lang="en-GB" sz="1400" b="1">
                          <a:ln>
                            <a:noFill/>
                          </a:ln>
                          <a:effectLst/>
                          <a:latin typeface="Arial" panose="020B0604020202020204" pitchFamily="34" charset="0"/>
                          <a:ea typeface="Calibri" panose="020F0502020204030204" pitchFamily="34" charset="0"/>
                          <a:cs typeface="Arial" panose="020B0604020202020204" pitchFamily="34" charset="0"/>
                        </a:rPr>
                        <a:t>Non operative vaginal delivery</a:t>
                      </a:r>
                      <a:endParaRPr lang="en-GB" sz="140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1 150 (83.3)</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1 140 (82.7)</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1.01 (0.97 to 1.04)</a:t>
                      </a:r>
                      <a:r>
                        <a:rPr lang="en-GB" sz="1400" baseline="30000" dirty="0">
                          <a:ln>
                            <a:noFill/>
                          </a:ln>
                          <a:effectLst/>
                          <a:latin typeface="Arial" panose="020B0604020202020204" pitchFamily="34" charset="0"/>
                          <a:ea typeface="Calibri" panose="020F0502020204030204" pitchFamily="34" charset="0"/>
                          <a:cs typeface="Arial" panose="020B0604020202020204" pitchFamily="34" charset="0"/>
                        </a:rPr>
                        <a:t>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0.71</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2729835767"/>
                  </a:ext>
                </a:extLst>
              </a:tr>
              <a:tr h="269636">
                <a:tc>
                  <a:txBody>
                    <a:bodyPr/>
                    <a:lstStyle/>
                    <a:p>
                      <a:pPr marL="71755"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Caesarean delivery</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143 (10.4)</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148 (10.7)</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0.96 (0.78 to 1.20)</a:t>
                      </a:r>
                      <a:r>
                        <a:rPr lang="en-GB" sz="1400" baseline="30000" dirty="0">
                          <a:ln>
                            <a:noFill/>
                          </a:ln>
                          <a:effectLst/>
                          <a:latin typeface="Arial" panose="020B0604020202020204" pitchFamily="34" charset="0"/>
                          <a:ea typeface="Calibri" panose="020F0502020204030204" pitchFamily="34" charset="0"/>
                          <a:cs typeface="Arial" panose="020B0604020202020204" pitchFamily="34" charset="0"/>
                        </a:rPr>
                        <a:t>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0.79</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3758119103"/>
                  </a:ext>
                </a:extLst>
              </a:tr>
              <a:tr h="269636">
                <a:tc>
                  <a:txBody>
                    <a:bodyPr/>
                    <a:lstStyle/>
                    <a:p>
                      <a:pPr marL="71755" algn="l">
                        <a:lnSpc>
                          <a:spcPts val="1300"/>
                        </a:lnSpc>
                        <a:spcAft>
                          <a:spcPts val="0"/>
                        </a:spcAft>
                      </a:pPr>
                      <a:r>
                        <a:rPr lang="en-GB" sz="1400" b="1">
                          <a:ln>
                            <a:noFill/>
                          </a:ln>
                          <a:effectLst/>
                          <a:latin typeface="Arial" panose="020B0604020202020204" pitchFamily="34" charset="0"/>
                          <a:ea typeface="Calibri" panose="020F0502020204030204" pitchFamily="34" charset="0"/>
                          <a:cs typeface="Arial" panose="020B0604020202020204" pitchFamily="34" charset="0"/>
                        </a:rPr>
                        <a:t>Operative vaginal delivery</a:t>
                      </a:r>
                      <a:endParaRPr lang="en-GB" sz="140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88 (6.4)</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91 (6.6)</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0.97 (0.73 to 1.28)</a:t>
                      </a:r>
                      <a:r>
                        <a:rPr lang="en-GB" sz="1400" baseline="30000" dirty="0">
                          <a:ln>
                            <a:noFill/>
                          </a:ln>
                          <a:effectLst/>
                          <a:latin typeface="Arial" panose="020B0604020202020204" pitchFamily="34" charset="0"/>
                          <a:ea typeface="Calibri" panose="020F0502020204030204" pitchFamily="34" charset="0"/>
                          <a:cs typeface="Arial" panose="020B0604020202020204" pitchFamily="34" charset="0"/>
                        </a:rPr>
                        <a:t>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0.87</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1772407494"/>
                  </a:ext>
                </a:extLst>
              </a:tr>
              <a:tr h="269636">
                <a:tc>
                  <a:txBody>
                    <a:bodyPr/>
                    <a:lstStyle/>
                    <a:p>
                      <a:pPr marL="71755" algn="l">
                        <a:lnSpc>
                          <a:spcPts val="1300"/>
                        </a:lnSpc>
                        <a:spcAft>
                          <a:spcPts val="0"/>
                        </a:spcAft>
                      </a:pPr>
                      <a:r>
                        <a:rPr lang="en-GB" sz="1400" b="1">
                          <a:ln>
                            <a:noFill/>
                          </a:ln>
                          <a:effectLst/>
                          <a:latin typeface="Arial" panose="020B0604020202020204" pitchFamily="34" charset="0"/>
                          <a:ea typeface="Calibri" panose="020F0502020204030204" pitchFamily="34" charset="0"/>
                          <a:cs typeface="Arial" panose="020B0604020202020204" pitchFamily="34" charset="0"/>
                        </a:rPr>
                        <a:t>Emergency delivery</a:t>
                      </a:r>
                      <a:endParaRPr lang="en-GB" sz="140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138/143 (96.5)</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146/148 (98.6)</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0.98 (0.94 to 1.01)</a:t>
                      </a:r>
                      <a:r>
                        <a:rPr lang="en-GB" sz="1400" baseline="30000" dirty="0">
                          <a:ln>
                            <a:noFill/>
                          </a:ln>
                          <a:effectLst/>
                          <a:latin typeface="Arial" panose="020B0604020202020204" pitchFamily="34" charset="0"/>
                          <a:ea typeface="Calibri" panose="020F0502020204030204" pitchFamily="34" charset="0"/>
                          <a:cs typeface="Arial" panose="020B0604020202020204" pitchFamily="34" charset="0"/>
                        </a:rPr>
                        <a:t>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0.42</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1988100582"/>
                  </a:ext>
                </a:extLst>
              </a:tr>
              <a:tr h="539270">
                <a:tc>
                  <a:txBody>
                    <a:bodyPr/>
                    <a:lstStyle/>
                    <a:p>
                      <a:pPr algn="l">
                        <a:lnSpc>
                          <a:spcPts val="1300"/>
                        </a:lnSpc>
                        <a:spcAft>
                          <a:spcPts val="0"/>
                        </a:spcAft>
                      </a:pPr>
                      <a:r>
                        <a:rPr lang="en-GB" sz="1400" b="1">
                          <a:ln>
                            <a:noFill/>
                          </a:ln>
                          <a:effectLst/>
                          <a:latin typeface="Arial" panose="020B0604020202020204" pitchFamily="34" charset="0"/>
                          <a:ea typeface="Calibri" panose="020F0502020204030204" pitchFamily="34" charset="0"/>
                          <a:cs typeface="Arial" panose="020B0604020202020204" pitchFamily="34" charset="0"/>
                        </a:rPr>
                        <a:t>Meconium stained amniotic fluid</a:t>
                      </a:r>
                      <a:endParaRPr lang="en-GB" sz="140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233/1 238 (18.8)</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320/1 127 (28.4)</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0.66 (0.57 to 0.77)</a:t>
                      </a:r>
                      <a:r>
                        <a:rPr lang="en-GB" sz="1400" baseline="30000" dirty="0">
                          <a:ln>
                            <a:noFill/>
                          </a:ln>
                          <a:effectLst/>
                          <a:latin typeface="Arial" panose="020B0604020202020204" pitchFamily="34" charset="0"/>
                          <a:ea typeface="Calibri" panose="020F0502020204030204" pitchFamily="34" charset="0"/>
                          <a:cs typeface="Arial" panose="020B0604020202020204" pitchFamily="34" charset="0"/>
                        </a:rPr>
                        <a:t>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&lt;0.001</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1690139686"/>
                  </a:ext>
                </a:extLst>
              </a:tr>
              <a:tr h="269636">
                <a:tc>
                  <a:txBody>
                    <a:bodyPr/>
                    <a:lstStyle/>
                    <a:p>
                      <a:pPr algn="l">
                        <a:lnSpc>
                          <a:spcPts val="1300"/>
                        </a:lnSpc>
                        <a:spcAft>
                          <a:spcPts val="0"/>
                        </a:spcAft>
                      </a:pPr>
                      <a:r>
                        <a:rPr lang="en-GB" sz="1400" b="1">
                          <a:ln>
                            <a:noFill/>
                          </a:ln>
                          <a:effectLst/>
                          <a:latin typeface="Arial" panose="020B0604020202020204" pitchFamily="34" charset="0"/>
                          <a:ea typeface="Calibri" panose="020F0502020204030204" pitchFamily="34" charset="0"/>
                          <a:cs typeface="Arial" panose="020B0604020202020204" pitchFamily="34" charset="0"/>
                        </a:rPr>
                        <a:t>Use of epidural anaesthesia</a:t>
                      </a:r>
                      <a:endParaRPr lang="en-GB" sz="140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729 (52.8)</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669 (48.5)</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1.09 (1.01 to 1.17)</a:t>
                      </a:r>
                      <a:r>
                        <a:rPr lang="en-GB" sz="1400" baseline="30000" dirty="0">
                          <a:ln>
                            <a:noFill/>
                          </a:ln>
                          <a:effectLst/>
                          <a:latin typeface="Arial" panose="020B0604020202020204" pitchFamily="34" charset="0"/>
                          <a:ea typeface="Calibri" panose="020F0502020204030204" pitchFamily="34" charset="0"/>
                          <a:cs typeface="Arial" panose="020B0604020202020204" pitchFamily="34" charset="0"/>
                        </a:rPr>
                        <a:t>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0.03</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615766786"/>
                  </a:ext>
                </a:extLst>
              </a:tr>
              <a:tr h="269636">
                <a:tc>
                  <a:txBody>
                    <a:bodyPr/>
                    <a:lstStyle/>
                    <a:p>
                      <a:pPr algn="l">
                        <a:lnSpc>
                          <a:spcPts val="1300"/>
                        </a:lnSpc>
                        <a:spcAft>
                          <a:spcPts val="0"/>
                        </a:spcAft>
                      </a:pPr>
                      <a:r>
                        <a:rPr lang="en-GB" sz="1400" b="1" dirty="0">
                          <a:ln>
                            <a:noFill/>
                          </a:ln>
                          <a:effectLst/>
                          <a:latin typeface="Arial" panose="020B0604020202020204" pitchFamily="34" charset="0"/>
                          <a:ea typeface="Calibri" panose="020F0502020204030204" pitchFamily="34" charset="0"/>
                          <a:cs typeface="Arial" panose="020B0604020202020204" pitchFamily="34" charset="0"/>
                        </a:rPr>
                        <a:t>Hypertensive disorders</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19 (1.4)</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ln>
                            <a:noFill/>
                          </a:ln>
                          <a:effectLst/>
                          <a:latin typeface="Arial" panose="020B0604020202020204" pitchFamily="34" charset="0"/>
                          <a:ea typeface="Calibri" panose="020F0502020204030204" pitchFamily="34" charset="0"/>
                          <a:cs typeface="Arial" panose="020B0604020202020204" pitchFamily="34" charset="0"/>
                        </a:rPr>
                        <a:t>42 (3.0)</a:t>
                      </a: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0.45 (0.26 to 0.77)</a:t>
                      </a:r>
                      <a:r>
                        <a:rPr lang="en-GB" sz="1400" baseline="30000" dirty="0">
                          <a:ln>
                            <a:noFill/>
                          </a:ln>
                          <a:effectLst/>
                          <a:latin typeface="Arial" panose="020B0604020202020204" pitchFamily="34" charset="0"/>
                          <a:ea typeface="Calibri" panose="020F0502020204030204" pitchFamily="34" charset="0"/>
                          <a:cs typeface="Arial" panose="020B0604020202020204" pitchFamily="34" charset="0"/>
                        </a:rPr>
                        <a:t>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0.004</a:t>
                      </a: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105820034"/>
                  </a:ext>
                </a:extLst>
              </a:tr>
              <a:tr h="269636">
                <a:tc>
                  <a:txBody>
                    <a:bodyPr/>
                    <a:lstStyle/>
                    <a:p>
                      <a:pPr algn="l">
                        <a:lnSpc>
                          <a:spcPts val="1300"/>
                        </a:lnSpc>
                        <a:spcAft>
                          <a:spcPts val="0"/>
                        </a:spcAft>
                      </a:pPr>
                      <a:r>
                        <a:rPr lang="en-GB" sz="1400" b="1">
                          <a:ln>
                            <a:noFill/>
                          </a:ln>
                          <a:effectLst/>
                          <a:latin typeface="Arial" panose="020B0604020202020204" pitchFamily="34" charset="0"/>
                          <a:ea typeface="Calibri" panose="020F0502020204030204" pitchFamily="34" charset="0"/>
                          <a:cs typeface="Arial" panose="020B0604020202020204" pitchFamily="34" charset="0"/>
                        </a:rPr>
                        <a:t>Endometritis</a:t>
                      </a:r>
                      <a:endParaRPr lang="en-GB" sz="140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18 (1.3)</a:t>
                      </a:r>
                    </a:p>
                  </a:txBody>
                  <a:tcPr marL="68580" marR="68580" marT="0" marB="0" anchor="ctr">
                    <a:lnL w="28575" cap="flat" cmpd="sng" algn="ctr">
                      <a:solidFill>
                        <a:srgbClr val="28578B"/>
                      </a:solidFill>
                      <a:prstDash val="solid"/>
                      <a:round/>
                      <a:headEnd type="none" w="med" len="med"/>
                      <a:tailEnd type="none" w="med" len="med"/>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6 (0.4)</a:t>
                      </a:r>
                    </a:p>
                  </a:txBody>
                  <a:tcPr marL="68580" marR="68580" marT="0" marB="0" anchor="ctr">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ln>
                            <a:noFill/>
                          </a:ln>
                          <a:effectLst/>
                          <a:latin typeface="Arial" panose="020B0604020202020204" pitchFamily="34" charset="0"/>
                          <a:ea typeface="Calibri" panose="020F0502020204030204" pitchFamily="34" charset="0"/>
                          <a:cs typeface="Arial" panose="020B0604020202020204" pitchFamily="34" charset="0"/>
                        </a:rPr>
                        <a:t>3.00 (1.19 to 7.52)</a:t>
                      </a:r>
                      <a:r>
                        <a:rPr lang="en-GB" sz="1400" baseline="30000" dirty="0">
                          <a:ln>
                            <a:noFill/>
                          </a:ln>
                          <a:effectLst/>
                          <a:latin typeface="Arial" panose="020B0604020202020204" pitchFamily="34" charset="0"/>
                          <a:ea typeface="Calibri" panose="020F0502020204030204" pitchFamily="34" charset="0"/>
                          <a:cs typeface="Arial" panose="020B0604020202020204" pitchFamily="34" charset="0"/>
                        </a:rPr>
                        <a:t> </a:t>
                      </a:r>
                      <a:endParaRPr lang="en-GB" sz="1400" dirty="0">
                        <a:ln>
                          <a:noFill/>
                        </a:ln>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0.02</a:t>
                      </a:r>
                    </a:p>
                  </a:txBody>
                  <a:tcPr marL="68580" marR="68580" marT="0" marB="0" anchor="ctr">
                    <a:lnL>
                      <a:noFill/>
                    </a:lnL>
                    <a:lnR>
                      <a:noFill/>
                    </a:lnR>
                    <a:lnT>
                      <a:noFill/>
                    </a:lnT>
                    <a:lnB w="28575" cap="flat" cmpd="sng" algn="ctr">
                      <a:solidFill>
                        <a:srgbClr val="0E417D"/>
                      </a:solidFill>
                      <a:prstDash val="solid"/>
                      <a:round/>
                      <a:headEnd type="none" w="med" len="med"/>
                      <a:tailEnd type="none" w="med" len="med"/>
                    </a:lnB>
                    <a:solidFill>
                      <a:schemeClr val="bg1"/>
                    </a:solidFill>
                  </a:tcPr>
                </a:tc>
                <a:extLst>
                  <a:ext uri="{0D108BD9-81ED-4DB2-BD59-A6C34878D82A}">
                    <a16:rowId xmlns:a16="http://schemas.microsoft.com/office/drawing/2014/main" val="3276695610"/>
                  </a:ext>
                </a:extLst>
              </a:tr>
            </a:tbl>
          </a:graphicData>
        </a:graphic>
      </p:graphicFrame>
      <p:sp>
        <p:nvSpPr>
          <p:cNvPr id="15" name="textruta 14"/>
          <p:cNvSpPr txBox="1"/>
          <p:nvPr/>
        </p:nvSpPr>
        <p:spPr>
          <a:xfrm>
            <a:off x="161523" y="4232039"/>
            <a:ext cx="10161222" cy="338554"/>
          </a:xfrm>
          <a:prstGeom prst="rect">
            <a:avLst/>
          </a:prstGeom>
          <a:solidFill>
            <a:schemeClr val="bg1"/>
          </a:solidFill>
          <a:ln w="28575">
            <a:solidFill>
              <a:schemeClr val="accent3">
                <a:lumMod val="75000"/>
              </a:schemeClr>
            </a:solidFill>
          </a:ln>
        </p:spPr>
        <p:txBody>
          <a:bodyPr wrap="square" rtlCol="0">
            <a:spAutoFit/>
          </a:bodyPr>
          <a:lstStyle/>
          <a:p>
            <a:pPr fontAlgn="ctr"/>
            <a:r>
              <a:rPr lang="en-GB" sz="1600" b="1" dirty="0"/>
              <a:t>Caesarean delivery 		</a:t>
            </a:r>
            <a:r>
              <a:rPr lang="en-GB" sz="1600" dirty="0"/>
              <a:t>143 (10.4)    	    148 (10.7)    	0.96 (0.78 to 1.20)</a:t>
            </a:r>
            <a:r>
              <a:rPr lang="en-GB" sz="1600" baseline="30000" dirty="0"/>
              <a:t>  </a:t>
            </a:r>
            <a:r>
              <a:rPr lang="en-GB" sz="1600" dirty="0"/>
              <a:t> 0.79</a:t>
            </a:r>
          </a:p>
        </p:txBody>
      </p:sp>
    </p:spTree>
    <p:extLst>
      <p:ext uri="{BB962C8B-B14F-4D97-AF65-F5344CB8AC3E}">
        <p14:creationId xmlns:p14="http://schemas.microsoft.com/office/powerpoint/2010/main" val="31771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Ingen jäv finns</a:t>
            </a:r>
            <a:endParaRPr lang="en-GB" dirty="0"/>
          </a:p>
        </p:txBody>
      </p:sp>
      <p:sp>
        <p:nvSpPr>
          <p:cNvPr id="5" name="Underrubrik 4">
            <a:extLst>
              <a:ext uri="{FF2B5EF4-FFF2-40B4-BE49-F238E27FC236}">
                <a16:creationId xmlns:a16="http://schemas.microsoft.com/office/drawing/2014/main" id="{5E51EB39-15A8-1879-F502-0292F016B992}"/>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2612762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 16"/>
          <p:cNvGrpSpPr/>
          <p:nvPr/>
        </p:nvGrpSpPr>
        <p:grpSpPr>
          <a:xfrm>
            <a:off x="296883" y="425716"/>
            <a:ext cx="9560795" cy="4370955"/>
            <a:chOff x="-1044624" y="5143004"/>
            <a:chExt cx="7203452" cy="2606476"/>
          </a:xfrm>
        </p:grpSpPr>
        <p:sp>
          <p:nvSpPr>
            <p:cNvPr id="18" name="Rektangel 17"/>
            <p:cNvSpPr/>
            <p:nvPr/>
          </p:nvSpPr>
          <p:spPr>
            <a:xfrm>
              <a:off x="-1044624" y="5149907"/>
              <a:ext cx="7203452" cy="259957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9" name="Bildobjekt 18"/>
            <p:cNvPicPr>
              <a:picLocks noChangeAspect="1"/>
            </p:cNvPicPr>
            <p:nvPr/>
          </p:nvPicPr>
          <p:blipFill>
            <a:blip r:embed="rId3"/>
            <a:stretch>
              <a:fillRect/>
            </a:stretch>
          </p:blipFill>
          <p:spPr>
            <a:xfrm>
              <a:off x="-1041972" y="5730564"/>
              <a:ext cx="7200800" cy="2018916"/>
            </a:xfrm>
            <a:prstGeom prst="rect">
              <a:avLst/>
            </a:prstGeom>
          </p:spPr>
        </p:pic>
        <p:pic>
          <p:nvPicPr>
            <p:cNvPr id="20" name="Bildobjekt 19"/>
            <p:cNvPicPr>
              <a:picLocks noChangeAspect="1"/>
            </p:cNvPicPr>
            <p:nvPr/>
          </p:nvPicPr>
          <p:blipFill>
            <a:blip r:embed="rId4"/>
            <a:stretch>
              <a:fillRect/>
            </a:stretch>
          </p:blipFill>
          <p:spPr>
            <a:xfrm>
              <a:off x="1328979" y="5143004"/>
              <a:ext cx="4829849" cy="581106"/>
            </a:xfrm>
            <a:prstGeom prst="rect">
              <a:avLst/>
            </a:prstGeom>
          </p:spPr>
        </p:pic>
      </p:grpSp>
      <p:pic>
        <p:nvPicPr>
          <p:cNvPr id="21" name="Bildobjekt 20"/>
          <p:cNvPicPr>
            <a:picLocks noChangeAspect="1"/>
          </p:cNvPicPr>
          <p:nvPr/>
        </p:nvPicPr>
        <p:blipFill>
          <a:blip r:embed="rId5"/>
          <a:stretch>
            <a:fillRect/>
          </a:stretch>
        </p:blipFill>
        <p:spPr>
          <a:xfrm>
            <a:off x="732532" y="5039105"/>
            <a:ext cx="8712488" cy="456481"/>
          </a:xfrm>
          <a:prstGeom prst="rect">
            <a:avLst/>
          </a:prstGeom>
          <a:ln w="38100">
            <a:solidFill>
              <a:srgbClr val="FF0000"/>
            </a:solidFill>
          </a:ln>
        </p:spPr>
      </p:pic>
      <p:pic>
        <p:nvPicPr>
          <p:cNvPr id="22" name="Bildobjekt 21"/>
          <p:cNvPicPr>
            <a:picLocks noChangeAspect="1"/>
          </p:cNvPicPr>
          <p:nvPr/>
        </p:nvPicPr>
        <p:blipFill>
          <a:blip r:embed="rId6"/>
          <a:stretch>
            <a:fillRect/>
          </a:stretch>
        </p:blipFill>
        <p:spPr>
          <a:xfrm>
            <a:off x="1709938" y="5738021"/>
            <a:ext cx="8555369" cy="983454"/>
          </a:xfrm>
          <a:prstGeom prst="rect">
            <a:avLst/>
          </a:prstGeom>
          <a:ln w="38100">
            <a:solidFill>
              <a:srgbClr val="FF0000"/>
            </a:solidFill>
          </a:ln>
        </p:spPr>
      </p:pic>
      <p:sp>
        <p:nvSpPr>
          <p:cNvPr id="3" name="Rubrik 2">
            <a:extLst>
              <a:ext uri="{FF2B5EF4-FFF2-40B4-BE49-F238E27FC236}">
                <a16:creationId xmlns:a16="http://schemas.microsoft.com/office/drawing/2014/main" id="{90EC50DB-9706-8F33-4498-A3A5872DA661}"/>
              </a:ext>
            </a:extLst>
          </p:cNvPr>
          <p:cNvSpPr>
            <a:spLocks noGrp="1"/>
          </p:cNvSpPr>
          <p:nvPr>
            <p:ph type="title"/>
          </p:nvPr>
        </p:nvSpPr>
        <p:spPr/>
        <p:txBody>
          <a:bodyPr/>
          <a:lstStyle/>
          <a:p>
            <a:endParaRPr lang="sv-SE"/>
          </a:p>
        </p:txBody>
      </p:sp>
      <p:sp>
        <p:nvSpPr>
          <p:cNvPr id="8" name="Platshållare för sidfot 4">
            <a:extLst>
              <a:ext uri="{FF2B5EF4-FFF2-40B4-BE49-F238E27FC236}">
                <a16:creationId xmlns:a16="http://schemas.microsoft.com/office/drawing/2014/main" id="{AF47BDA3-F970-CF73-1577-2E680E38BBC5}"/>
              </a:ext>
            </a:extLst>
          </p:cNvPr>
          <p:cNvSpPr>
            <a:spLocks noGrp="1"/>
          </p:cNvSpPr>
          <p:nvPr>
            <p:ph type="ftr" sz="quarter" idx="15"/>
          </p:nvPr>
        </p:nvSpPr>
        <p:spPr>
          <a:xfrm>
            <a:off x="389466" y="136525"/>
            <a:ext cx="4125383" cy="141687"/>
          </a:xfrm>
        </p:spPr>
        <p:txBody>
          <a:bodyPr/>
          <a:lstStyle/>
          <a:p>
            <a:r>
              <a:rPr lang="sv-SE" dirty="0"/>
              <a:t>Sahlgrenska Universitetssjukhuset</a:t>
            </a:r>
          </a:p>
        </p:txBody>
      </p:sp>
    </p:spTree>
    <p:extLst>
      <p:ext uri="{BB962C8B-B14F-4D97-AF65-F5344CB8AC3E}">
        <p14:creationId xmlns:p14="http://schemas.microsoft.com/office/powerpoint/2010/main" val="40750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5A3CF6A-97E3-AB40-3B6A-B82DD65A637A}"/>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FBF2E3F5-C6F5-1308-043D-BDE528D77711}"/>
              </a:ext>
            </a:extLst>
          </p:cNvPr>
          <p:cNvSpPr>
            <a:spLocks noGrp="1"/>
          </p:cNvSpPr>
          <p:nvPr>
            <p:ph type="ftr" sz="quarter" idx="15"/>
          </p:nvPr>
        </p:nvSpPr>
        <p:spPr/>
        <p:txBody>
          <a:bodyPr/>
          <a:lstStyle/>
          <a:p>
            <a:r>
              <a:rPr lang="sv-SE" dirty="0"/>
              <a:t>Sahlgrenska Universitetssjukhuset</a:t>
            </a:r>
          </a:p>
        </p:txBody>
      </p:sp>
      <p:pic>
        <p:nvPicPr>
          <p:cNvPr id="6" name="Platshållare för innehåll 12">
            <a:extLst>
              <a:ext uri="{FF2B5EF4-FFF2-40B4-BE49-F238E27FC236}">
                <a16:creationId xmlns:a16="http://schemas.microsoft.com/office/drawing/2014/main" id="{12D94D5C-1B56-8843-8941-906DDB3B61E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77197" y="1210785"/>
            <a:ext cx="6177775" cy="4436430"/>
          </a:xfrm>
          <a:prstGeom prst="rect">
            <a:avLst/>
          </a:prstGeom>
        </p:spPr>
      </p:pic>
    </p:spTree>
    <p:extLst>
      <p:ext uri="{BB962C8B-B14F-4D97-AF65-F5344CB8AC3E}">
        <p14:creationId xmlns:p14="http://schemas.microsoft.com/office/powerpoint/2010/main" val="2052916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p:cNvGrpSpPr/>
          <p:nvPr/>
        </p:nvGrpSpPr>
        <p:grpSpPr>
          <a:xfrm>
            <a:off x="231459" y="501805"/>
            <a:ext cx="9838092" cy="5466709"/>
            <a:chOff x="185269" y="1886071"/>
            <a:chExt cx="8566780" cy="4541624"/>
          </a:xfrm>
        </p:grpSpPr>
        <p:pic>
          <p:nvPicPr>
            <p:cNvPr id="2" name="Bildobjekt 1"/>
            <p:cNvPicPr>
              <a:picLocks noChangeAspect="1"/>
            </p:cNvPicPr>
            <p:nvPr/>
          </p:nvPicPr>
          <p:blipFill>
            <a:blip r:embed="rId3"/>
            <a:stretch>
              <a:fillRect/>
            </a:stretch>
          </p:blipFill>
          <p:spPr>
            <a:xfrm>
              <a:off x="185269" y="1886071"/>
              <a:ext cx="8107619" cy="689312"/>
            </a:xfrm>
            <a:prstGeom prst="rect">
              <a:avLst/>
            </a:prstGeom>
          </p:spPr>
        </p:pic>
        <p:pic>
          <p:nvPicPr>
            <p:cNvPr id="9" name="Bildobjekt 8"/>
            <p:cNvPicPr>
              <a:picLocks noChangeAspect="1"/>
            </p:cNvPicPr>
            <p:nvPr/>
          </p:nvPicPr>
          <p:blipFill>
            <a:blip r:embed="rId4"/>
            <a:stretch>
              <a:fillRect/>
            </a:stretch>
          </p:blipFill>
          <p:spPr>
            <a:xfrm>
              <a:off x="321247" y="2769584"/>
              <a:ext cx="8430802" cy="3658111"/>
            </a:xfrm>
            <a:prstGeom prst="rect">
              <a:avLst/>
            </a:prstGeom>
          </p:spPr>
        </p:pic>
      </p:grpSp>
    </p:spTree>
    <p:extLst>
      <p:ext uri="{BB962C8B-B14F-4D97-AF65-F5344CB8AC3E}">
        <p14:creationId xmlns:p14="http://schemas.microsoft.com/office/powerpoint/2010/main" val="95071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1A33E45-C3DD-F79A-BC64-2EB4B484129F}"/>
              </a:ext>
            </a:extLst>
          </p:cNvPr>
          <p:cNvSpPr>
            <a:spLocks noGrp="1"/>
          </p:cNvSpPr>
          <p:nvPr>
            <p:ph sz="quarter" idx="13"/>
          </p:nvPr>
        </p:nvSpPr>
        <p:spPr/>
        <p:txBody>
          <a:bodyPr/>
          <a:lstStyle/>
          <a:p>
            <a:endParaRPr lang="sv-SE"/>
          </a:p>
        </p:txBody>
      </p:sp>
      <p:sp>
        <p:nvSpPr>
          <p:cNvPr id="4" name="Platshållare för datum 3">
            <a:extLst>
              <a:ext uri="{FF2B5EF4-FFF2-40B4-BE49-F238E27FC236}">
                <a16:creationId xmlns:a16="http://schemas.microsoft.com/office/drawing/2014/main" id="{607CE17B-B08C-31A4-673A-37F6D24ACE78}"/>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E377C756-99C2-61B5-D335-E27BDDF87CEC}"/>
              </a:ext>
            </a:extLst>
          </p:cNvPr>
          <p:cNvSpPr>
            <a:spLocks noGrp="1"/>
          </p:cNvSpPr>
          <p:nvPr>
            <p:ph type="ftr" sz="quarter" idx="15"/>
          </p:nvPr>
        </p:nvSpPr>
        <p:spPr/>
        <p:txBody>
          <a:bodyPr/>
          <a:lstStyle/>
          <a:p>
            <a:r>
              <a:rPr lang="sv-SE"/>
              <a:t>Sahlgrenska Universitetssjukhuset</a:t>
            </a:r>
            <a:endParaRPr lang="sv-SE" dirty="0"/>
          </a:p>
        </p:txBody>
      </p:sp>
      <p:graphicFrame>
        <p:nvGraphicFramePr>
          <p:cNvPr id="12" name="Platshållare för innehåll 5"/>
          <p:cNvGraphicFramePr>
            <a:graphicFrameLocks/>
          </p:cNvGraphicFramePr>
          <p:nvPr>
            <p:extLst>
              <p:ext uri="{D42A27DB-BD31-4B8C-83A1-F6EECF244321}">
                <p14:modId xmlns:p14="http://schemas.microsoft.com/office/powerpoint/2010/main" val="2418312888"/>
              </p:ext>
            </p:extLst>
          </p:nvPr>
        </p:nvGraphicFramePr>
        <p:xfrm>
          <a:off x="389467" y="367990"/>
          <a:ext cx="9880806" cy="6110871"/>
        </p:xfrm>
        <a:graphic>
          <a:graphicData uri="http://schemas.openxmlformats.org/drawingml/2006/table">
            <a:tbl>
              <a:tblPr firstRow="1" firstCol="1" bandRow="1"/>
              <a:tblGrid>
                <a:gridCol w="3143704">
                  <a:extLst>
                    <a:ext uri="{9D8B030D-6E8A-4147-A177-3AD203B41FA5}">
                      <a16:colId xmlns:a16="http://schemas.microsoft.com/office/drawing/2014/main" val="690490395"/>
                    </a:ext>
                  </a:extLst>
                </a:gridCol>
                <a:gridCol w="1617038">
                  <a:extLst>
                    <a:ext uri="{9D8B030D-6E8A-4147-A177-3AD203B41FA5}">
                      <a16:colId xmlns:a16="http://schemas.microsoft.com/office/drawing/2014/main" val="3172302852"/>
                    </a:ext>
                  </a:extLst>
                </a:gridCol>
                <a:gridCol w="1886544">
                  <a:extLst>
                    <a:ext uri="{9D8B030D-6E8A-4147-A177-3AD203B41FA5}">
                      <a16:colId xmlns:a16="http://schemas.microsoft.com/office/drawing/2014/main" val="3495726711"/>
                    </a:ext>
                  </a:extLst>
                </a:gridCol>
                <a:gridCol w="2335723">
                  <a:extLst>
                    <a:ext uri="{9D8B030D-6E8A-4147-A177-3AD203B41FA5}">
                      <a16:colId xmlns:a16="http://schemas.microsoft.com/office/drawing/2014/main" val="925527564"/>
                    </a:ext>
                  </a:extLst>
                </a:gridCol>
                <a:gridCol w="897797">
                  <a:extLst>
                    <a:ext uri="{9D8B030D-6E8A-4147-A177-3AD203B41FA5}">
                      <a16:colId xmlns:a16="http://schemas.microsoft.com/office/drawing/2014/main" val="3913365302"/>
                    </a:ext>
                  </a:extLst>
                </a:gridCol>
              </a:tblGrid>
              <a:tr h="1123599">
                <a:tc>
                  <a:txBody>
                    <a:bodyPr/>
                    <a:lstStyle/>
                    <a:p>
                      <a:pPr algn="l">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Variable</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b">
                    <a:lnL>
                      <a:noFill/>
                    </a:lnL>
                    <a:lnR>
                      <a:noFill/>
                    </a:lnR>
                    <a:lnT>
                      <a:noFill/>
                    </a:lnT>
                    <a:lnB w="28575" cap="flat" cmpd="sng" algn="ctr">
                      <a:solidFill>
                        <a:srgbClr val="0E417D"/>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a:effectLst/>
                          <a:latin typeface="Arial" panose="020B0604020202020204" pitchFamily="34" charset="0"/>
                          <a:ea typeface="Calibri" panose="020F0502020204030204" pitchFamily="34" charset="0"/>
                          <a:cs typeface="Arial" panose="020B0604020202020204" pitchFamily="34" charset="0"/>
                        </a:rPr>
                        <a:t>Induction group</a:t>
                      </a:r>
                      <a:br>
                        <a:rPr lang="en-GB" sz="1400" b="1">
                          <a:effectLst/>
                          <a:latin typeface="Arial" panose="020B0604020202020204" pitchFamily="34" charset="0"/>
                          <a:ea typeface="Calibri" panose="020F0502020204030204" pitchFamily="34" charset="0"/>
                          <a:cs typeface="Arial" panose="020B0604020202020204" pitchFamily="34" charset="0"/>
                        </a:rPr>
                      </a:br>
                      <a:r>
                        <a:rPr lang="en-GB" sz="1400" b="1">
                          <a:effectLst/>
                          <a:latin typeface="Arial" panose="020B0604020202020204" pitchFamily="34" charset="0"/>
                          <a:ea typeface="Calibri" panose="020F0502020204030204" pitchFamily="34" charset="0"/>
                          <a:cs typeface="Arial" panose="020B0604020202020204" pitchFamily="34" charset="0"/>
                        </a:rPr>
                        <a:t>(n=2 281)</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a:effectLst/>
                          <a:latin typeface="Arial" panose="020B0604020202020204" pitchFamily="34" charset="0"/>
                          <a:ea typeface="Calibri" panose="020F0502020204030204" pitchFamily="34" charset="0"/>
                          <a:cs typeface="Arial" panose="020B0604020202020204" pitchFamily="34" charset="0"/>
                        </a:rPr>
                        <a:t>Expectant management group</a:t>
                      </a:r>
                      <a:br>
                        <a:rPr lang="en-GB" sz="1400" b="1">
                          <a:effectLst/>
                          <a:latin typeface="Arial" panose="020B0604020202020204" pitchFamily="34" charset="0"/>
                          <a:ea typeface="Calibri" panose="020F0502020204030204" pitchFamily="34" charset="0"/>
                          <a:cs typeface="Arial" panose="020B0604020202020204" pitchFamily="34" charset="0"/>
                        </a:rPr>
                      </a:br>
                      <a:r>
                        <a:rPr lang="en-GB" sz="1400" b="1">
                          <a:effectLst/>
                          <a:latin typeface="Arial" panose="020B0604020202020204" pitchFamily="34" charset="0"/>
                          <a:ea typeface="Calibri" panose="020F0502020204030204" pitchFamily="34" charset="0"/>
                          <a:cs typeface="Arial" panose="020B0604020202020204" pitchFamily="34" charset="0"/>
                        </a:rPr>
                        <a:t>(n=2 280)</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a:effectLst/>
                          <a:latin typeface="Arial" panose="020B0604020202020204" pitchFamily="34" charset="0"/>
                          <a:ea typeface="Calibri" panose="020F0502020204030204" pitchFamily="34" charset="0"/>
                          <a:cs typeface="Arial" panose="020B0604020202020204" pitchFamily="34" charset="0"/>
                        </a:rPr>
                        <a:t>Relative risk/</a:t>
                      </a:r>
                      <a:endParaRPr lang="en-GB" sz="1400">
                        <a:effectLst/>
                        <a:latin typeface="Arial" panose="020B0604020202020204" pitchFamily="34" charset="0"/>
                        <a:ea typeface="Calibri" panose="020F0502020204030204" pitchFamily="34" charset="0"/>
                        <a:cs typeface="Arial" panose="020B0604020202020204" pitchFamily="34" charset="0"/>
                      </a:endParaRPr>
                    </a:p>
                    <a:p>
                      <a:pPr algn="ctr">
                        <a:lnSpc>
                          <a:spcPts val="1300"/>
                        </a:lnSpc>
                        <a:spcAft>
                          <a:spcPts val="0"/>
                        </a:spcAft>
                      </a:pPr>
                      <a:r>
                        <a:rPr lang="en-GB" sz="1400" b="1">
                          <a:effectLst/>
                          <a:latin typeface="Arial" panose="020B0604020202020204" pitchFamily="34" charset="0"/>
                          <a:ea typeface="Calibri" panose="020F0502020204030204" pitchFamily="34" charset="0"/>
                          <a:cs typeface="Arial" panose="020B0604020202020204" pitchFamily="34" charset="0"/>
                        </a:rPr>
                        <a:t>Peto odds ratio </a:t>
                      </a:r>
                      <a:endParaRPr lang="en-GB" sz="1400">
                        <a:effectLst/>
                        <a:latin typeface="Arial" panose="020B0604020202020204" pitchFamily="34" charset="0"/>
                        <a:ea typeface="Calibri" panose="020F0502020204030204" pitchFamily="34" charset="0"/>
                        <a:cs typeface="Arial" panose="020B0604020202020204" pitchFamily="34" charset="0"/>
                      </a:endParaRPr>
                    </a:p>
                    <a:p>
                      <a:pPr algn="ctr">
                        <a:lnSpc>
                          <a:spcPts val="1300"/>
                        </a:lnSpc>
                        <a:spcAft>
                          <a:spcPts val="0"/>
                        </a:spcAft>
                      </a:pPr>
                      <a:r>
                        <a:rPr lang="en-GB" sz="1400" b="1">
                          <a:effectLst/>
                          <a:latin typeface="Arial" panose="020B0604020202020204" pitchFamily="34" charset="0"/>
                          <a:ea typeface="Calibri" panose="020F0502020204030204" pitchFamily="34" charset="0"/>
                          <a:cs typeface="Arial" panose="020B0604020202020204" pitchFamily="34" charset="0"/>
                        </a:rPr>
                        <a:t>(95 % CI)</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p-value</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extLst>
                  <a:ext uri="{0D108BD9-81ED-4DB2-BD59-A6C34878D82A}">
                    <a16:rowId xmlns:a16="http://schemas.microsoft.com/office/drawing/2014/main" val="1085928482"/>
                  </a:ext>
                </a:extLst>
              </a:tr>
              <a:tr h="803092">
                <a:tc>
                  <a:txBody>
                    <a:bodyPr/>
                    <a:lstStyle/>
                    <a:p>
                      <a:pPr algn="l">
                        <a:lnSpc>
                          <a:spcPts val="13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Primary composite outcome </a:t>
                      </a:r>
                    </a:p>
                  </a:txBody>
                  <a:tcPr marL="53831" marR="53831" marT="0" marB="0" anchor="ctr">
                    <a:lnL>
                      <a:noFill/>
                    </a:lnL>
                    <a:lnR w="28575" cap="flat" cmpd="sng" algn="ctr">
                      <a:solidFill>
                        <a:srgbClr val="0E417D"/>
                      </a:solidFill>
                      <a:prstDash val="solid"/>
                      <a:round/>
                      <a:headEnd type="none" w="med" len="med"/>
                      <a:tailEnd type="none" w="med" len="med"/>
                    </a:lnR>
                    <a:lnT w="28575" cap="flat" cmpd="sng" algn="ctr">
                      <a:solidFill>
                        <a:srgbClr val="0E417D"/>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10 (0.4)</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w="28575" cap="flat" cmpd="sng" algn="ctr">
                      <a:solidFill>
                        <a:srgbClr val="0E417D"/>
                      </a:solidFill>
                      <a:prstDash val="solid"/>
                      <a:round/>
                      <a:headEnd type="none" w="med" len="med"/>
                      <a:tailEnd type="none" w="med" len="med"/>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23 (1.0)</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0.43 (0.21 to 0.91) </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0.027</a:t>
                      </a:r>
                    </a:p>
                  </a:txBody>
                  <a:tcPr marL="53831" marR="53831"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991144628"/>
                  </a:ext>
                </a:extLst>
              </a:tr>
              <a:tr h="622170">
                <a:tc>
                  <a:txBody>
                    <a:bodyPr/>
                    <a:lstStyle/>
                    <a:p>
                      <a:pPr algn="l">
                        <a:lnSpc>
                          <a:spcPts val="13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Perinatal mortality</a:t>
                      </a:r>
                    </a:p>
                  </a:txBody>
                  <a:tcPr marL="53831" marR="53831" marT="0" marB="0" anchor="ctr">
                    <a:lnL>
                      <a:noFill/>
                    </a:lnL>
                    <a:lnR w="28575" cap="flat" cmpd="sng" algn="ctr">
                      <a:solidFill>
                        <a:srgbClr val="0E417D"/>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(0.0)</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w="28575" cap="flat" cmpd="sng" algn="ctr">
                      <a:solidFill>
                        <a:srgbClr val="0E417D"/>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8 (0.4)</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0.21 (0.06 to 0.78) </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0.019</a:t>
                      </a:r>
                    </a:p>
                  </a:txBody>
                  <a:tcPr marL="53831" marR="53831" marT="0" marB="0" anchor="ctr">
                    <a:lnL>
                      <a:noFill/>
                    </a:lnL>
                    <a:lnR>
                      <a:noFill/>
                    </a:lnR>
                    <a:lnT>
                      <a:noFill/>
                    </a:lnT>
                    <a:lnB>
                      <a:noFill/>
                    </a:lnB>
                    <a:solidFill>
                      <a:schemeClr val="bg1"/>
                    </a:solidFill>
                  </a:tcPr>
                </a:tc>
                <a:extLst>
                  <a:ext uri="{0D108BD9-81ED-4DB2-BD59-A6C34878D82A}">
                    <a16:rowId xmlns:a16="http://schemas.microsoft.com/office/drawing/2014/main" val="1770937734"/>
                  </a:ext>
                </a:extLst>
              </a:tr>
              <a:tr h="751993">
                <a:tc>
                  <a:txBody>
                    <a:bodyPr/>
                    <a:lstStyle/>
                    <a:p>
                      <a:pPr algn="l">
                        <a:lnSpc>
                          <a:spcPts val="13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Stillbirth</a:t>
                      </a:r>
                    </a:p>
                  </a:txBody>
                  <a:tcPr marL="53831" marR="53831" marT="0" marB="0" anchor="ctr">
                    <a:lnL>
                      <a:noFill/>
                    </a:lnL>
                    <a:lnR w="28575" cap="flat" cmpd="sng" algn="ctr">
                      <a:solidFill>
                        <a:srgbClr val="0E417D"/>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(0.0)</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w="28575" cap="flat" cmpd="sng" algn="ctr">
                      <a:solidFill>
                        <a:srgbClr val="0E417D"/>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7 (0.3)</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0.22 (0.06 to 0.89) </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0.034</a:t>
                      </a:r>
                    </a:p>
                  </a:txBody>
                  <a:tcPr marL="53831" marR="53831" marT="0" marB="0" anchor="ctr">
                    <a:lnL>
                      <a:noFill/>
                    </a:lnL>
                    <a:lnR>
                      <a:noFill/>
                    </a:lnR>
                    <a:lnT>
                      <a:noFill/>
                    </a:lnT>
                    <a:lnB>
                      <a:noFill/>
                    </a:lnB>
                    <a:solidFill>
                      <a:schemeClr val="bg1"/>
                    </a:solidFill>
                  </a:tcPr>
                </a:tc>
                <a:extLst>
                  <a:ext uri="{0D108BD9-81ED-4DB2-BD59-A6C34878D82A}">
                    <a16:rowId xmlns:a16="http://schemas.microsoft.com/office/drawing/2014/main" val="1196031701"/>
                  </a:ext>
                </a:extLst>
              </a:tr>
              <a:tr h="751993">
                <a:tc>
                  <a:txBody>
                    <a:bodyPr/>
                    <a:lstStyle/>
                    <a:p>
                      <a:pPr algn="l">
                        <a:lnSpc>
                          <a:spcPts val="13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Admission to a neonatal care </a:t>
                      </a:r>
                    </a:p>
                  </a:txBody>
                  <a:tcPr marL="53831" marR="53831"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79 (3.5)</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109/2 273 (4.8)</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0.72 (0.54 to 0.96)</a:t>
                      </a:r>
                      <a:r>
                        <a:rPr lang="en-GB" sz="14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0.024</a:t>
                      </a:r>
                    </a:p>
                  </a:txBody>
                  <a:tcPr marL="53831" marR="53831" marT="0" marB="0" anchor="ctr">
                    <a:lnL>
                      <a:noFill/>
                    </a:lnL>
                    <a:lnR>
                      <a:noFill/>
                    </a:lnR>
                    <a:lnT>
                      <a:noFill/>
                    </a:lnT>
                    <a:lnB>
                      <a:noFill/>
                    </a:lnB>
                    <a:solidFill>
                      <a:schemeClr val="bg1"/>
                    </a:solidFill>
                  </a:tcPr>
                </a:tc>
                <a:extLst>
                  <a:ext uri="{0D108BD9-81ED-4DB2-BD59-A6C34878D82A}">
                    <a16:rowId xmlns:a16="http://schemas.microsoft.com/office/drawing/2014/main" val="3110206920"/>
                  </a:ext>
                </a:extLst>
              </a:tr>
              <a:tr h="751993">
                <a:tc>
                  <a:txBody>
                    <a:bodyPr/>
                    <a:lstStyle/>
                    <a:p>
                      <a:pPr algn="l">
                        <a:lnSpc>
                          <a:spcPts val="13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Admission to a neonatal care ≥4 days</a:t>
                      </a:r>
                    </a:p>
                  </a:txBody>
                  <a:tcPr marL="53831" marR="53831"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24 (1.1)</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46/2 273 (1.9)</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0.52 (0.32 to 0.85)</a:t>
                      </a:r>
                      <a:r>
                        <a:rPr lang="en-GB" sz="14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0.009</a:t>
                      </a:r>
                    </a:p>
                  </a:txBody>
                  <a:tcPr marL="53831" marR="53831" marT="0" marB="0" anchor="ctr">
                    <a:lnL>
                      <a:noFill/>
                    </a:lnL>
                    <a:lnR>
                      <a:noFill/>
                    </a:lnR>
                    <a:lnT>
                      <a:noFill/>
                    </a:lnT>
                    <a:lnB>
                      <a:noFill/>
                    </a:lnB>
                    <a:solidFill>
                      <a:schemeClr val="bg1"/>
                    </a:solidFill>
                  </a:tcPr>
                </a:tc>
                <a:extLst>
                  <a:ext uri="{0D108BD9-81ED-4DB2-BD59-A6C34878D82A}">
                    <a16:rowId xmlns:a16="http://schemas.microsoft.com/office/drawing/2014/main" val="2839053330"/>
                  </a:ext>
                </a:extLst>
              </a:tr>
              <a:tr h="644566">
                <a:tc>
                  <a:txBody>
                    <a:bodyPr/>
                    <a:lstStyle/>
                    <a:p>
                      <a:pPr algn="l">
                        <a:lnSpc>
                          <a:spcPts val="13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Birth weight (g)</a:t>
                      </a:r>
                    </a:p>
                    <a:p>
                      <a:pPr algn="l">
                        <a:lnSpc>
                          <a:spcPts val="13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Mean (SD)</a:t>
                      </a:r>
                    </a:p>
                  </a:txBody>
                  <a:tcPr marL="53831" marR="53831"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3 764 (417)</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3 823 (439)</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a:noFill/>
                    </a:lnB>
                    <a:solidFill>
                      <a:schemeClr val="bg1"/>
                    </a:solidFill>
                  </a:tcPr>
                </a:tc>
                <a:tc>
                  <a:txBody>
                    <a:bodyPr/>
                    <a:lstStyle/>
                    <a:p>
                      <a:pPr algn="ctr">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&lt;0.001</a:t>
                      </a:r>
                    </a:p>
                  </a:txBody>
                  <a:tcPr marL="53831" marR="53831" marT="0" marB="0" anchor="ctr">
                    <a:lnL>
                      <a:noFill/>
                    </a:lnL>
                    <a:lnR>
                      <a:noFill/>
                    </a:lnR>
                    <a:lnT>
                      <a:noFill/>
                    </a:lnT>
                    <a:lnB>
                      <a:noFill/>
                    </a:lnB>
                    <a:solidFill>
                      <a:schemeClr val="bg1"/>
                    </a:solidFill>
                  </a:tcPr>
                </a:tc>
                <a:extLst>
                  <a:ext uri="{0D108BD9-81ED-4DB2-BD59-A6C34878D82A}">
                    <a16:rowId xmlns:a16="http://schemas.microsoft.com/office/drawing/2014/main" val="884860922"/>
                  </a:ext>
                </a:extLst>
              </a:tr>
              <a:tr h="661465">
                <a:tc>
                  <a:txBody>
                    <a:bodyPr/>
                    <a:lstStyle/>
                    <a:p>
                      <a:pPr algn="l">
                        <a:lnSpc>
                          <a:spcPts val="13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Macrosomia (≥ 4500 g)</a:t>
                      </a:r>
                    </a:p>
                  </a:txBody>
                  <a:tcPr marL="53831" marR="53831" marT="0" marB="0" anchor="ctr">
                    <a:lnL>
                      <a:noFill/>
                    </a:lnL>
                    <a:lnR w="28575" cap="flat" cmpd="sng" algn="ctr">
                      <a:solidFill>
                        <a:srgbClr val="28578B"/>
                      </a:solidFill>
                      <a:prstDash val="solid"/>
                      <a:round/>
                      <a:headEnd type="none" w="med" len="med"/>
                      <a:tailEnd type="none" w="med" len="med"/>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92 (3.9)</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w="28575" cap="flat" cmpd="sng" algn="ctr">
                      <a:solidFill>
                        <a:srgbClr val="28578B"/>
                      </a:solidFill>
                      <a:prstDash val="solid"/>
                      <a:round/>
                      <a:headEnd type="none" w="med" len="med"/>
                      <a:tailEnd type="none" w="med" len="med"/>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155 (6.7)</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0.59 (0.46 to 0.76)</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53831" marR="53831" marT="0" marB="0" anchor="ctr">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&lt;0.001</a:t>
                      </a:r>
                    </a:p>
                  </a:txBody>
                  <a:tcPr marL="53831" marR="53831" marT="0" marB="0" anchor="ctr">
                    <a:lnL>
                      <a:noFill/>
                    </a:lnL>
                    <a:lnR>
                      <a:noFill/>
                    </a:lnR>
                    <a:lnT>
                      <a:noFill/>
                    </a:lnT>
                    <a:lnB w="28575" cap="flat" cmpd="sng" algn="ctr">
                      <a:solidFill>
                        <a:srgbClr val="0E417D"/>
                      </a:solidFill>
                      <a:prstDash val="solid"/>
                      <a:round/>
                      <a:headEnd type="none" w="med" len="med"/>
                      <a:tailEnd type="none" w="med" len="med"/>
                    </a:lnB>
                    <a:solidFill>
                      <a:schemeClr val="bg1"/>
                    </a:solidFill>
                  </a:tcPr>
                </a:tc>
                <a:extLst>
                  <a:ext uri="{0D108BD9-81ED-4DB2-BD59-A6C34878D82A}">
                    <a16:rowId xmlns:a16="http://schemas.microsoft.com/office/drawing/2014/main" val="2487867418"/>
                  </a:ext>
                </a:extLst>
              </a:tr>
            </a:tbl>
          </a:graphicData>
        </a:graphic>
      </p:graphicFrame>
    </p:spTree>
    <p:extLst>
      <p:ext uri="{BB962C8B-B14F-4D97-AF65-F5344CB8AC3E}">
        <p14:creationId xmlns:p14="http://schemas.microsoft.com/office/powerpoint/2010/main" val="1773958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754938A-57DD-8D6C-EB8D-A3355B98BE9B}"/>
              </a:ext>
            </a:extLst>
          </p:cNvPr>
          <p:cNvSpPr>
            <a:spLocks noGrp="1"/>
          </p:cNvSpPr>
          <p:nvPr>
            <p:ph sz="quarter" idx="13"/>
          </p:nvPr>
        </p:nvSpPr>
        <p:spPr/>
        <p:txBody>
          <a:bodyPr/>
          <a:lstStyle/>
          <a:p>
            <a:endParaRPr lang="sv-SE"/>
          </a:p>
        </p:txBody>
      </p:sp>
      <p:sp>
        <p:nvSpPr>
          <p:cNvPr id="4" name="Platshållare för datum 3">
            <a:extLst>
              <a:ext uri="{FF2B5EF4-FFF2-40B4-BE49-F238E27FC236}">
                <a16:creationId xmlns:a16="http://schemas.microsoft.com/office/drawing/2014/main" id="{2BE6E0F6-A8BD-EC7C-5E66-AE00AD0238FC}"/>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2A07AD9B-BC03-DA32-A51E-13223338BE22}"/>
              </a:ext>
            </a:extLst>
          </p:cNvPr>
          <p:cNvSpPr>
            <a:spLocks noGrp="1"/>
          </p:cNvSpPr>
          <p:nvPr>
            <p:ph type="ftr" sz="quarter" idx="15"/>
          </p:nvPr>
        </p:nvSpPr>
        <p:spPr/>
        <p:txBody>
          <a:bodyPr/>
          <a:lstStyle/>
          <a:p>
            <a:r>
              <a:rPr lang="sv-SE"/>
              <a:t>Sahlgrenska Universitetssjukhuset</a:t>
            </a:r>
            <a:endParaRPr lang="sv-SE" dirty="0"/>
          </a:p>
        </p:txBody>
      </p:sp>
      <p:grpSp>
        <p:nvGrpSpPr>
          <p:cNvPr id="15" name="Grupp 14">
            <a:extLst>
              <a:ext uri="{FF2B5EF4-FFF2-40B4-BE49-F238E27FC236}">
                <a16:creationId xmlns:a16="http://schemas.microsoft.com/office/drawing/2014/main" id="{2676D6B9-C843-5EFF-C657-89C5BC0D7B39}"/>
              </a:ext>
            </a:extLst>
          </p:cNvPr>
          <p:cNvGrpSpPr/>
          <p:nvPr/>
        </p:nvGrpSpPr>
        <p:grpSpPr>
          <a:xfrm>
            <a:off x="389465" y="628693"/>
            <a:ext cx="9791597" cy="5861315"/>
            <a:chOff x="1210983" y="2424039"/>
            <a:chExt cx="8543261" cy="2750121"/>
          </a:xfrm>
        </p:grpSpPr>
        <p:graphicFrame>
          <p:nvGraphicFramePr>
            <p:cNvPr id="13" name="Platshållare för innehåll 2"/>
            <p:cNvGraphicFramePr>
              <a:graphicFrameLocks/>
            </p:cNvGraphicFramePr>
            <p:nvPr>
              <p:extLst>
                <p:ext uri="{D42A27DB-BD31-4B8C-83A1-F6EECF244321}">
                  <p14:modId xmlns:p14="http://schemas.microsoft.com/office/powerpoint/2010/main" val="2835526859"/>
                </p:ext>
              </p:extLst>
            </p:nvPr>
          </p:nvGraphicFramePr>
          <p:xfrm>
            <a:off x="1210983" y="2424039"/>
            <a:ext cx="8543261" cy="2750121"/>
          </p:xfrm>
          <a:graphic>
            <a:graphicData uri="http://schemas.openxmlformats.org/drawingml/2006/table">
              <a:tbl>
                <a:tblPr firstRow="1" firstCol="1" bandRow="1"/>
                <a:tblGrid>
                  <a:gridCol w="3035523">
                    <a:extLst>
                      <a:ext uri="{9D8B030D-6E8A-4147-A177-3AD203B41FA5}">
                        <a16:colId xmlns:a16="http://schemas.microsoft.com/office/drawing/2014/main" val="4125347718"/>
                      </a:ext>
                    </a:extLst>
                  </a:gridCol>
                  <a:gridCol w="1819601">
                    <a:extLst>
                      <a:ext uri="{9D8B030D-6E8A-4147-A177-3AD203B41FA5}">
                        <a16:colId xmlns:a16="http://schemas.microsoft.com/office/drawing/2014/main" val="3369765171"/>
                      </a:ext>
                    </a:extLst>
                  </a:gridCol>
                  <a:gridCol w="2023682">
                    <a:extLst>
                      <a:ext uri="{9D8B030D-6E8A-4147-A177-3AD203B41FA5}">
                        <a16:colId xmlns:a16="http://schemas.microsoft.com/office/drawing/2014/main" val="3198514759"/>
                      </a:ext>
                    </a:extLst>
                  </a:gridCol>
                  <a:gridCol w="1986577">
                    <a:extLst>
                      <a:ext uri="{9D8B030D-6E8A-4147-A177-3AD203B41FA5}">
                        <a16:colId xmlns:a16="http://schemas.microsoft.com/office/drawing/2014/main" val="3898408212"/>
                      </a:ext>
                    </a:extLst>
                  </a:gridCol>
                  <a:gridCol w="926214">
                    <a:extLst>
                      <a:ext uri="{9D8B030D-6E8A-4147-A177-3AD203B41FA5}">
                        <a16:colId xmlns:a16="http://schemas.microsoft.com/office/drawing/2014/main" val="1630710395"/>
                      </a:ext>
                    </a:extLst>
                  </a:gridCol>
                </a:tblGrid>
                <a:tr h="746116">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rPr>
                          <a:t>Variable</a:t>
                        </a:r>
                        <a:endParaRPr lang="en-GB" sz="1400" dirty="0">
                          <a:effectLst/>
                          <a:latin typeface="Times New Roman" panose="02020603050405020304" pitchFamily="18" charset="0"/>
                          <a:ea typeface="Calibri" panose="020F050202020403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rPr>
                          <a:t>Induction </a:t>
                        </a:r>
                        <a:endParaRPr lang="en-GB" sz="1400" dirty="0">
                          <a:effectLst/>
                          <a:latin typeface="Times New Roman" panose="02020603050405020304" pitchFamily="18" charset="0"/>
                          <a:ea typeface="Calibri" panose="020F0502020204030204" pitchFamily="34" charset="0"/>
                        </a:endParaRPr>
                      </a:p>
                      <a:p>
                        <a:pPr algn="ctr">
                          <a:lnSpc>
                            <a:spcPts val="1300"/>
                          </a:lnSpc>
                          <a:spcAft>
                            <a:spcPts val="0"/>
                          </a:spcAft>
                        </a:pPr>
                        <a:r>
                          <a:rPr lang="en-GB" sz="1400" b="1" dirty="0">
                            <a:effectLst/>
                            <a:latin typeface="Arial" panose="020B0604020202020204" pitchFamily="34" charset="0"/>
                            <a:ea typeface="Calibri" panose="020F0502020204030204" pitchFamily="34" charset="0"/>
                          </a:rPr>
                          <a:t>group </a:t>
                        </a:r>
                        <a:endParaRPr lang="en-GB" sz="1400" dirty="0">
                          <a:effectLst/>
                          <a:latin typeface="Times New Roman" panose="02020603050405020304" pitchFamily="18" charset="0"/>
                          <a:ea typeface="Calibri" panose="020F0502020204030204" pitchFamily="34" charset="0"/>
                        </a:endParaRPr>
                      </a:p>
                      <a:p>
                        <a:pPr algn="ctr">
                          <a:lnSpc>
                            <a:spcPts val="1300"/>
                          </a:lnSpc>
                          <a:spcAft>
                            <a:spcPts val="0"/>
                          </a:spcAft>
                        </a:pPr>
                        <a:r>
                          <a:rPr lang="en-GB" sz="1400" b="1" dirty="0">
                            <a:effectLst/>
                            <a:latin typeface="Arial" panose="020B0604020202020204" pitchFamily="34" charset="0"/>
                            <a:ea typeface="Calibri" panose="020F0502020204030204" pitchFamily="34" charset="0"/>
                          </a:rPr>
                          <a:t>(n=2 281)</a:t>
                        </a:r>
                        <a:endParaRPr lang="en-GB" sz="1400" dirty="0">
                          <a:effectLst/>
                          <a:latin typeface="Times New Roman" panose="02020603050405020304" pitchFamily="18" charset="0"/>
                          <a:ea typeface="Calibri" panose="020F050202020403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dirty="0">
                            <a:effectLst/>
                            <a:latin typeface="Arial" panose="020B0604020202020204" pitchFamily="34" charset="0"/>
                            <a:ea typeface="Calibri" panose="020F0502020204030204" pitchFamily="34" charset="0"/>
                          </a:rPr>
                          <a:t>Expectant management group (n=2 280)</a:t>
                        </a:r>
                        <a:endParaRPr lang="en-GB" sz="1400" dirty="0">
                          <a:effectLst/>
                          <a:latin typeface="Times New Roman" panose="02020603050405020304" pitchFamily="18" charset="0"/>
                          <a:ea typeface="Calibri" panose="020F050202020403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a:effectLst/>
                            <a:latin typeface="Arial" panose="020B0604020202020204" pitchFamily="34" charset="0"/>
                            <a:ea typeface="Calibri" panose="020F0502020204030204" pitchFamily="34" charset="0"/>
                          </a:rPr>
                          <a:t>Relative risk</a:t>
                        </a:r>
                        <a:endParaRPr lang="en-GB" sz="1400">
                          <a:effectLst/>
                          <a:latin typeface="Times New Roman" panose="02020603050405020304" pitchFamily="18" charset="0"/>
                          <a:ea typeface="Calibri" panose="020F0502020204030204" pitchFamily="34" charset="0"/>
                        </a:endParaRPr>
                      </a:p>
                      <a:p>
                        <a:pPr algn="ctr">
                          <a:lnSpc>
                            <a:spcPts val="1300"/>
                          </a:lnSpc>
                          <a:spcAft>
                            <a:spcPts val="0"/>
                          </a:spcAft>
                        </a:pPr>
                        <a:r>
                          <a:rPr lang="en-GB" sz="1400" b="1">
                            <a:effectLst/>
                            <a:latin typeface="Arial" panose="020B0604020202020204" pitchFamily="34" charset="0"/>
                            <a:ea typeface="Calibri" panose="020F0502020204030204" pitchFamily="34" charset="0"/>
                          </a:rPr>
                          <a:t>(95 % CI)</a:t>
                        </a:r>
                        <a:endParaRPr lang="en-GB" sz="1400">
                          <a:effectLst/>
                          <a:latin typeface="Times New Roman" panose="02020603050405020304" pitchFamily="18" charset="0"/>
                          <a:ea typeface="Calibri" panose="020F050202020403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b="1">
                            <a:effectLst/>
                            <a:latin typeface="Arial" panose="020B0604020202020204" pitchFamily="34" charset="0"/>
                            <a:ea typeface="Calibri" panose="020F0502020204030204" pitchFamily="34" charset="0"/>
                          </a:rPr>
                          <a:t>p-</a:t>
                        </a:r>
                        <a:endParaRPr lang="en-GB" sz="1400">
                          <a:effectLst/>
                          <a:latin typeface="Times New Roman" panose="02020603050405020304" pitchFamily="18" charset="0"/>
                          <a:ea typeface="Calibri" panose="020F0502020204030204" pitchFamily="34" charset="0"/>
                        </a:endParaRPr>
                      </a:p>
                      <a:p>
                        <a:pPr algn="ctr">
                          <a:lnSpc>
                            <a:spcPts val="1300"/>
                          </a:lnSpc>
                          <a:spcAft>
                            <a:spcPts val="0"/>
                          </a:spcAft>
                        </a:pPr>
                        <a:r>
                          <a:rPr lang="en-GB" sz="1400" b="1">
                            <a:effectLst/>
                            <a:latin typeface="Arial" panose="020B0604020202020204" pitchFamily="34" charset="0"/>
                            <a:ea typeface="Calibri" panose="020F0502020204030204" pitchFamily="34" charset="0"/>
                          </a:rPr>
                          <a:t>value</a:t>
                        </a:r>
                        <a:endParaRPr lang="en-GB" sz="1400">
                          <a:effectLst/>
                          <a:latin typeface="Times New Roman" panose="02020603050405020304" pitchFamily="18" charset="0"/>
                          <a:ea typeface="Calibri" panose="020F0502020204030204" pitchFamily="34" charset="0"/>
                        </a:endParaRPr>
                      </a:p>
                    </a:txBody>
                    <a:tcPr marL="68580" marR="68580" marT="0" marB="0" anchor="b">
                      <a:lnL>
                        <a:noFill/>
                      </a:lnL>
                      <a:lnR>
                        <a:noFill/>
                      </a:lnR>
                      <a:lnT>
                        <a:noFill/>
                      </a:lnT>
                      <a:lnB w="28575" cap="flat" cmpd="sng" algn="ctr">
                        <a:solidFill>
                          <a:srgbClr val="28578B"/>
                        </a:solidFill>
                        <a:prstDash val="solid"/>
                        <a:round/>
                        <a:headEnd type="none" w="med" len="med"/>
                        <a:tailEnd type="none" w="med" len="med"/>
                      </a:lnB>
                      <a:solidFill>
                        <a:schemeClr val="bg1"/>
                      </a:solidFill>
                    </a:tcPr>
                  </a:tc>
                  <a:extLst>
                    <a:ext uri="{0D108BD9-81ED-4DB2-BD59-A6C34878D82A}">
                      <a16:rowId xmlns:a16="http://schemas.microsoft.com/office/drawing/2014/main" val="1529872287"/>
                    </a:ext>
                  </a:extLst>
                </a:tr>
                <a:tr h="652852">
                  <a:tc>
                    <a:txBody>
                      <a:bodyPr/>
                      <a:lstStyle/>
                      <a:p>
                        <a:pPr algn="l">
                          <a:lnSpc>
                            <a:spcPts val="1300"/>
                          </a:lnSpc>
                          <a:spcAft>
                            <a:spcPts val="0"/>
                          </a:spcAft>
                        </a:pPr>
                        <a:r>
                          <a:rPr lang="en-GB" sz="1400" b="1" dirty="0">
                            <a:effectLst/>
                            <a:latin typeface="Arial" panose="020B0604020202020204" pitchFamily="34" charset="0"/>
                            <a:ea typeface="Calibri" panose="020F0502020204030204" pitchFamily="34" charset="0"/>
                          </a:rPr>
                          <a:t>Pain treatment (Use of epidural/spinal/opiates)</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1 153 (50.5)</a:t>
                        </a:r>
                        <a:endParaRPr lang="en-GB" sz="140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rPr>
                          <a:t>1,058 (46.4)</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l">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1.09 (1.03 to 1.16)</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tc>
                    <a:txBody>
                      <a:bodyPr/>
                      <a:lstStyle/>
                      <a:p>
                        <a:pPr algn="just">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rPr>
                          <a:t>0.005</a:t>
                        </a:r>
                        <a:endParaRPr lang="en-GB" sz="14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lnL>
                        <a:noFill/>
                      </a:lnL>
                      <a:lnR>
                        <a:noFill/>
                      </a:lnR>
                      <a:lnT w="28575" cap="flat" cmpd="sng" algn="ctr">
                        <a:solidFill>
                          <a:srgbClr val="28578B"/>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324859182"/>
                    </a:ext>
                  </a:extLst>
                </a:tr>
                <a:tr h="559588">
                  <a:tc>
                    <a:txBody>
                      <a:bodyPr/>
                      <a:lstStyle/>
                      <a:p>
                        <a:pPr marL="71755" algn="l">
                          <a:lnSpc>
                            <a:spcPts val="1300"/>
                          </a:lnSpc>
                          <a:spcAft>
                            <a:spcPts val="0"/>
                          </a:spcAft>
                        </a:pPr>
                        <a:r>
                          <a:rPr lang="en-GB" sz="1400" b="1" dirty="0">
                            <a:effectLst/>
                            <a:latin typeface="Arial" panose="020B0604020202020204" pitchFamily="34" charset="0"/>
                            <a:ea typeface="Calibri" panose="020F0502020204030204" pitchFamily="34" charset="0"/>
                          </a:rPr>
                          <a:t>Use of epidural anaesthesia</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998 (43.8)</a:t>
                        </a:r>
                        <a:endParaRPr lang="en-GB" sz="140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rPr>
                          <a:t>906 (39.7)</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l">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1.10 (1.03 to 1.17)</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just">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rPr>
                          <a:t>0.006</a:t>
                        </a:r>
                        <a:endParaRPr lang="en-GB" sz="14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3630452079"/>
                    </a:ext>
                  </a:extLst>
                </a:tr>
                <a:tr h="451974">
                  <a:tc>
                    <a:txBody>
                      <a:bodyPr/>
                      <a:lstStyle/>
                      <a:p>
                        <a:pPr marL="71755" algn="l">
                          <a:lnSpc>
                            <a:spcPts val="1300"/>
                          </a:lnSpc>
                          <a:spcAft>
                            <a:spcPts val="0"/>
                          </a:spcAft>
                        </a:pPr>
                        <a:r>
                          <a:rPr lang="en-GB" sz="1400" b="1" dirty="0">
                            <a:effectLst/>
                            <a:latin typeface="Arial" panose="020B0604020202020204" pitchFamily="34" charset="0"/>
                            <a:ea typeface="Calibri" panose="020F0502020204030204" pitchFamily="34" charset="0"/>
                          </a:rPr>
                          <a:t>Use of opiates</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184 (8.1)</a:t>
                        </a:r>
                        <a:endParaRPr lang="en-GB" sz="140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173 (7.6)</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l">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NE</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just">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NE</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3406443422"/>
                    </a:ext>
                  </a:extLst>
                </a:tr>
                <a:tr h="573935">
                  <a:tc>
                    <a:txBody>
                      <a:bodyPr/>
                      <a:lstStyle/>
                      <a:p>
                        <a:pPr algn="l">
                          <a:lnSpc>
                            <a:spcPts val="1300"/>
                          </a:lnSpc>
                          <a:spcAft>
                            <a:spcPts val="0"/>
                          </a:spcAft>
                        </a:pPr>
                        <a:r>
                          <a:rPr lang="en-GB" sz="1400" b="1" dirty="0">
                            <a:effectLst/>
                            <a:latin typeface="Arial" panose="020B0604020202020204" pitchFamily="34" charset="0"/>
                            <a:ea typeface="Calibri" panose="020F0502020204030204" pitchFamily="34" charset="0"/>
                          </a:rPr>
                          <a:t>Meconium stained amniotic fluid</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380/2 138 (17.8)</a:t>
                        </a:r>
                        <a:endParaRPr lang="en-GB" sz="140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525/2 028 (25.9)</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l">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0.68 (0.61 to 0.77)</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just">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rPr>
                          <a:t>&lt;0.001</a:t>
                        </a:r>
                        <a:endParaRPr lang="en-GB" sz="14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3594891472"/>
                    </a:ext>
                  </a:extLst>
                </a:tr>
                <a:tr h="451974">
                  <a:tc>
                    <a:txBody>
                      <a:bodyPr/>
                      <a:lstStyle/>
                      <a:p>
                        <a:pPr algn="l">
                          <a:lnSpc>
                            <a:spcPts val="1300"/>
                          </a:lnSpc>
                          <a:spcAft>
                            <a:spcPts val="0"/>
                          </a:spcAft>
                        </a:pPr>
                        <a:r>
                          <a:rPr lang="en-GB" sz="1400" b="1" dirty="0">
                            <a:effectLst/>
                            <a:latin typeface="Arial" panose="020B0604020202020204" pitchFamily="34" charset="0"/>
                            <a:ea typeface="Calibri" panose="020F0502020204030204" pitchFamily="34" charset="0"/>
                          </a:rPr>
                          <a:t>Use of oxytocin</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1 440 (63.1)</a:t>
                        </a:r>
                        <a:endParaRPr lang="en-GB" sz="140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1 077/2 280 (47.2)</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l">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1.33 (1.26 to 1.40)</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just">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rPr>
                          <a:t>&lt;0.001</a:t>
                        </a:r>
                        <a:endParaRPr lang="en-GB" sz="14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1836854641"/>
                    </a:ext>
                  </a:extLst>
                </a:tr>
                <a:tr h="451974">
                  <a:tc>
                    <a:txBody>
                      <a:bodyPr/>
                      <a:lstStyle/>
                      <a:p>
                        <a:pPr algn="l">
                          <a:lnSpc>
                            <a:spcPts val="1300"/>
                          </a:lnSpc>
                          <a:spcAft>
                            <a:spcPts val="0"/>
                          </a:spcAft>
                        </a:pPr>
                        <a:r>
                          <a:rPr lang="en-GB" sz="1400" b="1">
                            <a:effectLst/>
                            <a:latin typeface="Arial" panose="020B0604020202020204" pitchFamily="34" charset="0"/>
                            <a:ea typeface="Calibri" panose="020F0502020204030204" pitchFamily="34" charset="0"/>
                          </a:rPr>
                          <a:t>Mode of delivery</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rPr>
                          <a:t>n=2,281</a:t>
                        </a:r>
                        <a:endParaRPr lang="en-GB" sz="1400" dirty="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n=2,280</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l">
                          <a:lnSpc>
                            <a:spcPts val="1300"/>
                          </a:lnSpc>
                          <a:spcAft>
                            <a:spcPts val="0"/>
                          </a:spcAft>
                        </a:pPr>
                        <a:r>
                          <a:rPr lang="en-GB" sz="1400">
                            <a:effectLst/>
                            <a:latin typeface="Arial" panose="020B0604020202020204" pitchFamily="34" charset="0"/>
                            <a:ea typeface="Calibri" panose="020F0502020204030204" pitchFamily="34" charset="0"/>
                          </a:rPr>
                          <a:t> </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just">
                          <a:lnSpc>
                            <a:spcPts val="1300"/>
                          </a:lnSpc>
                          <a:spcAft>
                            <a:spcPts val="0"/>
                          </a:spcAft>
                        </a:pPr>
                        <a:r>
                          <a:rPr lang="en-GB" sz="1400" dirty="0">
                            <a:effectLst/>
                            <a:latin typeface="Arial" panose="020B0604020202020204" pitchFamily="34" charset="0"/>
                            <a:ea typeface="Calibri" panose="020F0502020204030204" pitchFamily="34" charset="0"/>
                          </a:rPr>
                          <a:t> </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1573661534"/>
                    </a:ext>
                  </a:extLst>
                </a:tr>
                <a:tr h="588284">
                  <a:tc>
                    <a:txBody>
                      <a:bodyPr/>
                      <a:lstStyle/>
                      <a:p>
                        <a:pPr marL="71755" algn="l">
                          <a:lnSpc>
                            <a:spcPts val="1300"/>
                          </a:lnSpc>
                          <a:spcAft>
                            <a:spcPts val="0"/>
                          </a:spcAft>
                        </a:pPr>
                        <a:r>
                          <a:rPr lang="en-GB" sz="1400" b="1">
                            <a:effectLst/>
                            <a:latin typeface="Arial" panose="020B0604020202020204" pitchFamily="34" charset="0"/>
                            <a:ea typeface="Calibri" panose="020F0502020204030204" pitchFamily="34" charset="0"/>
                          </a:rPr>
                          <a:t>Spontaneous vaginal delivery</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1 860 (81.5)</a:t>
                        </a:r>
                        <a:endParaRPr lang="en-GB" sz="140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1 836 (80.5)</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l">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1.01 (0.98 to 1.04)</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just">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rPr>
                          <a:t>0.41</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3993579769"/>
                    </a:ext>
                  </a:extLst>
                </a:tr>
                <a:tr h="466322">
                  <a:tc>
                    <a:txBody>
                      <a:bodyPr/>
                      <a:lstStyle/>
                      <a:p>
                        <a:pPr marL="71755" algn="l">
                          <a:lnSpc>
                            <a:spcPts val="1300"/>
                          </a:lnSpc>
                          <a:spcAft>
                            <a:spcPts val="0"/>
                          </a:spcAft>
                        </a:pPr>
                        <a:r>
                          <a:rPr lang="en-GB" sz="1400" b="1">
                            <a:effectLst/>
                            <a:latin typeface="Arial" panose="020B0604020202020204" pitchFamily="34" charset="0"/>
                            <a:ea typeface="Calibri" panose="020F0502020204030204" pitchFamily="34" charset="0"/>
                          </a:rPr>
                          <a:t>Caesarean delivery</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240 (10.5)</a:t>
                        </a:r>
                        <a:endParaRPr lang="en-GB" sz="140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245 (10.7)</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l">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0.98 (0.83 to 1.16)</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just">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rPr>
                          <a:t>0.81</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3143871247"/>
                    </a:ext>
                  </a:extLst>
                </a:tr>
                <a:tr h="466322">
                  <a:tc>
                    <a:txBody>
                      <a:bodyPr/>
                      <a:lstStyle/>
                      <a:p>
                        <a:pPr marL="71755" algn="l">
                          <a:lnSpc>
                            <a:spcPts val="1300"/>
                          </a:lnSpc>
                          <a:spcAft>
                            <a:spcPts val="0"/>
                          </a:spcAft>
                        </a:pPr>
                        <a:r>
                          <a:rPr lang="en-GB" sz="1400" b="1">
                            <a:effectLst/>
                            <a:latin typeface="Arial" panose="020B0604020202020204" pitchFamily="34" charset="0"/>
                            <a:ea typeface="Calibri" panose="020F0502020204030204" pitchFamily="34" charset="0"/>
                          </a:rPr>
                          <a:t>Operative vaginal delivery</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181 (7.9)</a:t>
                        </a:r>
                        <a:endParaRPr lang="en-GB" sz="140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199 (8.7)</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l">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0.91 (0.75 to 1.10)</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tc>
                    <a:txBody>
                      <a:bodyPr/>
                      <a:lstStyle/>
                      <a:p>
                        <a:pPr algn="just">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rPr>
                          <a:t>0.33</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solidFill>
                        <a:schemeClr val="bg1"/>
                      </a:solidFill>
                    </a:tcPr>
                  </a:tc>
                  <a:extLst>
                    <a:ext uri="{0D108BD9-81ED-4DB2-BD59-A6C34878D82A}">
                      <a16:rowId xmlns:a16="http://schemas.microsoft.com/office/drawing/2014/main" val="4109489105"/>
                    </a:ext>
                  </a:extLst>
                </a:tr>
                <a:tr h="451974">
                  <a:tc>
                    <a:txBody>
                      <a:bodyPr/>
                      <a:lstStyle/>
                      <a:p>
                        <a:pPr algn="l">
                          <a:lnSpc>
                            <a:spcPts val="1300"/>
                          </a:lnSpc>
                          <a:spcAft>
                            <a:spcPts val="0"/>
                          </a:spcAft>
                        </a:pPr>
                        <a:r>
                          <a:rPr lang="en-GB" sz="1400" b="1" dirty="0">
                            <a:effectLst/>
                            <a:latin typeface="Arial" panose="020B0604020202020204" pitchFamily="34" charset="0"/>
                            <a:ea typeface="Calibri" panose="020F0502020204030204" pitchFamily="34" charset="0"/>
                          </a:rPr>
                          <a:t>Hypertensive disorders </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rPr>
                          <a:t>26 (1.1)</a:t>
                        </a:r>
                        <a:endParaRPr lang="en-GB" sz="1400" dirty="0">
                          <a:effectLst/>
                          <a:latin typeface="Times New Roman" panose="02020603050405020304" pitchFamily="18" charset="0"/>
                          <a:ea typeface="Calibri" panose="020F0502020204030204" pitchFamily="34" charset="0"/>
                        </a:endParaRPr>
                      </a:p>
                    </a:txBody>
                    <a:tcPr marL="68580" marR="68580" marT="0" marB="0" anchor="ctr">
                      <a:lnL w="28575" cap="flat" cmpd="sng" algn="ctr">
                        <a:solidFill>
                          <a:srgbClr val="28578B"/>
                        </a:solidFill>
                        <a:prstDash val="solid"/>
                        <a:round/>
                        <a:headEnd type="none" w="med" len="med"/>
                        <a:tailEnd type="none" w="med" len="med"/>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ctr">
                          <a:lnSpc>
                            <a:spcPts val="1300"/>
                          </a:lnSpc>
                          <a:spcAft>
                            <a:spcPts val="0"/>
                          </a:spcAft>
                        </a:pPr>
                        <a:r>
                          <a:rPr lang="en-GB" sz="1400">
                            <a:solidFill>
                              <a:srgbClr val="000000"/>
                            </a:solidFill>
                            <a:effectLst/>
                            <a:latin typeface="Arial" panose="020B0604020202020204" pitchFamily="34" charset="0"/>
                            <a:ea typeface="Calibri" panose="020F0502020204030204" pitchFamily="34" charset="0"/>
                          </a:rPr>
                          <a:t>66 (2.9)</a:t>
                        </a:r>
                        <a:endParaRPr lang="en-GB" sz="140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l">
                          <a:lnSpc>
                            <a:spcPts val="1300"/>
                          </a:lnSpc>
                          <a:spcAft>
                            <a:spcPts val="0"/>
                          </a:spcAft>
                        </a:pPr>
                        <a:r>
                          <a:rPr lang="en-GB" sz="1400" dirty="0">
                            <a:solidFill>
                              <a:srgbClr val="000000"/>
                            </a:solidFill>
                            <a:effectLst/>
                            <a:latin typeface="Arial" panose="020B0604020202020204" pitchFamily="34" charset="0"/>
                            <a:ea typeface="Calibri" panose="020F0502020204030204" pitchFamily="34" charset="0"/>
                          </a:rPr>
                          <a:t>0.39 (0.25 to 0.61)</a:t>
                        </a:r>
                        <a:endParaRPr lang="en-GB" sz="1400"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w="28575" cap="flat" cmpd="sng" algn="ctr">
                        <a:solidFill>
                          <a:srgbClr val="28578B"/>
                        </a:solidFill>
                        <a:prstDash val="solid"/>
                        <a:round/>
                        <a:headEnd type="none" w="med" len="med"/>
                        <a:tailEnd type="none" w="med" len="med"/>
                      </a:lnB>
                      <a:solidFill>
                        <a:schemeClr val="bg1"/>
                      </a:solidFill>
                    </a:tcPr>
                  </a:tc>
                  <a:tc>
                    <a:txBody>
                      <a:bodyPr/>
                      <a:lstStyle/>
                      <a:p>
                        <a:pPr algn="just">
                          <a:lnSpc>
                            <a:spcPts val="1300"/>
                          </a:lnSpc>
                          <a:spcAft>
                            <a:spcPts val="0"/>
                          </a:spcAft>
                        </a:pPr>
                        <a:r>
                          <a:rPr lang="en-GB" sz="1400" dirty="0">
                            <a:solidFill>
                              <a:srgbClr val="FF0000"/>
                            </a:solidFill>
                            <a:effectLst/>
                            <a:latin typeface="Arial" panose="020B0604020202020204" pitchFamily="34" charset="0"/>
                            <a:ea typeface="Calibri" panose="020F0502020204030204" pitchFamily="34" charset="0"/>
                          </a:rPr>
                          <a:t>&lt;0.001</a:t>
                        </a:r>
                        <a:endParaRPr lang="en-GB" sz="14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w="28575" cap="flat" cmpd="sng" algn="ctr">
                        <a:solidFill>
                          <a:srgbClr val="0E417D"/>
                        </a:solidFill>
                        <a:prstDash val="solid"/>
                        <a:round/>
                        <a:headEnd type="none" w="med" len="med"/>
                        <a:tailEnd type="none" w="med" len="med"/>
                      </a:lnB>
                      <a:solidFill>
                        <a:schemeClr val="bg1"/>
                      </a:solidFill>
                    </a:tcPr>
                  </a:tc>
                  <a:extLst>
                    <a:ext uri="{0D108BD9-81ED-4DB2-BD59-A6C34878D82A}">
                      <a16:rowId xmlns:a16="http://schemas.microsoft.com/office/drawing/2014/main" val="3988256604"/>
                    </a:ext>
                  </a:extLst>
                </a:tr>
              </a:tbl>
            </a:graphicData>
          </a:graphic>
        </p:graphicFrame>
        <p:sp>
          <p:nvSpPr>
            <p:cNvPr id="14" name="Rektangel 13">
              <a:extLst>
                <a:ext uri="{FF2B5EF4-FFF2-40B4-BE49-F238E27FC236}">
                  <a16:creationId xmlns:a16="http://schemas.microsoft.com/office/drawing/2014/main" id="{FBCAFC6C-4269-9A90-242A-E340A700E287}"/>
                </a:ext>
              </a:extLst>
            </p:cNvPr>
            <p:cNvSpPr/>
            <p:nvPr/>
          </p:nvSpPr>
          <p:spPr>
            <a:xfrm>
              <a:off x="1210983" y="4473373"/>
              <a:ext cx="8472357" cy="282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2200614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F6CA7E1-3414-695F-34BE-D15FF57310B9}"/>
              </a:ext>
            </a:extLst>
          </p:cNvPr>
          <p:cNvSpPr>
            <a:spLocks noGrp="1"/>
          </p:cNvSpPr>
          <p:nvPr>
            <p:ph type="dt" sz="half" idx="14"/>
          </p:nvPr>
        </p:nvSpPr>
        <p:spPr/>
        <p:txBody>
          <a:bodyPr/>
          <a:lstStyle/>
          <a:p>
            <a:fld id="{2683CE48-9A04-4EAD-ACE6-F96EF5477165}" type="datetime1">
              <a:rPr lang="sv-SE" smtClean="0"/>
              <a:t>2025-04-02</a:t>
            </a:fld>
            <a:endParaRPr lang="sv-SE"/>
          </a:p>
        </p:txBody>
      </p:sp>
      <p:pic>
        <p:nvPicPr>
          <p:cNvPr id="7" name="Bildobjekt 6">
            <a:extLst>
              <a:ext uri="{FF2B5EF4-FFF2-40B4-BE49-F238E27FC236}">
                <a16:creationId xmlns:a16="http://schemas.microsoft.com/office/drawing/2014/main" id="{09C82548-B60D-BB70-E43B-4C35E81B15F6}"/>
              </a:ext>
            </a:extLst>
          </p:cNvPr>
          <p:cNvPicPr>
            <a:picLocks noChangeAspect="1"/>
          </p:cNvPicPr>
          <p:nvPr/>
        </p:nvPicPr>
        <p:blipFill>
          <a:blip r:embed="rId2"/>
          <a:stretch>
            <a:fillRect/>
          </a:stretch>
        </p:blipFill>
        <p:spPr>
          <a:xfrm>
            <a:off x="342679" y="425716"/>
            <a:ext cx="7591425" cy="4086225"/>
          </a:xfrm>
          <a:prstGeom prst="rect">
            <a:avLst/>
          </a:prstGeom>
        </p:spPr>
      </p:pic>
      <p:grpSp>
        <p:nvGrpSpPr>
          <p:cNvPr id="8" name="Grupp 7">
            <a:extLst>
              <a:ext uri="{FF2B5EF4-FFF2-40B4-BE49-F238E27FC236}">
                <a16:creationId xmlns:a16="http://schemas.microsoft.com/office/drawing/2014/main" id="{06167C93-65A4-7ED3-8C55-1D027B601BDC}"/>
              </a:ext>
            </a:extLst>
          </p:cNvPr>
          <p:cNvGrpSpPr/>
          <p:nvPr/>
        </p:nvGrpSpPr>
        <p:grpSpPr>
          <a:xfrm>
            <a:off x="1629806" y="1954479"/>
            <a:ext cx="8642350" cy="4903521"/>
            <a:chOff x="1629806" y="1954479"/>
            <a:chExt cx="8642350" cy="4903521"/>
          </a:xfrm>
        </p:grpSpPr>
        <p:pic>
          <p:nvPicPr>
            <p:cNvPr id="9" name="Bildobjekt 8">
              <a:extLst>
                <a:ext uri="{FF2B5EF4-FFF2-40B4-BE49-F238E27FC236}">
                  <a16:creationId xmlns:a16="http://schemas.microsoft.com/office/drawing/2014/main" id="{3561AFC9-4C27-6AE1-BE05-7BF8A0EC67B1}"/>
                </a:ext>
              </a:extLst>
            </p:cNvPr>
            <p:cNvPicPr>
              <a:picLocks noChangeAspect="1"/>
            </p:cNvPicPr>
            <p:nvPr/>
          </p:nvPicPr>
          <p:blipFill>
            <a:blip r:embed="rId3"/>
            <a:stretch>
              <a:fillRect/>
            </a:stretch>
          </p:blipFill>
          <p:spPr>
            <a:xfrm>
              <a:off x="1629806" y="1954479"/>
              <a:ext cx="8642350" cy="4903521"/>
            </a:xfrm>
            <a:prstGeom prst="rect">
              <a:avLst/>
            </a:prstGeom>
          </p:spPr>
        </p:pic>
        <p:sp>
          <p:nvSpPr>
            <p:cNvPr id="10" name="Rektangel 9">
              <a:extLst>
                <a:ext uri="{FF2B5EF4-FFF2-40B4-BE49-F238E27FC236}">
                  <a16:creationId xmlns:a16="http://schemas.microsoft.com/office/drawing/2014/main" id="{FCE20DD1-52D7-D1F8-1389-9F53BA36B4D0}"/>
                </a:ext>
              </a:extLst>
            </p:cNvPr>
            <p:cNvSpPr/>
            <p:nvPr/>
          </p:nvSpPr>
          <p:spPr>
            <a:xfrm>
              <a:off x="1769423" y="5082639"/>
              <a:ext cx="8467107" cy="3018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88F12FF9-A82A-6779-2042-46C55607FC58}"/>
                </a:ext>
              </a:extLst>
            </p:cNvPr>
            <p:cNvSpPr/>
            <p:nvPr/>
          </p:nvSpPr>
          <p:spPr>
            <a:xfrm>
              <a:off x="1769423" y="4540237"/>
              <a:ext cx="8467107" cy="3018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22088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54EDD372-79AB-F903-26C0-8D48E6A4788D}"/>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7351B1A4-09B0-9982-AACC-42330012F622}"/>
              </a:ext>
            </a:extLst>
          </p:cNvPr>
          <p:cNvSpPr>
            <a:spLocks noGrp="1"/>
          </p:cNvSpPr>
          <p:nvPr>
            <p:ph type="ftr" sz="quarter" idx="15"/>
          </p:nvPr>
        </p:nvSpPr>
        <p:spPr/>
        <p:txBody>
          <a:bodyPr/>
          <a:lstStyle/>
          <a:p>
            <a:r>
              <a:rPr lang="sv-SE"/>
              <a:t>Sahlgrenska Universitetssjukhuset</a:t>
            </a:r>
            <a:endParaRPr lang="sv-SE" dirty="0"/>
          </a:p>
        </p:txBody>
      </p:sp>
      <p:pic>
        <p:nvPicPr>
          <p:cNvPr id="7" name="Bildobjekt 6">
            <a:extLst>
              <a:ext uri="{FF2B5EF4-FFF2-40B4-BE49-F238E27FC236}">
                <a16:creationId xmlns:a16="http://schemas.microsoft.com/office/drawing/2014/main" id="{524297D5-A57C-4D64-62BC-81C617012C98}"/>
              </a:ext>
            </a:extLst>
          </p:cNvPr>
          <p:cNvPicPr>
            <a:picLocks noChangeAspect="1"/>
          </p:cNvPicPr>
          <p:nvPr/>
        </p:nvPicPr>
        <p:blipFill>
          <a:blip r:embed="rId2"/>
          <a:stretch>
            <a:fillRect/>
          </a:stretch>
        </p:blipFill>
        <p:spPr>
          <a:xfrm>
            <a:off x="613317" y="637124"/>
            <a:ext cx="9372161" cy="5838200"/>
          </a:xfrm>
          <a:prstGeom prst="rect">
            <a:avLst/>
          </a:prstGeom>
        </p:spPr>
      </p:pic>
    </p:spTree>
    <p:extLst>
      <p:ext uri="{BB962C8B-B14F-4D97-AF65-F5344CB8AC3E}">
        <p14:creationId xmlns:p14="http://schemas.microsoft.com/office/powerpoint/2010/main" val="1981747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20CB4F96-1AE3-ACAA-A259-A1191240905A}"/>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582279F2-24B2-5834-DE18-7B215853A1DF}"/>
              </a:ext>
            </a:extLst>
          </p:cNvPr>
          <p:cNvSpPr>
            <a:spLocks noGrp="1"/>
          </p:cNvSpPr>
          <p:nvPr>
            <p:ph type="ftr" sz="quarter" idx="15"/>
          </p:nvPr>
        </p:nvSpPr>
        <p:spPr/>
        <p:txBody>
          <a:bodyPr/>
          <a:lstStyle/>
          <a:p>
            <a:r>
              <a:rPr lang="sv-SE"/>
              <a:t>Sahlgrenska Universitetssjukhuset</a:t>
            </a:r>
            <a:endParaRPr lang="sv-SE" dirty="0"/>
          </a:p>
        </p:txBody>
      </p:sp>
      <p:pic>
        <p:nvPicPr>
          <p:cNvPr id="9" name="Bildobjekt 8">
            <a:extLst>
              <a:ext uri="{FF2B5EF4-FFF2-40B4-BE49-F238E27FC236}">
                <a16:creationId xmlns:a16="http://schemas.microsoft.com/office/drawing/2014/main" id="{F1137EB4-4EFE-89AD-C851-358EB3502F38}"/>
              </a:ext>
            </a:extLst>
          </p:cNvPr>
          <p:cNvPicPr>
            <a:picLocks noChangeAspect="1"/>
          </p:cNvPicPr>
          <p:nvPr/>
        </p:nvPicPr>
        <p:blipFill>
          <a:blip r:embed="rId3"/>
          <a:stretch>
            <a:fillRect/>
          </a:stretch>
        </p:blipFill>
        <p:spPr>
          <a:xfrm>
            <a:off x="389467" y="575996"/>
            <a:ext cx="9846602" cy="5880559"/>
          </a:xfrm>
          <a:prstGeom prst="rect">
            <a:avLst/>
          </a:prstGeom>
        </p:spPr>
      </p:pic>
    </p:spTree>
    <p:extLst>
      <p:ext uri="{BB962C8B-B14F-4D97-AF65-F5344CB8AC3E}">
        <p14:creationId xmlns:p14="http://schemas.microsoft.com/office/powerpoint/2010/main" val="180519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FCDBDB83-D5E5-9F88-0801-6FB7750657CF}"/>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DCC93643-B91A-B404-2607-7721101D95B7}"/>
              </a:ext>
            </a:extLst>
          </p:cNvPr>
          <p:cNvSpPr>
            <a:spLocks noGrp="1"/>
          </p:cNvSpPr>
          <p:nvPr>
            <p:ph type="ftr" sz="quarter" idx="15"/>
          </p:nvPr>
        </p:nvSpPr>
        <p:spPr/>
        <p:txBody>
          <a:bodyPr/>
          <a:lstStyle/>
          <a:p>
            <a:r>
              <a:rPr lang="sv-SE"/>
              <a:t>Sahlgrenska Universitetssjukhuset</a:t>
            </a:r>
            <a:endParaRPr lang="sv-SE" dirty="0"/>
          </a:p>
        </p:txBody>
      </p:sp>
      <p:grpSp>
        <p:nvGrpSpPr>
          <p:cNvPr id="8" name="Grupp 7">
            <a:extLst>
              <a:ext uri="{FF2B5EF4-FFF2-40B4-BE49-F238E27FC236}">
                <a16:creationId xmlns:a16="http://schemas.microsoft.com/office/drawing/2014/main" id="{F8480036-F6B3-B28F-3853-72B15571B3E6}"/>
              </a:ext>
            </a:extLst>
          </p:cNvPr>
          <p:cNvGrpSpPr/>
          <p:nvPr/>
        </p:nvGrpSpPr>
        <p:grpSpPr>
          <a:xfrm>
            <a:off x="389466" y="671105"/>
            <a:ext cx="9791597" cy="5807754"/>
            <a:chOff x="2152185" y="1897740"/>
            <a:chExt cx="7906215" cy="4823735"/>
          </a:xfrm>
        </p:grpSpPr>
        <p:pic>
          <p:nvPicPr>
            <p:cNvPr id="6" name="Bildobjekt 5">
              <a:extLst>
                <a:ext uri="{FF2B5EF4-FFF2-40B4-BE49-F238E27FC236}">
                  <a16:creationId xmlns:a16="http://schemas.microsoft.com/office/drawing/2014/main" id="{1923DD6D-1527-792F-2FDC-99EEC1027B04}"/>
                </a:ext>
              </a:extLst>
            </p:cNvPr>
            <p:cNvPicPr>
              <a:picLocks noChangeAspect="1"/>
            </p:cNvPicPr>
            <p:nvPr/>
          </p:nvPicPr>
          <p:blipFill>
            <a:blip r:embed="rId3"/>
            <a:stretch>
              <a:fillRect/>
            </a:stretch>
          </p:blipFill>
          <p:spPr>
            <a:xfrm>
              <a:off x="2155040" y="1897740"/>
              <a:ext cx="7881920" cy="4823735"/>
            </a:xfrm>
            <a:prstGeom prst="rect">
              <a:avLst/>
            </a:prstGeom>
          </p:spPr>
        </p:pic>
        <p:sp>
          <p:nvSpPr>
            <p:cNvPr id="7" name="Rektangel 6">
              <a:extLst>
                <a:ext uri="{FF2B5EF4-FFF2-40B4-BE49-F238E27FC236}">
                  <a16:creationId xmlns:a16="http://schemas.microsoft.com/office/drawing/2014/main" id="{375D180D-B1B2-B100-D9D4-F09ED31715D2}"/>
                </a:ext>
              </a:extLst>
            </p:cNvPr>
            <p:cNvSpPr/>
            <p:nvPr/>
          </p:nvSpPr>
          <p:spPr>
            <a:xfrm>
              <a:off x="2152185" y="2598234"/>
              <a:ext cx="7906215" cy="713678"/>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3350327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07471B-DF11-31A6-1A09-B07592B5849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648FC501-B0B2-05AF-8788-BBCD351525C2}"/>
              </a:ext>
            </a:extLst>
          </p:cNvPr>
          <p:cNvSpPr>
            <a:spLocks noGrp="1"/>
          </p:cNvSpPr>
          <p:nvPr>
            <p:ph sz="quarter" idx="13"/>
          </p:nvPr>
        </p:nvSpPr>
        <p:spPr/>
        <p:txBody>
          <a:bodyPr/>
          <a:lstStyle/>
          <a:p>
            <a:endParaRPr lang="sv-SE"/>
          </a:p>
        </p:txBody>
      </p:sp>
      <p:sp>
        <p:nvSpPr>
          <p:cNvPr id="4" name="Platshållare för datum 3">
            <a:extLst>
              <a:ext uri="{FF2B5EF4-FFF2-40B4-BE49-F238E27FC236}">
                <a16:creationId xmlns:a16="http://schemas.microsoft.com/office/drawing/2014/main" id="{A564C3D3-9E92-AE11-34A5-71BBF472F547}"/>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9F11B3BA-0675-6E5C-0A66-95C5668F7EA5}"/>
              </a:ext>
            </a:extLst>
          </p:cNvPr>
          <p:cNvSpPr>
            <a:spLocks noGrp="1"/>
          </p:cNvSpPr>
          <p:nvPr>
            <p:ph type="ftr" sz="quarter" idx="15"/>
          </p:nvPr>
        </p:nvSpPr>
        <p:spPr/>
        <p:txBody>
          <a:bodyPr/>
          <a:lstStyle/>
          <a:p>
            <a:r>
              <a:rPr lang="sv-SE"/>
              <a:t>Sahlgrenska Universitetssjukhuset</a:t>
            </a:r>
            <a:endParaRPr lang="sv-SE" dirty="0"/>
          </a:p>
        </p:txBody>
      </p:sp>
      <p:pic>
        <p:nvPicPr>
          <p:cNvPr id="6" name="Bildobjekt 5">
            <a:extLst>
              <a:ext uri="{FF2B5EF4-FFF2-40B4-BE49-F238E27FC236}">
                <a16:creationId xmlns:a16="http://schemas.microsoft.com/office/drawing/2014/main" id="{7D078D88-7A43-E0B9-F740-A09F8176F264}"/>
              </a:ext>
            </a:extLst>
          </p:cNvPr>
          <p:cNvPicPr>
            <a:picLocks noChangeAspect="1"/>
          </p:cNvPicPr>
          <p:nvPr/>
        </p:nvPicPr>
        <p:blipFill>
          <a:blip r:embed="rId3"/>
          <a:stretch>
            <a:fillRect/>
          </a:stretch>
        </p:blipFill>
        <p:spPr>
          <a:xfrm>
            <a:off x="0" y="278212"/>
            <a:ext cx="10259122" cy="6448046"/>
          </a:xfrm>
          <a:prstGeom prst="rect">
            <a:avLst/>
          </a:prstGeom>
        </p:spPr>
      </p:pic>
      <p:sp>
        <p:nvSpPr>
          <p:cNvPr id="7" name="Rektangel 6">
            <a:extLst>
              <a:ext uri="{FF2B5EF4-FFF2-40B4-BE49-F238E27FC236}">
                <a16:creationId xmlns:a16="http://schemas.microsoft.com/office/drawing/2014/main" id="{A31053A3-3E82-AFF8-4A8F-D8CAAF632297}"/>
              </a:ext>
            </a:extLst>
          </p:cNvPr>
          <p:cNvSpPr/>
          <p:nvPr/>
        </p:nvSpPr>
        <p:spPr>
          <a:xfrm>
            <a:off x="301083" y="1615153"/>
            <a:ext cx="9946888" cy="235949"/>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7">
            <a:extLst>
              <a:ext uri="{FF2B5EF4-FFF2-40B4-BE49-F238E27FC236}">
                <a16:creationId xmlns:a16="http://schemas.microsoft.com/office/drawing/2014/main" id="{D08A3BFE-F8B3-A244-18D1-B2E62E046C4E}"/>
              </a:ext>
            </a:extLst>
          </p:cNvPr>
          <p:cNvSpPr/>
          <p:nvPr/>
        </p:nvSpPr>
        <p:spPr>
          <a:xfrm>
            <a:off x="312234" y="2393221"/>
            <a:ext cx="9946888" cy="568614"/>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a:extLst>
              <a:ext uri="{FF2B5EF4-FFF2-40B4-BE49-F238E27FC236}">
                <a16:creationId xmlns:a16="http://schemas.microsoft.com/office/drawing/2014/main" id="{16491D26-6B7B-949D-5969-88A1C053DF28}"/>
              </a:ext>
            </a:extLst>
          </p:cNvPr>
          <p:cNvSpPr/>
          <p:nvPr/>
        </p:nvSpPr>
        <p:spPr>
          <a:xfrm>
            <a:off x="301083" y="3224454"/>
            <a:ext cx="9946888" cy="568615"/>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60526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F2A569F-005D-C443-7D0C-DEBD08A93D2A}"/>
              </a:ext>
            </a:extLst>
          </p:cNvPr>
          <p:cNvSpPr>
            <a:spLocks noGrp="1"/>
          </p:cNvSpPr>
          <p:nvPr>
            <p:ph type="ctrTitle"/>
          </p:nvPr>
        </p:nvSpPr>
        <p:spPr>
          <a:xfrm>
            <a:off x="891539" y="1076643"/>
            <a:ext cx="5737196" cy="2387600"/>
          </a:xfrm>
        </p:spPr>
        <p:txBody>
          <a:bodyPr/>
          <a:lstStyle/>
          <a:p>
            <a:r>
              <a:rPr lang="en-US" dirty="0"/>
              <a:t>Hur </a:t>
            </a:r>
            <a:r>
              <a:rPr lang="en-US" dirty="0" err="1"/>
              <a:t>lång</a:t>
            </a:r>
            <a:r>
              <a:rPr lang="en-US" dirty="0"/>
              <a:t> </a:t>
            </a:r>
            <a:r>
              <a:rPr lang="en-US" dirty="0" err="1"/>
              <a:t>får</a:t>
            </a:r>
            <a:r>
              <a:rPr lang="en-US" dirty="0"/>
              <a:t> </a:t>
            </a:r>
            <a:r>
              <a:rPr lang="en-US" dirty="0" err="1"/>
              <a:t>en</a:t>
            </a:r>
            <a:r>
              <a:rPr lang="en-US" dirty="0"/>
              <a:t> </a:t>
            </a:r>
            <a:r>
              <a:rPr lang="en-US" dirty="0" err="1"/>
              <a:t>graviditet</a:t>
            </a:r>
            <a:r>
              <a:rPr lang="en-US" dirty="0"/>
              <a:t> </a:t>
            </a:r>
            <a:r>
              <a:rPr lang="en-US" dirty="0" err="1"/>
              <a:t>vara</a:t>
            </a:r>
            <a:r>
              <a:rPr lang="en-US" dirty="0"/>
              <a:t> för </a:t>
            </a:r>
            <a:r>
              <a:rPr lang="en-US" dirty="0" err="1"/>
              <a:t>fostret</a:t>
            </a:r>
            <a:r>
              <a:rPr lang="en-US" dirty="0"/>
              <a:t> och den gravidas </a:t>
            </a:r>
            <a:r>
              <a:rPr lang="en-US" dirty="0" err="1"/>
              <a:t>bsäta</a:t>
            </a:r>
            <a:r>
              <a:rPr lang="en-US" dirty="0"/>
              <a:t>?</a:t>
            </a:r>
          </a:p>
        </p:txBody>
      </p:sp>
      <p:sp>
        <p:nvSpPr>
          <p:cNvPr id="15" name="Subtitle 2">
            <a:extLst>
              <a:ext uri="{FF2B5EF4-FFF2-40B4-BE49-F238E27FC236}">
                <a16:creationId xmlns:a16="http://schemas.microsoft.com/office/drawing/2014/main" id="{9860CE40-873A-F388-F40C-BD73121C9CB5}"/>
              </a:ext>
            </a:extLst>
          </p:cNvPr>
          <p:cNvSpPr>
            <a:spLocks noGrp="1"/>
          </p:cNvSpPr>
          <p:nvPr>
            <p:ph type="subTitle" idx="1"/>
          </p:nvPr>
        </p:nvSpPr>
        <p:spPr>
          <a:xfrm>
            <a:off x="885372" y="3761691"/>
            <a:ext cx="5737196" cy="1683433"/>
          </a:xfrm>
        </p:spPr>
        <p:txBody>
          <a:bodyPr/>
          <a:lstStyle/>
          <a:p>
            <a:endParaRPr lang="en-US"/>
          </a:p>
        </p:txBody>
      </p:sp>
      <p:sp>
        <p:nvSpPr>
          <p:cNvPr id="5" name="Platshållare för datum 4">
            <a:extLst>
              <a:ext uri="{FF2B5EF4-FFF2-40B4-BE49-F238E27FC236}">
                <a16:creationId xmlns:a16="http://schemas.microsoft.com/office/drawing/2014/main" id="{396C447F-28E5-36BF-666A-E7959076F412}"/>
              </a:ext>
            </a:extLst>
          </p:cNvPr>
          <p:cNvSpPr>
            <a:spLocks noGrp="1"/>
          </p:cNvSpPr>
          <p:nvPr>
            <p:ph type="dt" sz="half" idx="14"/>
          </p:nvPr>
        </p:nvSpPr>
        <p:spPr>
          <a:xfrm>
            <a:off x="10901363" y="136525"/>
            <a:ext cx="908050" cy="141687"/>
          </a:xfrm>
        </p:spPr>
        <p:txBody>
          <a:bodyPr anchor="ctr">
            <a:normAutofit/>
          </a:bodyPr>
          <a:lstStyle/>
          <a:p>
            <a:pPr>
              <a:spcAft>
                <a:spcPts val="600"/>
              </a:spcAft>
            </a:pPr>
            <a:fld id="{6D598AF4-8416-41AC-A4B8-8AA2F78027DE}" type="datetime1">
              <a:rPr lang="sv-SE" smtClean="0"/>
              <a:pPr>
                <a:spcAft>
                  <a:spcPts val="600"/>
                </a:spcAft>
              </a:pPr>
              <a:t>2025-04-02</a:t>
            </a:fld>
            <a:endParaRPr lang="sv-SE"/>
          </a:p>
        </p:txBody>
      </p:sp>
      <p:pic>
        <p:nvPicPr>
          <p:cNvPr id="2" name="Platshållare för innehåll 7">
            <a:extLst>
              <a:ext uri="{FF2B5EF4-FFF2-40B4-BE49-F238E27FC236}">
                <a16:creationId xmlns:a16="http://schemas.microsoft.com/office/drawing/2014/main" id="{FD14E582-697D-B6BE-A8AB-9ED46EA0B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940" y="277455"/>
            <a:ext cx="3126059" cy="3088389"/>
          </a:xfrm>
          <a:prstGeom prst="rect">
            <a:avLst/>
          </a:prstGeom>
        </p:spPr>
      </p:pic>
    </p:spTree>
    <p:extLst>
      <p:ext uri="{BB962C8B-B14F-4D97-AF65-F5344CB8AC3E}">
        <p14:creationId xmlns:p14="http://schemas.microsoft.com/office/powerpoint/2010/main" val="536373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69D11FC8-3CC7-CBDD-92FF-B7889F3839F7}"/>
              </a:ext>
            </a:extLst>
          </p:cNvPr>
          <p:cNvPicPr>
            <a:picLocks noChangeAspect="1"/>
          </p:cNvPicPr>
          <p:nvPr/>
        </p:nvPicPr>
        <p:blipFill>
          <a:blip r:embed="rId3"/>
          <a:stretch>
            <a:fillRect/>
          </a:stretch>
        </p:blipFill>
        <p:spPr>
          <a:xfrm>
            <a:off x="333500" y="425716"/>
            <a:ext cx="8665534" cy="4945536"/>
          </a:xfrm>
          <a:prstGeom prst="rect">
            <a:avLst/>
          </a:prstGeom>
        </p:spPr>
      </p:pic>
      <p:grpSp>
        <p:nvGrpSpPr>
          <p:cNvPr id="4" name="Grupp 3">
            <a:extLst>
              <a:ext uri="{FF2B5EF4-FFF2-40B4-BE49-F238E27FC236}">
                <a16:creationId xmlns:a16="http://schemas.microsoft.com/office/drawing/2014/main" id="{90EDCDFC-20CD-D8A0-B8EB-1FA86DB68858}"/>
              </a:ext>
            </a:extLst>
          </p:cNvPr>
          <p:cNvGrpSpPr/>
          <p:nvPr/>
        </p:nvGrpSpPr>
        <p:grpSpPr>
          <a:xfrm>
            <a:off x="512956" y="1784195"/>
            <a:ext cx="9810715" cy="4648089"/>
            <a:chOff x="745972" y="2336204"/>
            <a:chExt cx="9577699" cy="4096080"/>
          </a:xfrm>
        </p:grpSpPr>
        <p:pic>
          <p:nvPicPr>
            <p:cNvPr id="12" name="Bildobjekt 11">
              <a:extLst>
                <a:ext uri="{FF2B5EF4-FFF2-40B4-BE49-F238E27FC236}">
                  <a16:creationId xmlns:a16="http://schemas.microsoft.com/office/drawing/2014/main" id="{82FD6CF6-A2D7-A584-47BC-C52D5B0CA3D9}"/>
                </a:ext>
              </a:extLst>
            </p:cNvPr>
            <p:cNvPicPr>
              <a:picLocks noChangeAspect="1"/>
            </p:cNvPicPr>
            <p:nvPr/>
          </p:nvPicPr>
          <p:blipFill>
            <a:blip r:embed="rId4"/>
            <a:stretch>
              <a:fillRect/>
            </a:stretch>
          </p:blipFill>
          <p:spPr>
            <a:xfrm>
              <a:off x="745972" y="2336204"/>
              <a:ext cx="9577699" cy="4096080"/>
            </a:xfrm>
            <a:prstGeom prst="rect">
              <a:avLst/>
            </a:prstGeom>
          </p:spPr>
        </p:pic>
        <p:sp>
          <p:nvSpPr>
            <p:cNvPr id="2" name="Rektangel 1">
              <a:extLst>
                <a:ext uri="{FF2B5EF4-FFF2-40B4-BE49-F238E27FC236}">
                  <a16:creationId xmlns:a16="http://schemas.microsoft.com/office/drawing/2014/main" id="{8258DB08-9C5B-A24F-5AA2-D9C6042BCB01}"/>
                </a:ext>
              </a:extLst>
            </p:cNvPr>
            <p:cNvSpPr/>
            <p:nvPr/>
          </p:nvSpPr>
          <p:spPr>
            <a:xfrm>
              <a:off x="769434" y="3546088"/>
              <a:ext cx="9322420" cy="657922"/>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Rektangel 2">
              <a:extLst>
                <a:ext uri="{FF2B5EF4-FFF2-40B4-BE49-F238E27FC236}">
                  <a16:creationId xmlns:a16="http://schemas.microsoft.com/office/drawing/2014/main" id="{070965D7-C124-7463-92F5-99FEB230801D}"/>
                </a:ext>
              </a:extLst>
            </p:cNvPr>
            <p:cNvSpPr/>
            <p:nvPr/>
          </p:nvSpPr>
          <p:spPr>
            <a:xfrm>
              <a:off x="745972" y="4514208"/>
              <a:ext cx="9345882" cy="330820"/>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3090706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sz="quarter" idx="13"/>
          </p:nvPr>
        </p:nvPicPr>
        <p:blipFill>
          <a:blip r:embed="rId3"/>
          <a:stretch>
            <a:fillRect/>
          </a:stretch>
        </p:blipFill>
        <p:spPr>
          <a:xfrm>
            <a:off x="389466" y="573395"/>
            <a:ext cx="9321479" cy="3318381"/>
          </a:xfrm>
          <a:prstGeom prst="rect">
            <a:avLst/>
          </a:prstGeom>
        </p:spPr>
      </p:pic>
      <p:sp>
        <p:nvSpPr>
          <p:cNvPr id="4" name="Platshållare för sidfot 3"/>
          <p:cNvSpPr>
            <a:spLocks noGrp="1"/>
          </p:cNvSpPr>
          <p:nvPr>
            <p:ph type="ftr" sz="quarter" idx="15"/>
          </p:nvPr>
        </p:nvSpPr>
        <p:spPr/>
        <p:txBody>
          <a:bodyPr/>
          <a:lstStyle/>
          <a:p>
            <a:pPr eaLnBrk="0" hangingPunct="0">
              <a:spcBef>
                <a:spcPts val="0"/>
              </a:spcBef>
            </a:pPr>
            <a:r>
              <a:rPr lang="en-US"/>
              <a:t>INSTITUTE OF CLINICAL SCIENCE DEP OF OBSTETRICS AND GYNECOLOGY</a:t>
            </a:r>
            <a:endParaRPr lang="sv-SE" dirty="0"/>
          </a:p>
        </p:txBody>
      </p:sp>
      <p:grpSp>
        <p:nvGrpSpPr>
          <p:cNvPr id="9" name="Grupp 8">
            <a:extLst>
              <a:ext uri="{FF2B5EF4-FFF2-40B4-BE49-F238E27FC236}">
                <a16:creationId xmlns:a16="http://schemas.microsoft.com/office/drawing/2014/main" id="{36D3268E-39C4-19E3-C9F4-15C0BBCD10B3}"/>
              </a:ext>
            </a:extLst>
          </p:cNvPr>
          <p:cNvGrpSpPr/>
          <p:nvPr/>
        </p:nvGrpSpPr>
        <p:grpSpPr>
          <a:xfrm>
            <a:off x="1304690" y="1887117"/>
            <a:ext cx="8629278" cy="4834358"/>
            <a:chOff x="1304690" y="1887117"/>
            <a:chExt cx="8629278" cy="4834358"/>
          </a:xfrm>
        </p:grpSpPr>
        <p:pic>
          <p:nvPicPr>
            <p:cNvPr id="3" name="Bildobjekt 2"/>
            <p:cNvPicPr>
              <a:picLocks noChangeAspect="1"/>
            </p:cNvPicPr>
            <p:nvPr/>
          </p:nvPicPr>
          <p:blipFill>
            <a:blip r:embed="rId4"/>
            <a:stretch>
              <a:fillRect/>
            </a:stretch>
          </p:blipFill>
          <p:spPr>
            <a:xfrm>
              <a:off x="1304691" y="1887117"/>
              <a:ext cx="8629277" cy="4834358"/>
            </a:xfrm>
            <a:prstGeom prst="rect">
              <a:avLst/>
            </a:prstGeom>
          </p:spPr>
        </p:pic>
        <p:sp>
          <p:nvSpPr>
            <p:cNvPr id="6" name="Rektangel 5"/>
            <p:cNvSpPr/>
            <p:nvPr/>
          </p:nvSpPr>
          <p:spPr>
            <a:xfrm>
              <a:off x="1304690" y="2526745"/>
              <a:ext cx="8274207" cy="192259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975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5"/>
          </p:nvPr>
        </p:nvSpPr>
        <p:spPr/>
        <p:txBody>
          <a:bodyPr/>
          <a:lstStyle/>
          <a:p>
            <a:pPr eaLnBrk="0" hangingPunct="0">
              <a:spcBef>
                <a:spcPts val="0"/>
              </a:spcBef>
            </a:pPr>
            <a:r>
              <a:rPr lang="en-US"/>
              <a:t>INSTITUTE OF CLINICAL SCIENCE DEP OF OBSTETRICS AND GYNECOLOGY</a:t>
            </a:r>
            <a:endParaRPr lang="sv-SE" dirty="0"/>
          </a:p>
        </p:txBody>
      </p:sp>
      <p:pic>
        <p:nvPicPr>
          <p:cNvPr id="7" name="Bildobjekt 6"/>
          <p:cNvPicPr>
            <a:picLocks noChangeAspect="1"/>
          </p:cNvPicPr>
          <p:nvPr/>
        </p:nvPicPr>
        <p:blipFill>
          <a:blip r:embed="rId3"/>
          <a:stretch>
            <a:fillRect/>
          </a:stretch>
        </p:blipFill>
        <p:spPr>
          <a:xfrm>
            <a:off x="389466" y="727617"/>
            <a:ext cx="9747183" cy="3030344"/>
          </a:xfrm>
          <a:prstGeom prst="rect">
            <a:avLst/>
          </a:prstGeom>
        </p:spPr>
      </p:pic>
    </p:spTree>
    <p:extLst>
      <p:ext uri="{BB962C8B-B14F-4D97-AF65-F5344CB8AC3E}">
        <p14:creationId xmlns:p14="http://schemas.microsoft.com/office/powerpoint/2010/main" val="3370387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059CDDC-DABF-75A1-F467-48A7477E920D}"/>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33094271-E598-6F35-5086-9295838A4D2D}"/>
              </a:ext>
            </a:extLst>
          </p:cNvPr>
          <p:cNvSpPr>
            <a:spLocks noGrp="1"/>
          </p:cNvSpPr>
          <p:nvPr>
            <p:ph type="ftr" sz="quarter" idx="15"/>
          </p:nvPr>
        </p:nvSpPr>
        <p:spPr/>
        <p:txBody>
          <a:bodyPr/>
          <a:lstStyle/>
          <a:p>
            <a:r>
              <a:rPr lang="sv-SE"/>
              <a:t>Sahlgrenska Universitetssjukhuset</a:t>
            </a:r>
            <a:endParaRPr lang="sv-SE" dirty="0"/>
          </a:p>
        </p:txBody>
      </p:sp>
      <p:grpSp>
        <p:nvGrpSpPr>
          <p:cNvPr id="8" name="Grupp 7">
            <a:extLst>
              <a:ext uri="{FF2B5EF4-FFF2-40B4-BE49-F238E27FC236}">
                <a16:creationId xmlns:a16="http://schemas.microsoft.com/office/drawing/2014/main" id="{DD10142C-CDA7-376C-4DF0-15B931EA1D93}"/>
              </a:ext>
            </a:extLst>
          </p:cNvPr>
          <p:cNvGrpSpPr/>
          <p:nvPr/>
        </p:nvGrpSpPr>
        <p:grpSpPr>
          <a:xfrm>
            <a:off x="5878610" y="1212246"/>
            <a:ext cx="2966124" cy="4433508"/>
            <a:chOff x="7680176" y="2371184"/>
            <a:chExt cx="2966124" cy="4433508"/>
          </a:xfrm>
        </p:grpSpPr>
        <p:pic>
          <p:nvPicPr>
            <p:cNvPr id="11" name="Bildobjekt 10"/>
            <p:cNvPicPr>
              <a:picLocks noChangeAspect="1"/>
            </p:cNvPicPr>
            <p:nvPr/>
          </p:nvPicPr>
          <p:blipFill>
            <a:blip r:embed="rId2"/>
            <a:stretch>
              <a:fillRect/>
            </a:stretch>
          </p:blipFill>
          <p:spPr>
            <a:xfrm>
              <a:off x="7680176" y="2371184"/>
              <a:ext cx="2966124" cy="4433508"/>
            </a:xfrm>
            <a:prstGeom prst="rect">
              <a:avLst/>
            </a:prstGeom>
          </p:spPr>
        </p:pic>
        <p:sp>
          <p:nvSpPr>
            <p:cNvPr id="12" name="textruta 11"/>
            <p:cNvSpPr txBox="1"/>
            <p:nvPr/>
          </p:nvSpPr>
          <p:spPr>
            <a:xfrm>
              <a:off x="8112225" y="2419621"/>
              <a:ext cx="1728191" cy="276999"/>
            </a:xfrm>
            <a:prstGeom prst="rect">
              <a:avLst/>
            </a:prstGeom>
            <a:noFill/>
          </p:spPr>
          <p:txBody>
            <a:bodyPr wrap="square" rtlCol="0">
              <a:spAutoFit/>
            </a:bodyPr>
            <a:lstStyle/>
            <a:p>
              <a:r>
                <a:rPr lang="sv-SE" sz="1200" dirty="0"/>
                <a:t>Kejsarsnitt</a:t>
              </a:r>
              <a:endParaRPr lang="en-GB" sz="1200" dirty="0"/>
            </a:p>
          </p:txBody>
        </p:sp>
        <p:sp>
          <p:nvSpPr>
            <p:cNvPr id="13" name="textruta 12"/>
            <p:cNvSpPr txBox="1"/>
            <p:nvPr/>
          </p:nvSpPr>
          <p:spPr>
            <a:xfrm>
              <a:off x="8103358" y="4585232"/>
              <a:ext cx="2346220" cy="276999"/>
            </a:xfrm>
            <a:prstGeom prst="rect">
              <a:avLst/>
            </a:prstGeom>
            <a:noFill/>
          </p:spPr>
          <p:txBody>
            <a:bodyPr wrap="none" rtlCol="0">
              <a:spAutoFit/>
            </a:bodyPr>
            <a:lstStyle/>
            <a:p>
              <a:r>
                <a:rPr lang="sv-SE" sz="1200" dirty="0"/>
                <a:t>Operativ vaginal förlossning</a:t>
              </a:r>
              <a:endParaRPr lang="en-GB" sz="1200" dirty="0"/>
            </a:p>
          </p:txBody>
        </p:sp>
      </p:grpSp>
      <p:grpSp>
        <p:nvGrpSpPr>
          <p:cNvPr id="15" name="Grupp 14">
            <a:extLst>
              <a:ext uri="{FF2B5EF4-FFF2-40B4-BE49-F238E27FC236}">
                <a16:creationId xmlns:a16="http://schemas.microsoft.com/office/drawing/2014/main" id="{F3BD595F-BA3D-7570-5B8B-61AA331498F1}"/>
              </a:ext>
            </a:extLst>
          </p:cNvPr>
          <p:cNvGrpSpPr/>
          <p:nvPr/>
        </p:nvGrpSpPr>
        <p:grpSpPr>
          <a:xfrm>
            <a:off x="2008178" y="1158108"/>
            <a:ext cx="2763149" cy="4343648"/>
            <a:chOff x="2448983" y="2558120"/>
            <a:chExt cx="2763149" cy="4343648"/>
          </a:xfrm>
        </p:grpSpPr>
        <p:pic>
          <p:nvPicPr>
            <p:cNvPr id="10" name="Bildobjekt 9"/>
            <p:cNvPicPr>
              <a:picLocks noChangeAspect="1"/>
            </p:cNvPicPr>
            <p:nvPr/>
          </p:nvPicPr>
          <p:blipFill>
            <a:blip r:embed="rId3"/>
            <a:stretch>
              <a:fillRect/>
            </a:stretch>
          </p:blipFill>
          <p:spPr>
            <a:xfrm>
              <a:off x="2448983" y="2558120"/>
              <a:ext cx="2763149" cy="4343648"/>
            </a:xfrm>
            <a:prstGeom prst="rect">
              <a:avLst/>
            </a:prstGeom>
          </p:spPr>
        </p:pic>
        <p:sp>
          <p:nvSpPr>
            <p:cNvPr id="9" name="Rektangel 8">
              <a:extLst>
                <a:ext uri="{FF2B5EF4-FFF2-40B4-BE49-F238E27FC236}">
                  <a16:creationId xmlns:a16="http://schemas.microsoft.com/office/drawing/2014/main" id="{09D7C1E5-2160-624C-0475-D7D5665B3A45}"/>
                </a:ext>
              </a:extLst>
            </p:cNvPr>
            <p:cNvSpPr/>
            <p:nvPr/>
          </p:nvSpPr>
          <p:spPr>
            <a:xfrm>
              <a:off x="3058661" y="2683958"/>
              <a:ext cx="771896" cy="309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ysClr val="windowText" lastClr="000000"/>
                  </a:solidFill>
                </a:rPr>
                <a:t>IUFD</a:t>
              </a:r>
            </a:p>
          </p:txBody>
        </p:sp>
        <p:sp>
          <p:nvSpPr>
            <p:cNvPr id="14" name="Rektangel 13">
              <a:extLst>
                <a:ext uri="{FF2B5EF4-FFF2-40B4-BE49-F238E27FC236}">
                  <a16:creationId xmlns:a16="http://schemas.microsoft.com/office/drawing/2014/main" id="{2D64D585-A995-F893-3C9B-E8D68CD1F71A}"/>
                </a:ext>
              </a:extLst>
            </p:cNvPr>
            <p:cNvSpPr/>
            <p:nvPr/>
          </p:nvSpPr>
          <p:spPr>
            <a:xfrm>
              <a:off x="2707575" y="4674240"/>
              <a:ext cx="1294080" cy="309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ysClr val="windowText" lastClr="000000"/>
                  </a:solidFill>
                </a:rPr>
                <a:t>Perinatal död</a:t>
              </a:r>
            </a:p>
          </p:txBody>
        </p:sp>
      </p:grpSp>
    </p:spTree>
    <p:extLst>
      <p:ext uri="{BB962C8B-B14F-4D97-AF65-F5344CB8AC3E}">
        <p14:creationId xmlns:p14="http://schemas.microsoft.com/office/powerpoint/2010/main" val="1008046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4D099CE9-9DF2-2BD6-912D-87198A3C89AA}"/>
              </a:ext>
            </a:extLst>
          </p:cNvPr>
          <p:cNvSpPr>
            <a:spLocks noGrp="1"/>
          </p:cNvSpPr>
          <p:nvPr>
            <p:ph sz="quarter" idx="13"/>
          </p:nvPr>
        </p:nvSpPr>
        <p:spPr/>
        <p:txBody>
          <a:bodyPr/>
          <a:lstStyle/>
          <a:p>
            <a:endParaRPr lang="sv-SE"/>
          </a:p>
        </p:txBody>
      </p:sp>
      <p:sp>
        <p:nvSpPr>
          <p:cNvPr id="4" name="Platshållare för sidfot 3"/>
          <p:cNvSpPr>
            <a:spLocks noGrp="1"/>
          </p:cNvSpPr>
          <p:nvPr>
            <p:ph type="ftr" sz="quarter" idx="15"/>
          </p:nvPr>
        </p:nvSpPr>
        <p:spPr/>
        <p:txBody>
          <a:bodyPr/>
          <a:lstStyle/>
          <a:p>
            <a:pPr eaLnBrk="0" hangingPunct="0">
              <a:spcBef>
                <a:spcPts val="0"/>
              </a:spcBef>
            </a:pPr>
            <a:r>
              <a:rPr lang="en-US"/>
              <a:t>INSTITUTE OF CLINICAL SCIENCE DEP OF OBSTETRICS AND GYNECOLOGY</a:t>
            </a:r>
            <a:endParaRPr lang="sv-SE" dirty="0"/>
          </a:p>
        </p:txBody>
      </p:sp>
      <p:pic>
        <p:nvPicPr>
          <p:cNvPr id="9" name="Bildobjekt 8"/>
          <p:cNvPicPr>
            <a:picLocks noChangeAspect="1"/>
          </p:cNvPicPr>
          <p:nvPr/>
        </p:nvPicPr>
        <p:blipFill>
          <a:blip r:embed="rId3"/>
          <a:stretch>
            <a:fillRect/>
          </a:stretch>
        </p:blipFill>
        <p:spPr>
          <a:xfrm>
            <a:off x="473619" y="1829232"/>
            <a:ext cx="9477627" cy="2742768"/>
          </a:xfrm>
          <a:prstGeom prst="rect">
            <a:avLst/>
          </a:prstGeom>
        </p:spPr>
      </p:pic>
      <p:sp>
        <p:nvSpPr>
          <p:cNvPr id="5" name="Rubrik 4">
            <a:extLst>
              <a:ext uri="{FF2B5EF4-FFF2-40B4-BE49-F238E27FC236}">
                <a16:creationId xmlns:a16="http://schemas.microsoft.com/office/drawing/2014/main" id="{08E9389E-0057-719A-9525-A6266CBC0B10}"/>
              </a:ext>
            </a:extLst>
          </p:cNvPr>
          <p:cNvSpPr>
            <a:spLocks noGrp="1"/>
          </p:cNvSpPr>
          <p:nvPr>
            <p:ph type="title"/>
          </p:nvPr>
        </p:nvSpPr>
        <p:spPr/>
        <p:txBody>
          <a:bodyPr/>
          <a:lstStyle/>
          <a:p>
            <a:endParaRPr lang="sv-SE"/>
          </a:p>
        </p:txBody>
      </p:sp>
    </p:spTree>
    <p:extLst>
      <p:ext uri="{BB962C8B-B14F-4D97-AF65-F5344CB8AC3E}">
        <p14:creationId xmlns:p14="http://schemas.microsoft.com/office/powerpoint/2010/main" val="1248820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D3CFCC-7533-A3C7-6238-4BAD3D5EBCE1}"/>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E678E72F-E6DA-ACB6-C1A3-8FAE6A04DF64}"/>
              </a:ext>
            </a:extLst>
          </p:cNvPr>
          <p:cNvSpPr>
            <a:spLocks noGrp="1"/>
          </p:cNvSpPr>
          <p:nvPr>
            <p:ph sz="quarter" idx="13"/>
          </p:nvPr>
        </p:nvSpPr>
        <p:spPr/>
        <p:txBody>
          <a:bodyPr/>
          <a:lstStyle/>
          <a:p>
            <a:endParaRPr lang="sv-SE"/>
          </a:p>
        </p:txBody>
      </p:sp>
      <p:sp>
        <p:nvSpPr>
          <p:cNvPr id="4" name="Platshållare för datum 3">
            <a:extLst>
              <a:ext uri="{FF2B5EF4-FFF2-40B4-BE49-F238E27FC236}">
                <a16:creationId xmlns:a16="http://schemas.microsoft.com/office/drawing/2014/main" id="{1131C039-1575-20B5-58D5-9E2814086C3E}"/>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F492D60E-6C91-5C9F-E99D-C2741B6DAE9B}"/>
              </a:ext>
            </a:extLst>
          </p:cNvPr>
          <p:cNvSpPr>
            <a:spLocks noGrp="1"/>
          </p:cNvSpPr>
          <p:nvPr>
            <p:ph type="ftr" sz="quarter" idx="15"/>
          </p:nvPr>
        </p:nvSpPr>
        <p:spPr/>
        <p:txBody>
          <a:bodyPr/>
          <a:lstStyle/>
          <a:p>
            <a:r>
              <a:rPr lang="sv-SE"/>
              <a:t>Sahlgrenska Universitetssjukhuset</a:t>
            </a:r>
            <a:endParaRPr lang="sv-SE" dirty="0"/>
          </a:p>
        </p:txBody>
      </p:sp>
      <p:pic>
        <p:nvPicPr>
          <p:cNvPr id="10" name="Bildobjekt 9"/>
          <p:cNvPicPr>
            <a:picLocks noChangeAspect="1"/>
          </p:cNvPicPr>
          <p:nvPr/>
        </p:nvPicPr>
        <p:blipFill>
          <a:blip r:embed="rId2"/>
          <a:stretch>
            <a:fillRect/>
          </a:stretch>
        </p:blipFill>
        <p:spPr>
          <a:xfrm>
            <a:off x="534449" y="1496359"/>
            <a:ext cx="4836034" cy="3767017"/>
          </a:xfrm>
          <a:prstGeom prst="rect">
            <a:avLst/>
          </a:prstGeom>
        </p:spPr>
      </p:pic>
      <p:pic>
        <p:nvPicPr>
          <p:cNvPr id="11" name="Bildobjekt 10"/>
          <p:cNvPicPr>
            <a:picLocks noChangeAspect="1"/>
          </p:cNvPicPr>
          <p:nvPr/>
        </p:nvPicPr>
        <p:blipFill>
          <a:blip r:embed="rId3"/>
          <a:stretch>
            <a:fillRect/>
          </a:stretch>
        </p:blipFill>
        <p:spPr>
          <a:xfrm>
            <a:off x="5415588" y="1490192"/>
            <a:ext cx="4700149" cy="3773915"/>
          </a:xfrm>
          <a:prstGeom prst="rect">
            <a:avLst/>
          </a:prstGeom>
        </p:spPr>
      </p:pic>
    </p:spTree>
    <p:extLst>
      <p:ext uri="{BB962C8B-B14F-4D97-AF65-F5344CB8AC3E}">
        <p14:creationId xmlns:p14="http://schemas.microsoft.com/office/powerpoint/2010/main" val="86268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4800" dirty="0">
                <a:cs typeface="Arial Narrow"/>
              </a:rPr>
              <a:t>Tack</a:t>
            </a:r>
            <a:br>
              <a:rPr lang="sv-SE" sz="4800" dirty="0">
                <a:cs typeface="Arial Narrow"/>
              </a:rPr>
            </a:br>
            <a:endParaRPr lang="sv-SE" sz="4800" dirty="0"/>
          </a:p>
        </p:txBody>
      </p:sp>
      <p:pic>
        <p:nvPicPr>
          <p:cNvPr id="7" name="Platshållare för innehåll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86914" y="2112963"/>
            <a:ext cx="3860859" cy="3311525"/>
          </a:xfrm>
        </p:spPr>
      </p:pic>
    </p:spTree>
    <p:extLst>
      <p:ext uri="{BB962C8B-B14F-4D97-AF65-F5344CB8AC3E}">
        <p14:creationId xmlns:p14="http://schemas.microsoft.com/office/powerpoint/2010/main" val="228168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17CD9D6C-EA15-4493-673F-FECE9F2D0340}"/>
              </a:ext>
            </a:extLst>
          </p:cNvPr>
          <p:cNvSpPr>
            <a:spLocks noGrp="1"/>
          </p:cNvSpPr>
          <p:nvPr>
            <p:ph type="title"/>
          </p:nvPr>
        </p:nvSpPr>
        <p:spPr/>
        <p:txBody>
          <a:bodyPr/>
          <a:lstStyle/>
          <a:p>
            <a:r>
              <a:rPr lang="sv-SE" dirty="0"/>
              <a:t>Induktion är hälsoekonomiskt fördelaktigt</a:t>
            </a:r>
          </a:p>
        </p:txBody>
      </p:sp>
      <p:pic>
        <p:nvPicPr>
          <p:cNvPr id="14" name="Bildobjekt 13">
            <a:extLst>
              <a:ext uri="{FF2B5EF4-FFF2-40B4-BE49-F238E27FC236}">
                <a16:creationId xmlns:a16="http://schemas.microsoft.com/office/drawing/2014/main" id="{21CD6096-798D-60DF-FA2C-8632066EB2BB}"/>
              </a:ext>
            </a:extLst>
          </p:cNvPr>
          <p:cNvPicPr>
            <a:picLocks noChangeAspect="1"/>
          </p:cNvPicPr>
          <p:nvPr/>
        </p:nvPicPr>
        <p:blipFill>
          <a:blip r:embed="rId3"/>
          <a:stretch>
            <a:fillRect/>
          </a:stretch>
        </p:blipFill>
        <p:spPr>
          <a:xfrm>
            <a:off x="728864" y="1747837"/>
            <a:ext cx="8848523" cy="4272953"/>
          </a:xfrm>
          <a:prstGeom prst="rect">
            <a:avLst/>
          </a:prstGeom>
        </p:spPr>
      </p:pic>
    </p:spTree>
    <p:extLst>
      <p:ext uri="{BB962C8B-B14F-4D97-AF65-F5344CB8AC3E}">
        <p14:creationId xmlns:p14="http://schemas.microsoft.com/office/powerpoint/2010/main" val="2687845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en-GB" sz="4050" dirty="0" err="1"/>
              <a:t>Metod</a:t>
            </a:r>
            <a:endParaRPr lang="en-GB" sz="4050" dirty="0"/>
          </a:p>
        </p:txBody>
      </p:sp>
      <p:sp>
        <p:nvSpPr>
          <p:cNvPr id="3" name="Platshållare för innehåll 2"/>
          <p:cNvSpPr>
            <a:spLocks noGrp="1"/>
          </p:cNvSpPr>
          <p:nvPr>
            <p:ph sz="quarter" idx="13"/>
          </p:nvPr>
        </p:nvSpPr>
        <p:spPr/>
        <p:txBody>
          <a:bodyPr>
            <a:normAutofit fontScale="77500" lnSpcReduction="20000"/>
          </a:bodyPr>
          <a:lstStyle/>
          <a:p>
            <a:pPr>
              <a:buClr>
                <a:schemeClr val="bg1">
                  <a:lumMod val="65000"/>
                </a:schemeClr>
              </a:buClr>
              <a:buFont typeface="Wingdings" pitchFamily="2" charset="2"/>
              <a:buChar char="Ø"/>
            </a:pPr>
            <a:r>
              <a:rPr lang="sv-SE" sz="2200" b="1" i="1" dirty="0"/>
              <a:t>Studie design</a:t>
            </a:r>
            <a:r>
              <a:rPr lang="sv-SE" b="1" i="1" dirty="0"/>
              <a:t>: </a:t>
            </a:r>
            <a:r>
              <a:rPr lang="sv-SE" sz="2200" dirty="0"/>
              <a:t>Kostnads-effektivitets analys inom SWEPIS</a:t>
            </a:r>
          </a:p>
          <a:p>
            <a:pPr>
              <a:buClr>
                <a:schemeClr val="bg1">
                  <a:lumMod val="65000"/>
                </a:schemeClr>
              </a:buClr>
              <a:buFont typeface="Wingdings" pitchFamily="2" charset="2"/>
              <a:buChar char="Ø"/>
            </a:pPr>
            <a:r>
              <a:rPr lang="sv-SE" sz="2200" b="1" i="1" dirty="0"/>
              <a:t>Primärt</a:t>
            </a:r>
            <a:r>
              <a:rPr lang="sv-SE" sz="2200" b="1" i="1" dirty="0">
                <a:solidFill>
                  <a:schemeClr val="tx1"/>
                </a:solidFill>
              </a:rPr>
              <a:t> utfall</a:t>
            </a:r>
            <a:r>
              <a:rPr lang="sv-SE" sz="2200" b="1" i="1" dirty="0"/>
              <a:t>: </a:t>
            </a:r>
            <a:r>
              <a:rPr lang="sv-SE" sz="2200" dirty="0"/>
              <a:t>kostnad per kvalitetsjusterat levnadsår (QALY) och kostnad per levnadsår</a:t>
            </a:r>
          </a:p>
          <a:p>
            <a:pPr>
              <a:buClr>
                <a:schemeClr val="bg1">
                  <a:lumMod val="65000"/>
                </a:schemeClr>
              </a:buClr>
              <a:buFont typeface="Wingdings" pitchFamily="2" charset="2"/>
              <a:buChar char="Ø"/>
            </a:pPr>
            <a:r>
              <a:rPr lang="sv-SE" sz="2200" b="1" i="1" dirty="0"/>
              <a:t>Sekundära utfall: </a:t>
            </a:r>
          </a:p>
          <a:p>
            <a:pPr lvl="1">
              <a:buClr>
                <a:schemeClr val="bg1">
                  <a:lumMod val="65000"/>
                </a:schemeClr>
              </a:buClr>
              <a:buFont typeface="Wingdings" pitchFamily="2" charset="2"/>
              <a:buChar char="Ø"/>
            </a:pPr>
            <a:r>
              <a:rPr lang="sv-SE" sz="1900" dirty="0"/>
              <a:t>Total kostnad för förlossningsvård (slutenvård och öppenvård </a:t>
            </a:r>
            <a:r>
              <a:rPr lang="sv-SE" sz="1900" dirty="0" err="1"/>
              <a:t>inkl</a:t>
            </a:r>
            <a:r>
              <a:rPr lang="sv-SE" sz="1900" dirty="0"/>
              <a:t> mödrahälsovård) och neonatalvård</a:t>
            </a:r>
          </a:p>
          <a:p>
            <a:pPr lvl="1">
              <a:buClr>
                <a:schemeClr val="bg1">
                  <a:lumMod val="65000"/>
                </a:schemeClr>
              </a:buClr>
              <a:buFont typeface="Wingdings" pitchFamily="2" charset="2"/>
              <a:buChar char="Ø"/>
            </a:pPr>
            <a:r>
              <a:rPr lang="sv-SE" sz="1900" dirty="0"/>
              <a:t>Total kostnad för förlossningen</a:t>
            </a:r>
          </a:p>
          <a:p>
            <a:pPr lvl="1">
              <a:buClr>
                <a:schemeClr val="bg1">
                  <a:lumMod val="65000"/>
                </a:schemeClr>
              </a:buClr>
              <a:buFont typeface="Wingdings" pitchFamily="2" charset="2"/>
              <a:buChar char="Ø"/>
            </a:pPr>
            <a:r>
              <a:rPr lang="sv-SE" sz="1900" dirty="0"/>
              <a:t>Total kostnad för neonatalvården</a:t>
            </a:r>
          </a:p>
          <a:p>
            <a:pPr lvl="1">
              <a:buClr>
                <a:schemeClr val="bg1">
                  <a:lumMod val="65000"/>
                </a:schemeClr>
              </a:buClr>
              <a:buFont typeface="Wingdings" pitchFamily="2" charset="2"/>
              <a:buChar char="Ø"/>
            </a:pPr>
            <a:r>
              <a:rPr lang="sv-SE" sz="1900" dirty="0"/>
              <a:t>Total kostnad slutenvård och öppenvård (</a:t>
            </a:r>
            <a:r>
              <a:rPr lang="sv-SE" sz="1900" dirty="0" err="1"/>
              <a:t>inkl</a:t>
            </a:r>
            <a:r>
              <a:rPr lang="sv-SE" sz="1900" dirty="0"/>
              <a:t> mödrahälsovård) innan förlossningen</a:t>
            </a:r>
            <a:endParaRPr lang="sv-SE" sz="2200" dirty="0"/>
          </a:p>
          <a:p>
            <a:pPr>
              <a:buClr>
                <a:schemeClr val="accent2"/>
              </a:buClr>
              <a:buFont typeface="Wingdings" panose="05000000000000000000" pitchFamily="2" charset="2"/>
              <a:buChar char="Ø"/>
            </a:pPr>
            <a:r>
              <a:rPr lang="sv-SE" sz="2200" b="1" i="1" dirty="0"/>
              <a:t>Huvudanalys: </a:t>
            </a:r>
            <a:r>
              <a:rPr lang="sv-SE" sz="2200" dirty="0"/>
              <a:t>Intention to </a:t>
            </a:r>
            <a:r>
              <a:rPr lang="sv-SE" sz="2200" dirty="0" err="1"/>
              <a:t>treat</a:t>
            </a:r>
            <a:r>
              <a:rPr lang="sv-SE" sz="2200" dirty="0"/>
              <a:t> population</a:t>
            </a:r>
            <a:endParaRPr lang="sv-SE" dirty="0"/>
          </a:p>
        </p:txBody>
      </p:sp>
      <p:sp>
        <p:nvSpPr>
          <p:cNvPr id="4" name="Platshållare för sidfot 3">
            <a:extLst>
              <a:ext uri="{FF2B5EF4-FFF2-40B4-BE49-F238E27FC236}">
                <a16:creationId xmlns:a16="http://schemas.microsoft.com/office/drawing/2014/main" id="{AB7CD53D-15EA-3347-9B8F-F03BC32CCC08}"/>
              </a:ext>
            </a:extLst>
          </p:cNvPr>
          <p:cNvSpPr>
            <a:spLocks noGrp="1"/>
          </p:cNvSpPr>
          <p:nvPr>
            <p:ph type="ftr" sz="quarter" idx="15"/>
          </p:nvPr>
        </p:nvSpPr>
        <p:spPr/>
        <p:txBody>
          <a:bodyPr/>
          <a:lstStyle/>
          <a:p>
            <a:pPr algn="r" eaLnBrk="0" hangingPunct="0">
              <a:spcBef>
                <a:spcPts val="0"/>
              </a:spcBef>
            </a:pPr>
            <a:r>
              <a:rPr lang="en-US" i="0" dirty="0">
                <a:effectLst>
                  <a:outerShdw blurRad="38100" dist="38100" dir="2700000" algn="tl">
                    <a:srgbClr val="000000">
                      <a:alpha val="43137"/>
                    </a:srgbClr>
                  </a:outerShdw>
                </a:effectLst>
              </a:rPr>
              <a:t>INSTITUTE OF CLINICAL SCIENCE </a:t>
            </a:r>
          </a:p>
          <a:p>
            <a:pPr algn="r" eaLnBrk="0" hangingPunct="0">
              <a:spcBef>
                <a:spcPts val="0"/>
              </a:spcBef>
            </a:pPr>
            <a:r>
              <a:rPr lang="en-US" i="0" dirty="0">
                <a:effectLst>
                  <a:outerShdw blurRad="38100" dist="38100" dir="2700000" algn="tl">
                    <a:srgbClr val="000000">
                      <a:alpha val="43137"/>
                    </a:srgbClr>
                  </a:outerShdw>
                </a:effectLst>
              </a:rPr>
              <a:t>DEP OF OBSTETRICS AND GYNECOLOGY</a:t>
            </a:r>
            <a:endParaRPr lang="sv-S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3767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Incremental cost-effectiveness ratio (ICER)</a:t>
            </a:r>
          </a:p>
        </p:txBody>
      </p:sp>
      <p:pic>
        <p:nvPicPr>
          <p:cNvPr id="5" name="Platshållare för innehåll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9466" y="1620970"/>
            <a:ext cx="5887155" cy="3311525"/>
          </a:xfrm>
        </p:spPr>
      </p:pic>
      <p:sp>
        <p:nvSpPr>
          <p:cNvPr id="4" name="Platshållare för sidfot 3"/>
          <p:cNvSpPr>
            <a:spLocks noGrp="1"/>
          </p:cNvSpPr>
          <p:nvPr>
            <p:ph type="ftr" sz="quarter" idx="15"/>
          </p:nvPr>
        </p:nvSpPr>
        <p:spPr/>
        <p:txBody>
          <a:bodyPr/>
          <a:lstStyle/>
          <a:p>
            <a:pPr algn="r"/>
            <a:r>
              <a:rPr lang="sv-SE" dirty="0">
                <a:effectLst>
                  <a:outerShdw blurRad="38100" dist="38100" dir="2700000" algn="tl">
                    <a:srgbClr val="000000">
                      <a:alpha val="43137"/>
                    </a:srgbClr>
                  </a:outerShdw>
                </a:effectLst>
              </a:rPr>
              <a:t>INSTITUTE OF CLINICAL SCIENCE </a:t>
            </a:r>
          </a:p>
          <a:p>
            <a:pPr algn="r"/>
            <a:r>
              <a:rPr lang="sv-SE" dirty="0">
                <a:effectLst>
                  <a:outerShdw blurRad="38100" dist="38100" dir="2700000" algn="tl">
                    <a:srgbClr val="000000">
                      <a:alpha val="43137"/>
                    </a:srgbClr>
                  </a:outerShdw>
                </a:effectLst>
              </a:rPr>
              <a:t>DEP OF OBSTETRICS AND GYNECOLOGY</a:t>
            </a:r>
          </a:p>
        </p:txBody>
      </p:sp>
      <p:pic>
        <p:nvPicPr>
          <p:cNvPr id="6" name="Bildobjekt 5"/>
          <p:cNvPicPr>
            <a:picLocks noChangeAspect="1"/>
          </p:cNvPicPr>
          <p:nvPr/>
        </p:nvPicPr>
        <p:blipFill>
          <a:blip r:embed="rId4"/>
          <a:stretch>
            <a:fillRect/>
          </a:stretch>
        </p:blipFill>
        <p:spPr>
          <a:xfrm>
            <a:off x="1432830" y="5107320"/>
            <a:ext cx="8736406" cy="1614155"/>
          </a:xfrm>
          <a:prstGeom prst="rect">
            <a:avLst/>
          </a:prstGeom>
        </p:spPr>
      </p:pic>
    </p:spTree>
    <p:extLst>
      <p:ext uri="{BB962C8B-B14F-4D97-AF65-F5344CB8AC3E}">
        <p14:creationId xmlns:p14="http://schemas.microsoft.com/office/powerpoint/2010/main" val="32083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6590BC20-2BFA-6D53-0759-55AF94DDB9B3}"/>
              </a:ext>
            </a:extLst>
          </p:cNvPr>
          <p:cNvSpPr>
            <a:spLocks noGrp="1"/>
          </p:cNvSpPr>
          <p:nvPr>
            <p:ph type="title"/>
          </p:nvPr>
        </p:nvSpPr>
        <p:spPr/>
        <p:txBody>
          <a:bodyPr/>
          <a:lstStyle/>
          <a:p>
            <a:r>
              <a:rPr lang="sv-SE" dirty="0"/>
              <a:t>Bakgrund - Risker för foster</a:t>
            </a:r>
          </a:p>
        </p:txBody>
      </p:sp>
      <p:sp>
        <p:nvSpPr>
          <p:cNvPr id="7" name="Platshållare för innehåll 6">
            <a:extLst>
              <a:ext uri="{FF2B5EF4-FFF2-40B4-BE49-F238E27FC236}">
                <a16:creationId xmlns:a16="http://schemas.microsoft.com/office/drawing/2014/main" id="{38E1E8AB-9995-4A77-19BB-A9E1FA95083C}"/>
              </a:ext>
            </a:extLst>
          </p:cNvPr>
          <p:cNvSpPr>
            <a:spLocks noGrp="1"/>
          </p:cNvSpPr>
          <p:nvPr>
            <p:ph sz="quarter" idx="13"/>
          </p:nvPr>
        </p:nvSpPr>
        <p:spPr>
          <a:xfrm>
            <a:off x="1092201" y="2113722"/>
            <a:ext cx="3729182" cy="3311526"/>
          </a:xfrm>
        </p:spPr>
        <p:txBody>
          <a:bodyPr/>
          <a:lstStyle/>
          <a:p>
            <a:r>
              <a:rPr lang="sv-SE" dirty="0"/>
              <a:t>IUFD</a:t>
            </a:r>
          </a:p>
          <a:p>
            <a:r>
              <a:rPr lang="sv-SE" dirty="0"/>
              <a:t>Perinatal mortalitet</a:t>
            </a:r>
          </a:p>
          <a:p>
            <a:r>
              <a:rPr lang="sv-SE" dirty="0" err="1"/>
              <a:t>Asfyxi</a:t>
            </a:r>
            <a:endParaRPr lang="sv-SE" dirty="0"/>
          </a:p>
          <a:p>
            <a:r>
              <a:rPr lang="sv-SE" dirty="0"/>
              <a:t>Infektioner</a:t>
            </a:r>
          </a:p>
          <a:p>
            <a:r>
              <a:rPr lang="sv-SE" dirty="0" err="1"/>
              <a:t>Mekoniumaspiration</a:t>
            </a:r>
            <a:endParaRPr lang="sv-SE" dirty="0"/>
          </a:p>
          <a:p>
            <a:r>
              <a:rPr lang="sv-SE" dirty="0"/>
              <a:t>Nervskador</a:t>
            </a:r>
          </a:p>
          <a:p>
            <a:endParaRPr lang="sv-SE" dirty="0"/>
          </a:p>
        </p:txBody>
      </p:sp>
      <p:sp>
        <p:nvSpPr>
          <p:cNvPr id="5" name="Platshållare för datum 4">
            <a:extLst>
              <a:ext uri="{FF2B5EF4-FFF2-40B4-BE49-F238E27FC236}">
                <a16:creationId xmlns:a16="http://schemas.microsoft.com/office/drawing/2014/main" id="{CBA82289-144D-82C1-7795-BDBBB7549E78}"/>
              </a:ext>
            </a:extLst>
          </p:cNvPr>
          <p:cNvSpPr>
            <a:spLocks noGrp="1"/>
          </p:cNvSpPr>
          <p:nvPr>
            <p:ph type="dt" sz="half" idx="14"/>
          </p:nvPr>
        </p:nvSpPr>
        <p:spPr/>
        <p:txBody>
          <a:bodyPr/>
          <a:lstStyle/>
          <a:p>
            <a:fld id="{6D598AF4-8416-41AC-A4B8-8AA2F78027DE}" type="datetime1">
              <a:rPr lang="sv-SE" smtClean="0"/>
              <a:t>2025-04-02</a:t>
            </a:fld>
            <a:endParaRPr lang="sv-SE"/>
          </a:p>
        </p:txBody>
      </p:sp>
      <p:sp>
        <p:nvSpPr>
          <p:cNvPr id="8" name="Rektangel 7">
            <a:extLst>
              <a:ext uri="{FF2B5EF4-FFF2-40B4-BE49-F238E27FC236}">
                <a16:creationId xmlns:a16="http://schemas.microsoft.com/office/drawing/2014/main" id="{EEA71F36-8DF4-49E5-AFC4-DD7B1096B4F1}"/>
              </a:ext>
            </a:extLst>
          </p:cNvPr>
          <p:cNvSpPr/>
          <p:nvPr/>
        </p:nvSpPr>
        <p:spPr>
          <a:xfrm>
            <a:off x="5965902" y="2118732"/>
            <a:ext cx="3777115" cy="3233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a:extLst>
              <a:ext uri="{FF2B5EF4-FFF2-40B4-BE49-F238E27FC236}">
                <a16:creationId xmlns:a16="http://schemas.microsoft.com/office/drawing/2014/main" id="{64171904-763B-FBE3-A992-439B41B8F6FC}"/>
              </a:ext>
            </a:extLst>
          </p:cNvPr>
          <p:cNvSpPr/>
          <p:nvPr/>
        </p:nvSpPr>
        <p:spPr>
          <a:xfrm>
            <a:off x="5218771" y="2113722"/>
            <a:ext cx="4728117" cy="3484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textruta 10">
            <a:extLst>
              <a:ext uri="{FF2B5EF4-FFF2-40B4-BE49-F238E27FC236}">
                <a16:creationId xmlns:a16="http://schemas.microsoft.com/office/drawing/2014/main" id="{BD9FC7DC-0720-A15D-08C7-4C563A05A69C}"/>
              </a:ext>
            </a:extLst>
          </p:cNvPr>
          <p:cNvSpPr txBox="1"/>
          <p:nvPr/>
        </p:nvSpPr>
        <p:spPr>
          <a:xfrm>
            <a:off x="4821382" y="1997839"/>
            <a:ext cx="4728117" cy="4074705"/>
          </a:xfrm>
          <a:prstGeom prst="rect">
            <a:avLst/>
          </a:prstGeom>
          <a:noFill/>
        </p:spPr>
        <p:txBody>
          <a:bodyPr wrap="square">
            <a:spAutoFit/>
          </a:bodyPr>
          <a:lstStyle/>
          <a:p>
            <a:pPr marL="269875" indent="-269875">
              <a:lnSpc>
                <a:spcPct val="130000"/>
              </a:lnSpc>
              <a:spcBef>
                <a:spcPts val="1000"/>
              </a:spcBef>
              <a:buFont typeface="Verdana" panose="020B0604030504040204" pitchFamily="34" charset="0"/>
              <a:buChar char="•"/>
            </a:pPr>
            <a:r>
              <a:rPr lang="sv-SE" sz="2200" dirty="0"/>
              <a:t>Traumatiska skelettskador</a:t>
            </a:r>
          </a:p>
          <a:p>
            <a:pPr marL="269875" indent="-269875">
              <a:lnSpc>
                <a:spcPct val="130000"/>
              </a:lnSpc>
              <a:spcBef>
                <a:spcPts val="1000"/>
              </a:spcBef>
              <a:buFont typeface="Verdana" panose="020B0604030504040204" pitchFamily="34" charset="0"/>
              <a:buChar char="•"/>
            </a:pPr>
            <a:r>
              <a:rPr lang="sv-SE" sz="2200" dirty="0"/>
              <a:t> </a:t>
            </a:r>
            <a:r>
              <a:rPr lang="sv-SE" sz="2200" dirty="0" err="1"/>
              <a:t>Makrosomi</a:t>
            </a:r>
            <a:r>
              <a:rPr lang="sv-SE" sz="2200" dirty="0"/>
              <a:t>  4500 kg</a:t>
            </a:r>
          </a:p>
          <a:p>
            <a:pPr marL="269875" indent="-269875">
              <a:lnSpc>
                <a:spcPct val="130000"/>
              </a:lnSpc>
              <a:spcBef>
                <a:spcPts val="1000"/>
              </a:spcBef>
              <a:buFont typeface="Verdana" panose="020B0604030504040204" pitchFamily="34" charset="0"/>
              <a:buChar char="•"/>
            </a:pPr>
            <a:r>
              <a:rPr lang="sv-SE" sz="2200" dirty="0"/>
              <a:t>20% </a:t>
            </a:r>
            <a:r>
              <a:rPr lang="sv-SE" sz="2200" dirty="0" err="1"/>
              <a:t>dysmatura</a:t>
            </a:r>
            <a:r>
              <a:rPr lang="sv-SE" sz="2200" dirty="0"/>
              <a:t>, placenta dysfunktion, kronisk tillväxthämning</a:t>
            </a:r>
          </a:p>
          <a:p>
            <a:pPr marL="269875" indent="-269875">
              <a:lnSpc>
                <a:spcPct val="130000"/>
              </a:lnSpc>
              <a:spcBef>
                <a:spcPts val="1000"/>
              </a:spcBef>
              <a:buFont typeface="Verdana" panose="020B0604030504040204" pitchFamily="34" charset="0"/>
              <a:buChar char="•"/>
            </a:pPr>
            <a:r>
              <a:rPr lang="sv-SE" sz="2200" dirty="0"/>
              <a:t>Försenad utveckling vid 4-4,5 års ålder </a:t>
            </a:r>
          </a:p>
          <a:p>
            <a:pPr marL="269875" indent="-269875">
              <a:lnSpc>
                <a:spcPct val="130000"/>
              </a:lnSpc>
              <a:spcBef>
                <a:spcPts val="1000"/>
              </a:spcBef>
              <a:buFont typeface="Verdana" panose="020B0604030504040204" pitchFamily="34" charset="0"/>
              <a:buChar char="•"/>
            </a:pPr>
            <a:r>
              <a:rPr lang="sv-SE" sz="2200" dirty="0"/>
              <a:t>CP</a:t>
            </a:r>
          </a:p>
        </p:txBody>
      </p:sp>
      <p:sp>
        <p:nvSpPr>
          <p:cNvPr id="12" name="Rektangel 11">
            <a:extLst>
              <a:ext uri="{FF2B5EF4-FFF2-40B4-BE49-F238E27FC236}">
                <a16:creationId xmlns:a16="http://schemas.microsoft.com/office/drawing/2014/main" id="{40C89181-9033-A9F5-E371-3725B16D9193}"/>
              </a:ext>
            </a:extLst>
          </p:cNvPr>
          <p:cNvSpPr/>
          <p:nvPr/>
        </p:nvSpPr>
        <p:spPr>
          <a:xfrm>
            <a:off x="1100667" y="6065505"/>
            <a:ext cx="9180757" cy="36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altLang="en-US" sz="1200" i="1" dirty="0">
                <a:solidFill>
                  <a:schemeClr val="tx1"/>
                </a:solidFill>
                <a:latin typeface="Arial Narrow" panose="020B0606020202030204" pitchFamily="34" charset="0"/>
                <a:cs typeface="Times New Roman" panose="02020603050405020304" pitchFamily="18" charset="0"/>
              </a:rPr>
              <a:t>Lindstrom et al., 2005</a:t>
            </a:r>
            <a:r>
              <a:rPr lang="sv-SE" altLang="en-US" sz="1200" i="1" dirty="0">
                <a:solidFill>
                  <a:schemeClr val="tx1"/>
                </a:solidFill>
                <a:latin typeface="Arial Narrow" panose="020B0606020202030204" pitchFamily="34" charset="0"/>
                <a:cs typeface="Times New Roman" panose="02020603050405020304" pitchFamily="18" charset="0"/>
              </a:rPr>
              <a:t>, </a:t>
            </a:r>
            <a:r>
              <a:rPr lang="en-US" altLang="sv-SE" sz="1200" i="1" dirty="0">
                <a:solidFill>
                  <a:schemeClr val="tx1"/>
                </a:solidFill>
                <a:latin typeface="Arial Narrow" panose="020B0606020202030204" pitchFamily="34" charset="0"/>
                <a:cs typeface="Times New Roman" panose="02020603050405020304" pitchFamily="18" charset="0"/>
              </a:rPr>
              <a:t>Ayers, </a:t>
            </a:r>
            <a:r>
              <a:rPr lang="en-US" altLang="sv-SE" sz="1200" i="1" dirty="0" err="1">
                <a:solidFill>
                  <a:schemeClr val="tx1"/>
                </a:solidFill>
                <a:latin typeface="Arial Narrow" panose="020B0606020202030204" pitchFamily="34" charset="0"/>
                <a:cs typeface="Times New Roman" panose="02020603050405020304" pitchFamily="18" charset="0"/>
              </a:rPr>
              <a:t>Collenette</a:t>
            </a:r>
            <a:r>
              <a:rPr lang="en-US" altLang="sv-SE" sz="1200" i="1" dirty="0">
                <a:solidFill>
                  <a:schemeClr val="tx1"/>
                </a:solidFill>
                <a:latin typeface="Arial Narrow" panose="020B0606020202030204" pitchFamily="34" charset="0"/>
                <a:cs typeface="Times New Roman" panose="02020603050405020304" pitchFamily="18" charset="0"/>
              </a:rPr>
              <a:t>, Hollis, &amp; </a:t>
            </a:r>
            <a:r>
              <a:rPr lang="en-US" altLang="sv-SE" sz="1200" i="1" dirty="0" err="1">
                <a:solidFill>
                  <a:schemeClr val="tx1"/>
                </a:solidFill>
                <a:latin typeface="Arial Narrow" panose="020B0606020202030204" pitchFamily="34" charset="0"/>
                <a:cs typeface="Times New Roman" panose="02020603050405020304" pitchFamily="18" charset="0"/>
              </a:rPr>
              <a:t>Manyonda</a:t>
            </a:r>
            <a:r>
              <a:rPr lang="en-US" altLang="sv-SE" sz="1200" i="1" dirty="0">
                <a:solidFill>
                  <a:schemeClr val="tx1"/>
                </a:solidFill>
                <a:latin typeface="Arial Narrow" panose="020B0606020202030204" pitchFamily="34" charset="0"/>
                <a:cs typeface="Times New Roman" panose="02020603050405020304" pitchFamily="18" charset="0"/>
              </a:rPr>
              <a:t>, 2005, </a:t>
            </a:r>
            <a:r>
              <a:rPr lang="en-US" altLang="sv-SE" sz="1200" i="1" dirty="0" err="1">
                <a:solidFill>
                  <a:schemeClr val="tx1"/>
                </a:solidFill>
                <a:latin typeface="Arial Narrow" panose="020B0606020202030204" pitchFamily="34" charset="0"/>
                <a:cs typeface="Times New Roman" panose="02020603050405020304" pitchFamily="18" charset="0"/>
              </a:rPr>
              <a:t>Beltrand</a:t>
            </a:r>
            <a:r>
              <a:rPr lang="en-US" altLang="sv-SE" sz="1200" i="1" dirty="0">
                <a:solidFill>
                  <a:schemeClr val="tx1"/>
                </a:solidFill>
                <a:latin typeface="Arial Narrow" panose="020B0606020202030204" pitchFamily="34" charset="0"/>
                <a:cs typeface="Times New Roman" panose="02020603050405020304" pitchFamily="18" charset="0"/>
              </a:rPr>
              <a:t> et.al 2012, </a:t>
            </a:r>
            <a:r>
              <a:rPr lang="en-US" altLang="en-US" sz="1200" i="1" dirty="0">
                <a:solidFill>
                  <a:schemeClr val="tx1"/>
                </a:solidFill>
                <a:latin typeface="Arial Narrow" panose="020B0606020202030204" pitchFamily="34" charset="0"/>
                <a:cs typeface="Times New Roman" panose="02020603050405020304" pitchFamily="18" charset="0"/>
              </a:rPr>
              <a:t>Badawi et al., 1998a; </a:t>
            </a:r>
            <a:r>
              <a:rPr lang="en-US" altLang="en-US" sz="1200" i="1" dirty="0" err="1">
                <a:solidFill>
                  <a:schemeClr val="tx1"/>
                </a:solidFill>
                <a:latin typeface="Arial Narrow" panose="020B0606020202030204" pitchFamily="34" charset="0"/>
                <a:cs typeface="Times New Roman" panose="02020603050405020304" pitchFamily="18" charset="0"/>
              </a:rPr>
              <a:t>Ingemarsson</a:t>
            </a:r>
            <a:r>
              <a:rPr lang="en-US" altLang="en-US" sz="1200" i="1" dirty="0">
                <a:solidFill>
                  <a:schemeClr val="tx1"/>
                </a:solidFill>
                <a:latin typeface="Arial Narrow" panose="020B0606020202030204" pitchFamily="34" charset="0"/>
                <a:cs typeface="Times New Roman" panose="02020603050405020304" pitchFamily="18" charset="0"/>
              </a:rPr>
              <a:t> &amp; Kallen, 1997; Olesen et al, 2003. </a:t>
            </a:r>
            <a:r>
              <a:rPr lang="en-GB" altLang="sv-SE" sz="1200" i="1" dirty="0" err="1">
                <a:solidFill>
                  <a:schemeClr val="tx1"/>
                </a:solidFill>
                <a:latin typeface="Arial Narrow" panose="020B0606020202030204" pitchFamily="34" charset="0"/>
                <a:cs typeface="Arial" panose="020B0604020202020204" pitchFamily="34" charset="0"/>
              </a:rPr>
              <a:t>Elkamil</a:t>
            </a:r>
            <a:r>
              <a:rPr lang="en-GB" altLang="sv-SE" sz="1200" i="1" dirty="0">
                <a:solidFill>
                  <a:schemeClr val="tx1"/>
                </a:solidFill>
                <a:latin typeface="Arial Narrow" panose="020B0606020202030204" pitchFamily="34" charset="0"/>
                <a:cs typeface="Arial" panose="020B0604020202020204" pitchFamily="34" charset="0"/>
              </a:rPr>
              <a:t> et al, 2011. Rosenstein et al, 2012. </a:t>
            </a:r>
            <a:r>
              <a:rPr lang="en-GB" altLang="sv-SE" sz="1200" i="1" dirty="0" err="1">
                <a:solidFill>
                  <a:schemeClr val="tx1"/>
                </a:solidFill>
                <a:latin typeface="Arial Narrow" panose="020B0606020202030204" pitchFamily="34" charset="0"/>
                <a:cs typeface="Arial" panose="020B0604020202020204" pitchFamily="34" charset="0"/>
              </a:rPr>
              <a:t>Muglu</a:t>
            </a:r>
            <a:r>
              <a:rPr lang="en-GB" altLang="sv-SE" sz="1200" i="1" dirty="0">
                <a:solidFill>
                  <a:schemeClr val="tx1"/>
                </a:solidFill>
                <a:latin typeface="Arial Narrow" panose="020B0606020202030204" pitchFamily="34" charset="0"/>
                <a:cs typeface="Arial" panose="020B0604020202020204" pitchFamily="34" charset="0"/>
              </a:rPr>
              <a:t> et al, 2019</a:t>
            </a:r>
            <a:endParaRPr lang="en-US" altLang="en-US" sz="1200" i="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42569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en-GB" sz="2800" dirty="0"/>
              <a:t>Cost-effectiveness plane with incremental costs and QALYs</a:t>
            </a:r>
          </a:p>
        </p:txBody>
      </p:sp>
      <p:pic>
        <p:nvPicPr>
          <p:cNvPr id="8" name="Platshållare för innehåll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9110" y="1872727"/>
            <a:ext cx="6049614" cy="4397486"/>
          </a:xfrm>
        </p:spPr>
      </p:pic>
      <p:sp>
        <p:nvSpPr>
          <p:cNvPr id="4" name="Platshållare för sidfot 3">
            <a:extLst>
              <a:ext uri="{FF2B5EF4-FFF2-40B4-BE49-F238E27FC236}">
                <a16:creationId xmlns:a16="http://schemas.microsoft.com/office/drawing/2014/main" id="{FD0EDF02-D6E4-7546-9A79-5CEFB836979C}"/>
              </a:ext>
            </a:extLst>
          </p:cNvPr>
          <p:cNvSpPr>
            <a:spLocks noGrp="1"/>
          </p:cNvSpPr>
          <p:nvPr>
            <p:ph type="ftr" sz="quarter" idx="15"/>
          </p:nvPr>
        </p:nvSpPr>
        <p:spPr/>
        <p:txBody>
          <a:bodyPr/>
          <a:lstStyle/>
          <a:p>
            <a:pPr algn="r"/>
            <a:r>
              <a:rPr lang="sv-SE" i="0" dirty="0">
                <a:effectLst>
                  <a:outerShdw blurRad="38100" dist="38100" dir="2700000" algn="tl">
                    <a:srgbClr val="000000">
                      <a:alpha val="43137"/>
                    </a:srgbClr>
                  </a:outerShdw>
                </a:effectLst>
              </a:rPr>
              <a:t>INSTITUTE OF CLINICAL SCIENCE </a:t>
            </a:r>
          </a:p>
          <a:p>
            <a:pPr algn="r"/>
            <a:r>
              <a:rPr lang="sv-SE" i="0" dirty="0">
                <a:effectLst>
                  <a:outerShdw blurRad="38100" dist="38100" dir="2700000" algn="tl">
                    <a:srgbClr val="000000">
                      <a:alpha val="43137"/>
                    </a:srgbClr>
                  </a:outerShdw>
                </a:effectLst>
              </a:rPr>
              <a:t>DEP OF OBSTETRICS AND GYNECOLOGY</a:t>
            </a:r>
          </a:p>
        </p:txBody>
      </p:sp>
      <p:sp>
        <p:nvSpPr>
          <p:cNvPr id="10" name="textruta 9"/>
          <p:cNvSpPr txBox="1"/>
          <p:nvPr/>
        </p:nvSpPr>
        <p:spPr>
          <a:xfrm>
            <a:off x="1631504" y="2723995"/>
            <a:ext cx="2095445" cy="923330"/>
          </a:xfrm>
          <a:prstGeom prst="rect">
            <a:avLst/>
          </a:prstGeom>
          <a:noFill/>
        </p:spPr>
        <p:txBody>
          <a:bodyPr wrap="none" rtlCol="0">
            <a:spAutoFit/>
          </a:bodyPr>
          <a:lstStyle/>
          <a:p>
            <a:r>
              <a:rPr lang="en-US" dirty="0">
                <a:ea typeface="ＭＳ Ｐゴシック" pitchFamily="-65" charset="-128"/>
                <a:cs typeface="ＭＳ Ｐゴシック" pitchFamily="-65" charset="-128"/>
              </a:rPr>
              <a:t>€601/QALY</a:t>
            </a:r>
          </a:p>
          <a:p>
            <a:r>
              <a:rPr lang="en-US" dirty="0">
                <a:ea typeface="ＭＳ Ｐゴシック" pitchFamily="-65" charset="-128"/>
                <a:cs typeface="ＭＳ Ｐゴシック" pitchFamily="-65" charset="-128"/>
              </a:rPr>
              <a:t>95 % CI: </a:t>
            </a:r>
          </a:p>
          <a:p>
            <a:r>
              <a:rPr lang="en-US" dirty="0">
                <a:ea typeface="ＭＳ Ｐゴシック" pitchFamily="-65" charset="-128"/>
                <a:cs typeface="ＭＳ Ｐゴシック" pitchFamily="-65" charset="-128"/>
              </a:rPr>
              <a:t>dominant to €4199</a:t>
            </a:r>
            <a:endParaRPr lang="en-GB" dirty="0"/>
          </a:p>
        </p:txBody>
      </p:sp>
      <p:sp>
        <p:nvSpPr>
          <p:cNvPr id="11" name="textruta 10"/>
          <p:cNvSpPr txBox="1"/>
          <p:nvPr/>
        </p:nvSpPr>
        <p:spPr>
          <a:xfrm>
            <a:off x="1639515" y="4532928"/>
            <a:ext cx="2172390" cy="1200329"/>
          </a:xfrm>
          <a:prstGeom prst="rect">
            <a:avLst/>
          </a:prstGeom>
          <a:noFill/>
        </p:spPr>
        <p:txBody>
          <a:bodyPr wrap="none" rtlCol="0">
            <a:spAutoFit/>
          </a:bodyPr>
          <a:lstStyle/>
          <a:p>
            <a:r>
              <a:rPr lang="en-US" dirty="0">
                <a:ea typeface="ＭＳ Ｐゴシック" pitchFamily="-65" charset="-128"/>
                <a:cs typeface="ＭＳ Ｐゴシック" pitchFamily="-65" charset="-128"/>
              </a:rPr>
              <a:t>€524/LY</a:t>
            </a:r>
          </a:p>
          <a:p>
            <a:r>
              <a:rPr lang="en-US" dirty="0">
                <a:ea typeface="ＭＳ Ｐゴシック" pitchFamily="-65" charset="-128"/>
                <a:cs typeface="ＭＳ Ｐゴシック" pitchFamily="-65" charset="-128"/>
              </a:rPr>
              <a:t>95 % CI:</a:t>
            </a:r>
          </a:p>
          <a:p>
            <a:r>
              <a:rPr lang="en-US" dirty="0">
                <a:ea typeface="ＭＳ Ｐゴシック" pitchFamily="-65" charset="-128"/>
                <a:cs typeface="ＭＳ Ｐゴシック" pitchFamily="-65" charset="-128"/>
              </a:rPr>
              <a:t>dominant to €3664</a:t>
            </a:r>
            <a:endParaRPr lang="en-US" b="1" dirty="0">
              <a:ea typeface="ＭＳ Ｐゴシック" pitchFamily="-65" charset="-128"/>
              <a:cs typeface="ＭＳ Ｐゴシック" pitchFamily="-65" charset="-128"/>
            </a:endParaRPr>
          </a:p>
          <a:p>
            <a:endParaRPr lang="en-GB" dirty="0"/>
          </a:p>
        </p:txBody>
      </p:sp>
    </p:spTree>
    <p:extLst>
      <p:ext uri="{BB962C8B-B14F-4D97-AF65-F5344CB8AC3E}">
        <p14:creationId xmlns:p14="http://schemas.microsoft.com/office/powerpoint/2010/main" val="848657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sz="2800" dirty="0"/>
              <a:t>Medelkostnad för de sekundära utfallen i Euros</a:t>
            </a:r>
          </a:p>
        </p:txBody>
      </p:sp>
      <p:graphicFrame>
        <p:nvGraphicFramePr>
          <p:cNvPr id="12" name="Platshållare för innehåll 11"/>
          <p:cNvGraphicFramePr>
            <a:graphicFrameLocks noGrp="1"/>
          </p:cNvGraphicFramePr>
          <p:nvPr>
            <p:ph sz="quarter" idx="13"/>
            <p:extLst>
              <p:ext uri="{D42A27DB-BD31-4B8C-83A1-F6EECF244321}">
                <p14:modId xmlns:p14="http://schemas.microsoft.com/office/powerpoint/2010/main" val="435498480"/>
              </p:ext>
            </p:extLst>
          </p:nvPr>
        </p:nvGraphicFramePr>
        <p:xfrm>
          <a:off x="1092200" y="2112963"/>
          <a:ext cx="8650286" cy="4483072"/>
        </p:xfrm>
        <a:graphic>
          <a:graphicData uri="http://schemas.openxmlformats.org/drawingml/2006/table">
            <a:tbl>
              <a:tblPr firstRow="1" firstCol="1" bandRow="1"/>
              <a:tblGrid>
                <a:gridCol w="2016431">
                  <a:extLst>
                    <a:ext uri="{9D8B030D-6E8A-4147-A177-3AD203B41FA5}">
                      <a16:colId xmlns:a16="http://schemas.microsoft.com/office/drawing/2014/main" val="1032223543"/>
                    </a:ext>
                  </a:extLst>
                </a:gridCol>
                <a:gridCol w="1587685">
                  <a:extLst>
                    <a:ext uri="{9D8B030D-6E8A-4147-A177-3AD203B41FA5}">
                      <a16:colId xmlns:a16="http://schemas.microsoft.com/office/drawing/2014/main" val="3533926157"/>
                    </a:ext>
                  </a:extLst>
                </a:gridCol>
                <a:gridCol w="1726186">
                  <a:extLst>
                    <a:ext uri="{9D8B030D-6E8A-4147-A177-3AD203B41FA5}">
                      <a16:colId xmlns:a16="http://schemas.microsoft.com/office/drawing/2014/main" val="2173275016"/>
                    </a:ext>
                  </a:extLst>
                </a:gridCol>
                <a:gridCol w="1876911">
                  <a:extLst>
                    <a:ext uri="{9D8B030D-6E8A-4147-A177-3AD203B41FA5}">
                      <a16:colId xmlns:a16="http://schemas.microsoft.com/office/drawing/2014/main" val="452624097"/>
                    </a:ext>
                  </a:extLst>
                </a:gridCol>
                <a:gridCol w="1443073">
                  <a:extLst>
                    <a:ext uri="{9D8B030D-6E8A-4147-A177-3AD203B41FA5}">
                      <a16:colId xmlns:a16="http://schemas.microsoft.com/office/drawing/2014/main" val="1161940784"/>
                    </a:ext>
                  </a:extLst>
                </a:gridCol>
              </a:tblGrid>
              <a:tr h="203432">
                <a:tc gridSpan="5">
                  <a:txBody>
                    <a:bodyPr/>
                    <a:lstStyle/>
                    <a:p>
                      <a:pPr algn="ctr">
                        <a:lnSpc>
                          <a:spcPct val="107000"/>
                        </a:lnSpc>
                        <a:spcAft>
                          <a:spcPts val="0"/>
                        </a:spcAft>
                      </a:pPr>
                      <a:r>
                        <a:rPr lang="en-GB" sz="1400" b="1">
                          <a:effectLst/>
                          <a:latin typeface="Arial" panose="020B0604020202020204" pitchFamily="34" charset="0"/>
                          <a:ea typeface="Calibri" panose="020F0502020204030204" pitchFamily="34" charset="0"/>
                          <a:cs typeface="Arial" panose="020B0604020202020204" pitchFamily="34" charset="0"/>
                        </a:rPr>
                        <a:t>Main analysis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28575" cap="flat" cmpd="sng" algn="ctr">
                      <a:solidFill>
                        <a:srgbClr val="28578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26375731"/>
                  </a:ext>
                </a:extLst>
              </a:tr>
              <a:tr h="837591">
                <a:tc>
                  <a:txBody>
                    <a:bodyPr/>
                    <a:lstStyle/>
                    <a:p>
                      <a:pPr algn="ctr">
                        <a:lnSpc>
                          <a:spcPct val="1070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Treatment</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w="28575" cap="flat" cmpd="sng" algn="ctr">
                      <a:solidFill>
                        <a:srgbClr val="28578B"/>
                      </a:solidFill>
                      <a:prstDash val="solid"/>
                      <a:round/>
                      <a:headEnd type="none" w="med" len="med"/>
                      <a:tailEnd type="none" w="med" len="med"/>
                    </a:lnR>
                    <a:lnT w="28575" cap="flat" cmpd="sng" algn="ctr">
                      <a:solidFill>
                        <a:srgbClr val="28578B"/>
                      </a:solidFill>
                      <a:prstDash val="solid"/>
                      <a:round/>
                      <a:headEnd type="none" w="med" len="med"/>
                      <a:tailEnd type="none" w="med" len="med"/>
                    </a:lnT>
                    <a:lnB w="28575" cap="flat" cmpd="sng" algn="ctr">
                      <a:solidFill>
                        <a:srgbClr val="0E417D"/>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Delivery </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costs </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28575" cap="flat" cmpd="sng" algn="ctr">
                      <a:solidFill>
                        <a:srgbClr val="28578B"/>
                      </a:solidFill>
                      <a:prstDash val="solid"/>
                      <a:round/>
                      <a:headEnd type="none" w="med" len="med"/>
                      <a:tailEnd type="none" w="med" len="med"/>
                    </a:lnL>
                    <a:lnR>
                      <a:noFill/>
                    </a:lnR>
                    <a:lnT w="28575" cap="flat" cmpd="sng" algn="ctr">
                      <a:solidFill>
                        <a:srgbClr val="28578B"/>
                      </a:solidFill>
                      <a:prstDash val="solid"/>
                      <a:round/>
                      <a:headEnd type="none" w="med" len="med"/>
                      <a:tailEnd type="none" w="med" len="med"/>
                    </a:lnT>
                    <a:lnB w="28575" cap="flat" cmpd="sng" algn="ctr">
                      <a:solidFill>
                        <a:srgbClr val="0E417D"/>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NICU costs</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w="28575" cap="flat" cmpd="sng" algn="ctr">
                      <a:solidFill>
                        <a:srgbClr val="28578B"/>
                      </a:solidFill>
                      <a:prstDash val="solid"/>
                      <a:round/>
                      <a:headEnd type="none" w="med" len="med"/>
                      <a:tailEnd type="none" w="med" len="med"/>
                    </a:lnT>
                    <a:lnB w="28575" cap="flat" cmpd="sng" algn="ctr">
                      <a:solidFill>
                        <a:srgbClr val="0E417D"/>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Costs for outpatient visits and inpatient stay</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w="28575" cap="flat" cmpd="sng" algn="ctr">
                      <a:solidFill>
                        <a:srgbClr val="28578B"/>
                      </a:solidFill>
                      <a:prstDash val="solid"/>
                      <a:round/>
                      <a:headEnd type="none" w="med" len="med"/>
                      <a:tailEnd type="none" w="med" len="med"/>
                    </a:lnT>
                    <a:lnB w="28575" cap="flat" cmpd="sng" algn="ctr">
                      <a:solidFill>
                        <a:srgbClr val="0E417D"/>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Total cost per birth</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w="28575" cap="flat" cmpd="sng" algn="ctr">
                      <a:solidFill>
                        <a:srgbClr val="28578B"/>
                      </a:solidFill>
                      <a:prstDash val="solid"/>
                      <a:round/>
                      <a:headEnd type="none" w="med" len="med"/>
                      <a:tailEnd type="none" w="med" len="med"/>
                    </a:lnT>
                    <a:lnB w="28575" cap="flat" cmpd="sng" algn="ctr">
                      <a:solidFill>
                        <a:srgbClr val="0E417D"/>
                      </a:solidFill>
                      <a:prstDash val="solid"/>
                      <a:round/>
                      <a:headEnd type="none" w="med" len="med"/>
                      <a:tailEnd type="none" w="med" len="med"/>
                    </a:lnB>
                    <a:solidFill>
                      <a:srgbClr val="DEEAF6"/>
                    </a:solidFill>
                  </a:tcPr>
                </a:tc>
                <a:extLst>
                  <a:ext uri="{0D108BD9-81ED-4DB2-BD59-A6C34878D82A}">
                    <a16:rowId xmlns:a16="http://schemas.microsoft.com/office/drawing/2014/main" val="1564020416"/>
                  </a:ext>
                </a:extLst>
              </a:tr>
              <a:tr h="411054">
                <a:tc>
                  <a:txBody>
                    <a:bodyPr/>
                    <a:lstStyle/>
                    <a:p>
                      <a:pPr>
                        <a:lnSpc>
                          <a:spcPct val="107000"/>
                        </a:lnSpc>
                        <a:spcAft>
                          <a:spcPts val="0"/>
                        </a:spcAft>
                      </a:pPr>
                      <a:r>
                        <a:rPr lang="en-GB" sz="1400" b="1">
                          <a:effectLst/>
                          <a:latin typeface="Arial" panose="020B0604020202020204" pitchFamily="34" charset="0"/>
                          <a:ea typeface="Calibri" panose="020F0502020204030204" pitchFamily="34" charset="0"/>
                          <a:cs typeface="Arial" panose="020B0604020202020204" pitchFamily="34" charset="0"/>
                        </a:rPr>
                        <a:t>Induction of labour group (n=1373)</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28575" cap="flat" cmpd="sng" algn="ctr">
                      <a:solidFill>
                        <a:srgbClr val="28578B"/>
                      </a:solidFill>
                      <a:prstDash val="solid"/>
                      <a:round/>
                      <a:headEnd type="none" w="med" len="med"/>
                      <a:tailEnd type="none" w="med" len="med"/>
                    </a:lnR>
                    <a:lnT w="28575" cap="flat" cmpd="sng" algn="ctr">
                      <a:solidFill>
                        <a:srgbClr val="0E417D"/>
                      </a:solidFill>
                      <a:prstDash val="solid"/>
                      <a:round/>
                      <a:headEnd type="none" w="med" len="med"/>
                      <a:tailEnd type="none" w="med" len="med"/>
                    </a:lnT>
                    <a:lnB>
                      <a:noFill/>
                    </a:lnB>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3911</a:t>
                      </a:r>
                    </a:p>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(3797 – 4026)</a:t>
                      </a:r>
                    </a:p>
                  </a:txBody>
                  <a:tcPr marL="68580" marR="68580" marT="0" marB="0" anchor="ctr">
                    <a:lnL w="28575" cap="flat" cmpd="sng" algn="ctr">
                      <a:solidFill>
                        <a:srgbClr val="28578B"/>
                      </a:solidFill>
                      <a:prstDash val="solid"/>
                      <a:round/>
                      <a:headEnd type="none" w="med" len="med"/>
                      <a:tailEnd type="none" w="med" len="med"/>
                    </a:lnL>
                    <a:lnR>
                      <a:noFill/>
                    </a:lnR>
                    <a:lnT w="28575" cap="flat" cmpd="sng" algn="ctr">
                      <a:solidFill>
                        <a:srgbClr val="0E417D"/>
                      </a:solidFill>
                      <a:prstDash val="solid"/>
                      <a:round/>
                      <a:headEnd type="none" w="med" len="med"/>
                      <a:tailEnd type="none" w="med" len="med"/>
                    </a:lnT>
                    <a:lnB>
                      <a:noFill/>
                    </a:lnB>
                  </a:tcPr>
                </a:tc>
                <a:tc>
                  <a:txBody>
                    <a:bodyPr/>
                    <a:lstStyle/>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175</a:t>
                      </a:r>
                    </a:p>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(101 – 248)</a:t>
                      </a:r>
                    </a:p>
                  </a:txBody>
                  <a:tcPr marL="68580" marR="68580" marT="0" marB="0" anchor="ctr">
                    <a:lnL>
                      <a:noFill/>
                    </a:lnL>
                    <a:lnR>
                      <a:noFill/>
                    </a:lnR>
                    <a:lnT w="28575" cap="flat" cmpd="sng" algn="ctr">
                      <a:solidFill>
                        <a:srgbClr val="0E417D"/>
                      </a:solidFill>
                      <a:prstDash val="solid"/>
                      <a:round/>
                      <a:headEnd type="none" w="med" len="med"/>
                      <a:tailEnd type="none" w="med" len="med"/>
                    </a:lnT>
                    <a:lnB>
                      <a:noFill/>
                    </a:lnB>
                  </a:tcPr>
                </a:tc>
                <a:tc>
                  <a:txBody>
                    <a:bodyPr/>
                    <a:lstStyle/>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22</a:t>
                      </a:r>
                    </a:p>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(18 – 27)</a:t>
                      </a:r>
                    </a:p>
                  </a:txBody>
                  <a:tcPr marL="68580" marR="68580" marT="0" marB="0" anchor="ctr">
                    <a:lnL>
                      <a:noFill/>
                    </a:lnL>
                    <a:lnR>
                      <a:noFill/>
                    </a:lnR>
                    <a:lnT w="28575" cap="flat" cmpd="sng" algn="ctr">
                      <a:solidFill>
                        <a:srgbClr val="0E417D"/>
                      </a:solidFill>
                      <a:prstDash val="solid"/>
                      <a:round/>
                      <a:headEnd type="none" w="med" len="med"/>
                      <a:tailEnd type="none" w="med" len="med"/>
                    </a:lnT>
                    <a:lnB>
                      <a:noFill/>
                    </a:lnB>
                  </a:tcPr>
                </a:tc>
                <a:tc>
                  <a:txBody>
                    <a:bodyPr/>
                    <a:lstStyle/>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4108</a:t>
                      </a:r>
                    </a:p>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(3966 – 4251)</a:t>
                      </a:r>
                    </a:p>
                  </a:txBody>
                  <a:tcPr marL="68580" marR="68580" marT="0" marB="0" anchor="ctr">
                    <a:lnL>
                      <a:noFill/>
                    </a:lnL>
                    <a:lnR>
                      <a:noFill/>
                    </a:lnR>
                    <a:lnT w="28575" cap="flat" cmpd="sng" algn="ctr">
                      <a:solidFill>
                        <a:srgbClr val="0E417D"/>
                      </a:solidFill>
                      <a:prstDash val="solid"/>
                      <a:round/>
                      <a:headEnd type="none" w="med" len="med"/>
                      <a:tailEnd type="none" w="med" len="med"/>
                    </a:lnT>
                    <a:lnB>
                      <a:noFill/>
                    </a:lnB>
                  </a:tcPr>
                </a:tc>
                <a:extLst>
                  <a:ext uri="{0D108BD9-81ED-4DB2-BD59-A6C34878D82A}">
                    <a16:rowId xmlns:a16="http://schemas.microsoft.com/office/drawing/2014/main" val="2890258575"/>
                  </a:ext>
                </a:extLst>
              </a:tr>
              <a:tr h="624322">
                <a:tc>
                  <a:txBody>
                    <a:bodyPr/>
                    <a:lstStyle/>
                    <a:p>
                      <a:pPr>
                        <a:lnSpc>
                          <a:spcPct val="107000"/>
                        </a:lnSpc>
                        <a:spcAft>
                          <a:spcPts val="0"/>
                        </a:spcAft>
                      </a:pPr>
                      <a:r>
                        <a:rPr lang="en-GB" sz="1400" b="1">
                          <a:effectLst/>
                          <a:latin typeface="Arial" panose="020B0604020202020204" pitchFamily="34" charset="0"/>
                          <a:ea typeface="Calibri" panose="020F0502020204030204" pitchFamily="34" charset="0"/>
                          <a:cs typeface="Arial" panose="020B0604020202020204" pitchFamily="34" charset="0"/>
                        </a:rPr>
                        <a:t>Expectant management group (n=1373)</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28575" cap="flat" cmpd="sng" algn="ctr">
                      <a:solidFill>
                        <a:srgbClr val="28578B"/>
                      </a:solidFill>
                      <a:prstDash val="solid"/>
                      <a:round/>
                      <a:headEnd type="none" w="med" len="med"/>
                      <a:tailEnd type="none" w="med" len="med"/>
                    </a:lnR>
                    <a:lnT>
                      <a:noFill/>
                    </a:lnT>
                    <a:lnB>
                      <a:noFill/>
                    </a:lnB>
                    <a:solidFill>
                      <a:srgbClr val="DEEAF6"/>
                    </a:solidFill>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3569</a:t>
                      </a:r>
                    </a:p>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(3455 – 3683)</a:t>
                      </a:r>
                    </a:p>
                  </a:txBody>
                  <a:tcPr marL="68580" marR="68580" marT="0" marB="0" anchor="ctr">
                    <a:lnL w="28575" cap="flat" cmpd="sng" algn="ctr">
                      <a:solidFill>
                        <a:srgbClr val="28578B"/>
                      </a:solidFill>
                      <a:prstDash val="solid"/>
                      <a:round/>
                      <a:headEnd type="none" w="med" len="med"/>
                      <a:tailEnd type="none" w="med" len="med"/>
                    </a:lnL>
                    <a:lnR>
                      <a:noFill/>
                    </a:lnR>
                    <a:lnT>
                      <a:noFill/>
                    </a:lnT>
                    <a:lnB>
                      <a:noFill/>
                    </a:lnB>
                    <a:solidFill>
                      <a:srgbClr val="DEEAF6"/>
                    </a:solidFill>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380</a:t>
                      </a:r>
                    </a:p>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(249 – 510)</a:t>
                      </a:r>
                    </a:p>
                  </a:txBody>
                  <a:tcPr marL="68580" marR="68580" marT="0" marB="0" anchor="ctr">
                    <a:lnL>
                      <a:noFill/>
                    </a:lnL>
                    <a:lnR>
                      <a:noFill/>
                    </a:lnR>
                    <a:lnT>
                      <a:noFill/>
                    </a:lnT>
                    <a:lnB>
                      <a:noFill/>
                    </a:lnB>
                    <a:solidFill>
                      <a:srgbClr val="DEEAF6"/>
                    </a:solidFill>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89</a:t>
                      </a:r>
                    </a:p>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(80 – 97)</a:t>
                      </a:r>
                    </a:p>
                  </a:txBody>
                  <a:tcPr marL="68580" marR="68580" marT="0" marB="0" anchor="ctr">
                    <a:lnL>
                      <a:noFill/>
                    </a:lnL>
                    <a:lnR>
                      <a:noFill/>
                    </a:lnR>
                    <a:lnT>
                      <a:noFill/>
                    </a:lnT>
                    <a:lnB>
                      <a:noFill/>
                    </a:lnB>
                    <a:solidFill>
                      <a:srgbClr val="DEEAF6"/>
                    </a:solidFill>
                  </a:tcPr>
                </a:tc>
                <a:tc>
                  <a:txBody>
                    <a:bodyPr/>
                    <a:lstStyle/>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4037</a:t>
                      </a:r>
                    </a:p>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(3594 – 4217)</a:t>
                      </a:r>
                    </a:p>
                  </a:txBody>
                  <a:tcPr marL="68580" marR="68580" marT="0" marB="0" anchor="ctr">
                    <a:lnL>
                      <a:noFill/>
                    </a:lnL>
                    <a:lnR>
                      <a:noFill/>
                    </a:lnR>
                    <a:lnT>
                      <a:noFill/>
                    </a:lnT>
                    <a:lnB>
                      <a:noFill/>
                    </a:lnB>
                    <a:solidFill>
                      <a:srgbClr val="DEEAF6"/>
                    </a:solidFill>
                  </a:tcPr>
                </a:tc>
                <a:extLst>
                  <a:ext uri="{0D108BD9-81ED-4DB2-BD59-A6C34878D82A}">
                    <a16:rowId xmlns:a16="http://schemas.microsoft.com/office/drawing/2014/main" val="36368650"/>
                  </a:ext>
                </a:extLst>
              </a:tr>
              <a:tr h="411054">
                <a:tc>
                  <a:txBody>
                    <a:bodyPr/>
                    <a:lstStyle/>
                    <a:p>
                      <a:pPr>
                        <a:lnSpc>
                          <a:spcPct val="107000"/>
                        </a:lnSpc>
                        <a:spcAft>
                          <a:spcPts val="0"/>
                        </a:spcAft>
                      </a:pPr>
                      <a:r>
                        <a:rPr lang="en-GB" sz="1400" b="1" dirty="0">
                          <a:effectLst/>
                          <a:latin typeface="Arial" panose="020B0604020202020204" pitchFamily="34" charset="0"/>
                          <a:ea typeface="Calibri" panose="020F0502020204030204" pitchFamily="34" charset="0"/>
                          <a:cs typeface="Arial" panose="020B0604020202020204" pitchFamily="34" charset="0"/>
                        </a:rPr>
                        <a:t>Incremental cost</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rgbClr val="28578B"/>
                      </a:solidFill>
                      <a:prstDash val="solid"/>
                      <a:round/>
                      <a:headEnd type="none" w="med" len="med"/>
                      <a:tailEnd type="none" w="med" len="med"/>
                    </a:lnR>
                    <a:lnT>
                      <a:noFill/>
                    </a:lnT>
                    <a:lnB w="28575" cap="flat" cmpd="sng" algn="ctr">
                      <a:solidFill>
                        <a:srgbClr val="28578B"/>
                      </a:solidFill>
                      <a:prstDash val="solid"/>
                      <a:round/>
                      <a:headEnd type="none" w="med" len="med"/>
                      <a:tailEnd type="none" w="med" len="med"/>
                    </a:lnB>
                  </a:tcPr>
                </a:tc>
                <a:tc>
                  <a:txBody>
                    <a:bodyPr/>
                    <a:lstStyle/>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342</a:t>
                      </a:r>
                    </a:p>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(184 – 501)</a:t>
                      </a:r>
                    </a:p>
                  </a:txBody>
                  <a:tcPr marL="68580" marR="68580" marT="0" marB="0" anchor="ctr">
                    <a:lnL w="28575" cap="flat" cmpd="sng" algn="ctr">
                      <a:solidFill>
                        <a:srgbClr val="28578B"/>
                      </a:solidFill>
                      <a:prstDash val="solid"/>
                      <a:round/>
                      <a:headEnd type="none" w="med" len="med"/>
                      <a:tailEnd type="none" w="med" len="med"/>
                    </a:lnL>
                    <a:lnR>
                      <a:noFill/>
                    </a:lnR>
                    <a:lnT>
                      <a:noFill/>
                    </a:lnT>
                    <a:lnB w="28575" cap="flat" cmpd="sng" algn="ctr">
                      <a:solidFill>
                        <a:srgbClr val="28578B"/>
                      </a:solidFill>
                      <a:prstDash val="solid"/>
                      <a:round/>
                      <a:headEnd type="none" w="med" len="med"/>
                      <a:tailEnd type="none" w="med" len="med"/>
                    </a:lnB>
                  </a:tcPr>
                </a:tc>
                <a:tc>
                  <a:txBody>
                    <a:bodyPr/>
                    <a:lstStyle/>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–205</a:t>
                      </a:r>
                    </a:p>
                    <a:p>
                      <a:pPr algn="ctr">
                        <a:lnSpc>
                          <a:spcPct val="107000"/>
                        </a:lnSpc>
                        <a:spcAft>
                          <a:spcPts val="0"/>
                        </a:spcAft>
                      </a:pPr>
                      <a:r>
                        <a:rPr lang="en-GB" sz="1400">
                          <a:effectLst/>
                          <a:latin typeface="Arial" panose="020B0604020202020204" pitchFamily="34" charset="0"/>
                          <a:ea typeface="Calibri" panose="020F0502020204030204" pitchFamily="34" charset="0"/>
                          <a:cs typeface="Arial" panose="020B0604020202020204" pitchFamily="34" charset="0"/>
                        </a:rPr>
                        <a:t>(–343 to –67)</a:t>
                      </a:r>
                    </a:p>
                  </a:txBody>
                  <a:tcPr marL="68580" marR="68580" marT="0" marB="0" anchor="ctr">
                    <a:lnL>
                      <a:noFill/>
                    </a:lnL>
                    <a:lnR>
                      <a:noFill/>
                    </a:lnR>
                    <a:lnT>
                      <a:noFill/>
                    </a:lnT>
                    <a:lnB w="28575" cap="flat" cmpd="sng" algn="ctr">
                      <a:solidFill>
                        <a:srgbClr val="28578B"/>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–66</a:t>
                      </a:r>
                    </a:p>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(–76 to –56)</a:t>
                      </a:r>
                    </a:p>
                  </a:txBody>
                  <a:tcPr marL="68580" marR="68580" marT="0" marB="0" anchor="ctr">
                    <a:lnL>
                      <a:noFill/>
                    </a:lnL>
                    <a:lnR>
                      <a:noFill/>
                    </a:lnR>
                    <a:lnT>
                      <a:noFill/>
                    </a:lnT>
                    <a:lnB w="28575" cap="flat" cmpd="sng" algn="ctr">
                      <a:solidFill>
                        <a:srgbClr val="28578B"/>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71</a:t>
                      </a:r>
                    </a:p>
                    <a:p>
                      <a:pPr algn="ctr">
                        <a:lnSpc>
                          <a:spcPct val="107000"/>
                        </a:lnSpc>
                        <a:spcAft>
                          <a:spcPts val="0"/>
                        </a:spcAft>
                      </a:pPr>
                      <a:r>
                        <a:rPr lang="en-GB" sz="1400" dirty="0">
                          <a:effectLst/>
                          <a:latin typeface="Arial" panose="020B0604020202020204" pitchFamily="34" charset="0"/>
                          <a:ea typeface="Calibri" panose="020F0502020204030204" pitchFamily="34" charset="0"/>
                          <a:cs typeface="Arial" panose="020B0604020202020204" pitchFamily="34" charset="0"/>
                        </a:rPr>
                        <a:t>(–135 to 278)</a:t>
                      </a:r>
                    </a:p>
                  </a:txBody>
                  <a:tcPr marL="68580" marR="68580" marT="0" marB="0" anchor="ctr">
                    <a:lnL>
                      <a:noFill/>
                    </a:lnL>
                    <a:lnR>
                      <a:noFill/>
                    </a:lnR>
                    <a:lnT>
                      <a:noFill/>
                    </a:lnT>
                    <a:lnB w="28575" cap="flat" cmpd="sng" algn="ctr">
                      <a:solidFill>
                        <a:srgbClr val="28578B"/>
                      </a:solidFill>
                      <a:prstDash val="solid"/>
                      <a:round/>
                      <a:headEnd type="none" w="med" len="med"/>
                      <a:tailEnd type="none" w="med" len="med"/>
                    </a:lnB>
                  </a:tcPr>
                </a:tc>
                <a:extLst>
                  <a:ext uri="{0D108BD9-81ED-4DB2-BD59-A6C34878D82A}">
                    <a16:rowId xmlns:a16="http://schemas.microsoft.com/office/drawing/2014/main" val="2198812459"/>
                  </a:ext>
                </a:extLst>
              </a:tr>
              <a:tr h="203432">
                <a:tc gridSpan="5">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w="28575" cap="flat" cmpd="sng" algn="ctr">
                      <a:solidFill>
                        <a:srgbClr val="28578B"/>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35499337"/>
                  </a:ext>
                </a:extLst>
              </a:tr>
              <a:tr h="411054">
                <a:tc gridSpan="5">
                  <a:txBody>
                    <a:bodyPr/>
                    <a:lstStyle/>
                    <a:p>
                      <a:r>
                        <a:rPr lang="en-GB" sz="1400" dirty="0"/>
                        <a:t>95% CIs for the incremental cost are based on bootstrapped bias corrected standard errors. </a:t>
                      </a:r>
                    </a:p>
                    <a:p>
                      <a:r>
                        <a:rPr lang="en-GB" sz="1400" dirty="0"/>
                        <a:t>(1€ = 10.27 SEK).</a:t>
                      </a:r>
                      <a:r>
                        <a:rPr lang="en-GB" sz="1400" baseline="0" dirty="0"/>
                        <a:t> </a:t>
                      </a:r>
                      <a:r>
                        <a:rPr lang="en-GB" sz="1400" dirty="0"/>
                        <a:t>NICU, Neonatal intensive care unit</a:t>
                      </a:r>
                    </a:p>
                    <a:p>
                      <a:pP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tcPr>
                </a:tc>
                <a:tc hMerge="1">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tcPr>
                </a:tc>
                <a:tc hMerge="1">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28575" cap="flat" cmpd="sng" algn="ctr">
                      <a:solidFill>
                        <a:schemeClr val="bg1"/>
                      </a:solidFill>
                      <a:prstDash val="solid"/>
                      <a:round/>
                      <a:headEnd type="none" w="med" len="med"/>
                      <a:tailEnd type="none" w="med" len="med"/>
                    </a:lnT>
                    <a:lnB>
                      <a:noFill/>
                    </a:lnB>
                  </a:tcPr>
                </a:tc>
                <a:tc hMerge="1">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28575" cap="flat" cmpd="sng" algn="ctr">
                      <a:solidFill>
                        <a:schemeClr val="bg1"/>
                      </a:solidFill>
                      <a:prstDash val="solid"/>
                      <a:round/>
                      <a:headEnd type="none" w="med" len="med"/>
                      <a:tailEnd type="none" w="med" len="med"/>
                    </a:lnT>
                    <a:lnB>
                      <a:noFill/>
                    </a:lnB>
                  </a:tcPr>
                </a:tc>
                <a:tc hMerge="1">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28575" cap="flat" cmpd="sng" algn="ctr">
                      <a:solidFill>
                        <a:schemeClr val="bg1"/>
                      </a:solidFill>
                      <a:prstDash val="solid"/>
                      <a:round/>
                      <a:headEnd type="none" w="med" len="med"/>
                      <a:tailEnd type="none" w="med" len="med"/>
                    </a:lnT>
                    <a:lnB>
                      <a:noFill/>
                    </a:lnB>
                  </a:tcPr>
                </a:tc>
                <a:extLst>
                  <a:ext uri="{0D108BD9-81ED-4DB2-BD59-A6C34878D82A}">
                    <a16:rowId xmlns:a16="http://schemas.microsoft.com/office/drawing/2014/main" val="3263673847"/>
                  </a:ext>
                </a:extLst>
              </a:tr>
              <a:tr h="624322">
                <a:tc>
                  <a:txBody>
                    <a:bodyPr/>
                    <a:lstStyle/>
                    <a:p>
                      <a:pP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28575" cap="flat" cmpd="sng" algn="ctr">
                      <a:solidFill>
                        <a:schemeClr val="bg1"/>
                      </a:solidFill>
                      <a:prstDash val="solid"/>
                      <a:round/>
                      <a:headEnd type="none" w="med" len="med"/>
                      <a:tailEnd type="none" w="med" len="med"/>
                    </a:lnR>
                    <a:lnT>
                      <a:noFill/>
                    </a:lnT>
                    <a:lnB>
                      <a:noFill/>
                    </a:lnB>
                    <a:noFill/>
                  </a:tcPr>
                </a:tc>
                <a:tc>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a:noFill/>
                    </a:lnR>
                    <a:lnT>
                      <a:noFill/>
                    </a:lnT>
                    <a:lnB>
                      <a:noFill/>
                    </a:lnB>
                    <a:noFill/>
                  </a:tcPr>
                </a:tc>
                <a:tc>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07000"/>
                        </a:lnSpc>
                        <a:spcAft>
                          <a:spcPts val="0"/>
                        </a:spcAft>
                      </a:pP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899125523"/>
                  </a:ext>
                </a:extLst>
              </a:tr>
              <a:tr h="411054">
                <a:tc>
                  <a:txBody>
                    <a:bodyPr/>
                    <a:lstStyle/>
                    <a:p>
                      <a:pP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tcPr>
                </a:tc>
                <a:tc>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tcPr>
                </a:tc>
                <a:tc>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w="28575" cap="flat" cmpd="sng" algn="ctr">
                      <a:solidFill>
                        <a:schemeClr val="bg1"/>
                      </a:solidFill>
                      <a:prstDash val="solid"/>
                      <a:round/>
                      <a:headEnd type="none" w="med" len="med"/>
                      <a:tailEnd type="none" w="med" len="med"/>
                    </a:lnB>
                  </a:tcPr>
                </a:tc>
                <a:tc>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w="28575" cap="flat" cmpd="sng" algn="ctr">
                      <a:solidFill>
                        <a:schemeClr val="bg1"/>
                      </a:solidFill>
                      <a:prstDash val="solid"/>
                      <a:round/>
                      <a:headEnd type="none" w="med" len="med"/>
                      <a:tailEnd type="none" w="med" len="med"/>
                    </a:lnB>
                  </a:tcPr>
                </a:tc>
                <a:tc>
                  <a:txBody>
                    <a:bodyPr/>
                    <a:lstStyle/>
                    <a:p>
                      <a:pPr algn="ctr">
                        <a:lnSpc>
                          <a:spcPct val="107000"/>
                        </a:lnSpc>
                        <a:spcAft>
                          <a:spcPts val="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25005655"/>
                  </a:ext>
                </a:extLst>
              </a:tr>
            </a:tbl>
          </a:graphicData>
        </a:graphic>
      </p:graphicFrame>
      <p:sp>
        <p:nvSpPr>
          <p:cNvPr id="4" name="Platshållare för sidfot 3">
            <a:extLst>
              <a:ext uri="{FF2B5EF4-FFF2-40B4-BE49-F238E27FC236}">
                <a16:creationId xmlns:a16="http://schemas.microsoft.com/office/drawing/2014/main" id="{E0F3FB87-E336-FA49-B458-AE8A059B52A6}"/>
              </a:ext>
            </a:extLst>
          </p:cNvPr>
          <p:cNvSpPr>
            <a:spLocks noGrp="1"/>
          </p:cNvSpPr>
          <p:nvPr>
            <p:ph type="ftr" sz="quarter" idx="15"/>
          </p:nvPr>
        </p:nvSpPr>
        <p:spPr/>
        <p:txBody>
          <a:bodyPr/>
          <a:lstStyle/>
          <a:p>
            <a:pPr algn="r"/>
            <a:r>
              <a:rPr lang="sv-SE" i="0" dirty="0">
                <a:effectLst>
                  <a:outerShdw blurRad="38100" dist="38100" dir="2700000" algn="tl">
                    <a:srgbClr val="000000">
                      <a:alpha val="43137"/>
                    </a:srgbClr>
                  </a:outerShdw>
                </a:effectLst>
              </a:rPr>
              <a:t>INSTITUTE OF CLINICAL SCIENCE </a:t>
            </a:r>
          </a:p>
          <a:p>
            <a:pPr algn="r"/>
            <a:r>
              <a:rPr lang="sv-SE" i="0" dirty="0">
                <a:effectLst>
                  <a:outerShdw blurRad="38100" dist="38100" dir="2700000" algn="tl">
                    <a:srgbClr val="000000">
                      <a:alpha val="43137"/>
                    </a:srgbClr>
                  </a:outerShdw>
                </a:effectLst>
              </a:rPr>
              <a:t>DEP OF OBSTETRICS AND GYNECOLOGY</a:t>
            </a:r>
          </a:p>
        </p:txBody>
      </p:sp>
      <p:sp>
        <p:nvSpPr>
          <p:cNvPr id="13" name="Rektangel 12"/>
          <p:cNvSpPr/>
          <p:nvPr/>
        </p:nvSpPr>
        <p:spPr>
          <a:xfrm>
            <a:off x="3087584" y="4235988"/>
            <a:ext cx="6635754" cy="5040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489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Slutsats</a:t>
            </a:r>
            <a:endParaRPr lang="en-GB" dirty="0"/>
          </a:p>
        </p:txBody>
      </p:sp>
      <p:sp>
        <p:nvSpPr>
          <p:cNvPr id="3" name="Platshållare för innehåll 2"/>
          <p:cNvSpPr>
            <a:spLocks noGrp="1"/>
          </p:cNvSpPr>
          <p:nvPr>
            <p:ph sz="quarter" idx="13"/>
          </p:nvPr>
        </p:nvSpPr>
        <p:spPr/>
        <p:txBody>
          <a:bodyPr/>
          <a:lstStyle/>
          <a:p>
            <a:pPr>
              <a:buFont typeface="Wingdings" panose="05000000000000000000" pitchFamily="2" charset="2"/>
              <a:buChar char="Ø"/>
            </a:pPr>
            <a:endParaRPr lang="sv-SE" dirty="0"/>
          </a:p>
          <a:p>
            <a:pPr>
              <a:buFont typeface="Wingdings" panose="05000000000000000000" pitchFamily="2" charset="2"/>
              <a:buChar char="Ø"/>
            </a:pPr>
            <a:r>
              <a:rPr lang="sv-SE" dirty="0"/>
              <a:t>Induktion vid vecka 41</a:t>
            </a:r>
            <a:r>
              <a:rPr lang="sv-SE" baseline="30000" dirty="0"/>
              <a:t>+0</a:t>
            </a:r>
            <a:r>
              <a:rPr lang="sv-SE" dirty="0"/>
              <a:t> är kostnadseffektivt jämfört med exspektans till 42</a:t>
            </a:r>
            <a:r>
              <a:rPr lang="sv-SE" baseline="30000" dirty="0"/>
              <a:t>+0</a:t>
            </a:r>
            <a:r>
              <a:rPr lang="sv-SE" dirty="0"/>
              <a:t> I förhållande till det svenska standard tröskelvärdet på €50 000 som ett acceptable kostnad för ett vunnet LY and QALY</a:t>
            </a:r>
          </a:p>
          <a:p>
            <a:pPr>
              <a:buFont typeface="Wingdings" panose="05000000000000000000" pitchFamily="2" charset="2"/>
              <a:buChar char="Ø"/>
            </a:pPr>
            <a:endParaRPr lang="sv-SE" dirty="0"/>
          </a:p>
          <a:p>
            <a:pPr>
              <a:buFont typeface="Wingdings" panose="05000000000000000000" pitchFamily="2" charset="2"/>
              <a:buChar char="Ø"/>
            </a:pPr>
            <a:r>
              <a:rPr lang="sv-SE" dirty="0"/>
              <a:t>Vi såg inte någon signifikant skillnad i total </a:t>
            </a:r>
            <a:r>
              <a:rPr lang="sv-SE" dirty="0" err="1"/>
              <a:t>kostand</a:t>
            </a:r>
            <a:r>
              <a:rPr lang="sv-SE" dirty="0"/>
              <a:t> för sjukvården</a:t>
            </a:r>
          </a:p>
          <a:p>
            <a:endParaRPr lang="sv-SE" dirty="0"/>
          </a:p>
        </p:txBody>
      </p:sp>
      <p:sp>
        <p:nvSpPr>
          <p:cNvPr id="4" name="Platshållare för sidfot 3"/>
          <p:cNvSpPr>
            <a:spLocks noGrp="1"/>
          </p:cNvSpPr>
          <p:nvPr>
            <p:ph type="ftr" sz="quarter" idx="15"/>
          </p:nvPr>
        </p:nvSpPr>
        <p:spPr/>
        <p:txBody>
          <a:bodyPr/>
          <a:lstStyle/>
          <a:p>
            <a:pPr eaLnBrk="0" hangingPunct="0">
              <a:spcBef>
                <a:spcPts val="0"/>
              </a:spcBef>
            </a:pPr>
            <a:r>
              <a:rPr lang="en-US" dirty="0">
                <a:effectLst>
                  <a:outerShdw blurRad="38100" dist="38100" dir="2700000" algn="tl">
                    <a:srgbClr val="000000">
                      <a:alpha val="43137"/>
                    </a:srgbClr>
                  </a:outerShdw>
                </a:effectLst>
              </a:rPr>
              <a:t>INSTITUTE OF CLINICAL SCIENCE </a:t>
            </a:r>
          </a:p>
          <a:p>
            <a:pPr eaLnBrk="0" hangingPunct="0">
              <a:spcBef>
                <a:spcPts val="0"/>
              </a:spcBef>
            </a:pPr>
            <a:r>
              <a:rPr lang="en-US" dirty="0">
                <a:effectLst>
                  <a:outerShdw blurRad="38100" dist="38100" dir="2700000" algn="tl">
                    <a:srgbClr val="000000">
                      <a:alpha val="43137"/>
                    </a:srgbClr>
                  </a:outerShdw>
                </a:effectLst>
              </a:rPr>
              <a:t>DEP OF OBSTETRICS AND GYNECOLOGY</a:t>
            </a:r>
            <a:endParaRPr lang="sv-S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3454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FCD00D1F-485A-78DF-6489-4161BEC1B322}"/>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B0FF119F-10C3-5EE4-7C55-178BDB105135}"/>
              </a:ext>
            </a:extLst>
          </p:cNvPr>
          <p:cNvSpPr>
            <a:spLocks noGrp="1"/>
          </p:cNvSpPr>
          <p:nvPr>
            <p:ph type="ftr" sz="quarter" idx="15"/>
          </p:nvPr>
        </p:nvSpPr>
        <p:spPr/>
        <p:txBody>
          <a:bodyPr/>
          <a:lstStyle/>
          <a:p>
            <a:r>
              <a:rPr lang="sv-SE"/>
              <a:t>Sahlgrenska Universitetssjukhuset</a:t>
            </a:r>
            <a:endParaRPr lang="sv-SE" dirty="0"/>
          </a:p>
        </p:txBody>
      </p:sp>
      <p:grpSp>
        <p:nvGrpSpPr>
          <p:cNvPr id="6" name="Grupp 5">
            <a:extLst>
              <a:ext uri="{FF2B5EF4-FFF2-40B4-BE49-F238E27FC236}">
                <a16:creationId xmlns:a16="http://schemas.microsoft.com/office/drawing/2014/main" id="{5C57E6C4-9C35-7523-8725-D12EABF8E048}"/>
              </a:ext>
            </a:extLst>
          </p:cNvPr>
          <p:cNvGrpSpPr/>
          <p:nvPr/>
        </p:nvGrpSpPr>
        <p:grpSpPr>
          <a:xfrm>
            <a:off x="97057" y="442263"/>
            <a:ext cx="4995333" cy="6415737"/>
            <a:chOff x="2114325" y="769938"/>
            <a:chExt cx="4300441" cy="5624514"/>
          </a:xfrm>
        </p:grpSpPr>
        <p:pic>
          <p:nvPicPr>
            <p:cNvPr id="7" name="Bildobjekt 11">
              <a:extLst>
                <a:ext uri="{FF2B5EF4-FFF2-40B4-BE49-F238E27FC236}">
                  <a16:creationId xmlns:a16="http://schemas.microsoft.com/office/drawing/2014/main" id="{8D513ABE-8476-B908-A4DA-194A796BB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356" y="890568"/>
              <a:ext cx="4011613" cy="4206875"/>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2F5679E7-13CE-C749-5F79-90BB5D4324AB}"/>
                </a:ext>
              </a:extLst>
            </p:cNvPr>
            <p:cNvSpPr/>
            <p:nvPr/>
          </p:nvSpPr>
          <p:spPr>
            <a:xfrm>
              <a:off x="2114325" y="769938"/>
              <a:ext cx="4257675" cy="5492750"/>
            </a:xfrm>
            <a:prstGeom prst="rect">
              <a:avLst/>
            </a:prstGeom>
            <a:noFill/>
            <a:ln w="28575">
              <a:solidFill>
                <a:srgbClr val="28578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ruta 8">
              <a:extLst>
                <a:ext uri="{FF2B5EF4-FFF2-40B4-BE49-F238E27FC236}">
                  <a16:creationId xmlns:a16="http://schemas.microsoft.com/office/drawing/2014/main" id="{A1CCC745-FEED-8448-AE12-DA657092BA63}"/>
                </a:ext>
              </a:extLst>
            </p:cNvPr>
            <p:cNvSpPr txBox="1"/>
            <p:nvPr/>
          </p:nvSpPr>
          <p:spPr>
            <a:xfrm>
              <a:off x="2157091" y="5224901"/>
              <a:ext cx="4257675" cy="1169551"/>
            </a:xfrm>
            <a:prstGeom prst="rect">
              <a:avLst/>
            </a:prstGeom>
            <a:noFill/>
          </p:spPr>
          <p:txBody>
            <a:bodyPr wrap="square" rtlCol="0">
              <a:spAutoFit/>
            </a:bodyPr>
            <a:lstStyle/>
            <a:p>
              <a:pPr lvl="0"/>
              <a:r>
                <a:rPr lang="en-GB" sz="1000" i="1" dirty="0"/>
                <a:t>This graph compares the risk of delivery (represented by infant death, i.e. death within the first year of life) with the risk of expectant management for 1 week (represented by the stillbirth rate plus the infant death risk at the subsequent gestational age) at each gestational age at term. The stillbirth rate also is displayed graphically to demonstrate its exponential rate of change. (Rosenstein et al., 2012)</a:t>
              </a:r>
            </a:p>
            <a:p>
              <a:endParaRPr lang="en-GB" sz="1000" dirty="0"/>
            </a:p>
          </p:txBody>
        </p:sp>
      </p:grpSp>
      <p:graphicFrame>
        <p:nvGraphicFramePr>
          <p:cNvPr id="14" name="Platshållare för innehåll 4">
            <a:extLst>
              <a:ext uri="{FF2B5EF4-FFF2-40B4-BE49-F238E27FC236}">
                <a16:creationId xmlns:a16="http://schemas.microsoft.com/office/drawing/2014/main" id="{D7585B01-348E-4CCC-2F36-B874AD172FE6}"/>
              </a:ext>
            </a:extLst>
          </p:cNvPr>
          <p:cNvGraphicFramePr>
            <a:graphicFrameLocks/>
          </p:cNvGraphicFramePr>
          <p:nvPr>
            <p:extLst>
              <p:ext uri="{D42A27DB-BD31-4B8C-83A1-F6EECF244321}">
                <p14:modId xmlns:p14="http://schemas.microsoft.com/office/powerpoint/2010/main" val="489668199"/>
              </p:ext>
            </p:extLst>
          </p:nvPr>
        </p:nvGraphicFramePr>
        <p:xfrm>
          <a:off x="5127197" y="425715"/>
          <a:ext cx="5131925" cy="6265436"/>
        </p:xfrm>
        <a:graphic>
          <a:graphicData uri="http://schemas.openxmlformats.org/drawingml/2006/table">
            <a:tbl>
              <a:tblPr firstRow="1" bandRow="1">
                <a:tableStyleId>{5C22544A-7EE6-4342-B048-85BDC9FD1C3A}</a:tableStyleId>
              </a:tblPr>
              <a:tblGrid>
                <a:gridCol w="392657">
                  <a:extLst>
                    <a:ext uri="{9D8B030D-6E8A-4147-A177-3AD203B41FA5}">
                      <a16:colId xmlns:a16="http://schemas.microsoft.com/office/drawing/2014/main" val="829977492"/>
                    </a:ext>
                  </a:extLst>
                </a:gridCol>
                <a:gridCol w="1494263">
                  <a:extLst>
                    <a:ext uri="{9D8B030D-6E8A-4147-A177-3AD203B41FA5}">
                      <a16:colId xmlns:a16="http://schemas.microsoft.com/office/drawing/2014/main" val="2443467721"/>
                    </a:ext>
                  </a:extLst>
                </a:gridCol>
                <a:gridCol w="1694985">
                  <a:extLst>
                    <a:ext uri="{9D8B030D-6E8A-4147-A177-3AD203B41FA5}">
                      <a16:colId xmlns:a16="http://schemas.microsoft.com/office/drawing/2014/main" val="1727909991"/>
                    </a:ext>
                  </a:extLst>
                </a:gridCol>
                <a:gridCol w="1550020">
                  <a:extLst>
                    <a:ext uri="{9D8B030D-6E8A-4147-A177-3AD203B41FA5}">
                      <a16:colId xmlns:a16="http://schemas.microsoft.com/office/drawing/2014/main" val="1245161636"/>
                    </a:ext>
                  </a:extLst>
                </a:gridCol>
              </a:tblGrid>
              <a:tr h="818507">
                <a:tc>
                  <a:txBody>
                    <a:bodyPr/>
                    <a:lstStyle/>
                    <a:p>
                      <a:endParaRPr lang="en-GB" sz="1200" dirty="0"/>
                    </a:p>
                  </a:txBody>
                  <a:tcPr anchor="b"/>
                </a:tc>
                <a:tc>
                  <a:txBody>
                    <a:bodyPr/>
                    <a:lstStyle/>
                    <a:p>
                      <a:r>
                        <a:rPr lang="sv-SE" sz="1200" dirty="0" err="1"/>
                        <a:t>Stillbirth</a:t>
                      </a:r>
                      <a:r>
                        <a:rPr lang="sv-SE" sz="1200" dirty="0"/>
                        <a:t>/     10 000</a:t>
                      </a:r>
                      <a:endParaRPr lang="en-GB" sz="1200" dirty="0"/>
                    </a:p>
                  </a:txBody>
                  <a:tcPr anchor="b"/>
                </a:tc>
                <a:tc>
                  <a:txBody>
                    <a:bodyPr/>
                    <a:lstStyle/>
                    <a:p>
                      <a:r>
                        <a:rPr lang="sv-SE" sz="1200" dirty="0"/>
                        <a:t>Infant </a:t>
                      </a:r>
                      <a:r>
                        <a:rPr lang="sv-SE" sz="1200" dirty="0" err="1"/>
                        <a:t>death</a:t>
                      </a:r>
                      <a:r>
                        <a:rPr lang="sv-SE" sz="1200" dirty="0"/>
                        <a:t>/   10 000</a:t>
                      </a:r>
                      <a:endParaRPr lang="en-GB" sz="1200" dirty="0"/>
                    </a:p>
                  </a:txBody>
                  <a:tcPr anchor="b"/>
                </a:tc>
                <a:tc>
                  <a:txBody>
                    <a:bodyPr/>
                    <a:lstStyle/>
                    <a:p>
                      <a:r>
                        <a:rPr lang="sv-SE" sz="1200" dirty="0" err="1"/>
                        <a:t>Expectant</a:t>
                      </a:r>
                      <a:r>
                        <a:rPr lang="sv-SE" sz="1200" dirty="0"/>
                        <a:t> management/ 10</a:t>
                      </a:r>
                      <a:r>
                        <a:rPr lang="sv-SE" sz="1200" baseline="0" dirty="0"/>
                        <a:t> 000</a:t>
                      </a:r>
                      <a:endParaRPr lang="en-GB" sz="1200" dirty="0"/>
                    </a:p>
                  </a:txBody>
                  <a:tcPr anchor="b"/>
                </a:tc>
                <a:extLst>
                  <a:ext uri="{0D108BD9-81ED-4DB2-BD59-A6C34878D82A}">
                    <a16:rowId xmlns:a16="http://schemas.microsoft.com/office/drawing/2014/main" val="2074851572"/>
                  </a:ext>
                </a:extLst>
              </a:tr>
              <a:tr h="847300">
                <a:tc>
                  <a:txBody>
                    <a:bodyPr/>
                    <a:lstStyle/>
                    <a:p>
                      <a:pPr algn="ctr"/>
                      <a:r>
                        <a:rPr lang="sv-SE" sz="1200" dirty="0"/>
                        <a:t>37</a:t>
                      </a:r>
                      <a:endParaRPr lang="en-GB" sz="1200" dirty="0"/>
                    </a:p>
                  </a:txBody>
                  <a:tcPr anchor="ctr"/>
                </a:tc>
                <a:tc>
                  <a:txBody>
                    <a:bodyPr/>
                    <a:lstStyle/>
                    <a:p>
                      <a:pPr algn="ctr"/>
                      <a:r>
                        <a:rPr lang="sv-SE" sz="1200" dirty="0"/>
                        <a:t>2.1 (2.0-2.3)</a:t>
                      </a:r>
                      <a:endParaRPr lang="en-GB" sz="1200" dirty="0"/>
                    </a:p>
                  </a:txBody>
                  <a:tcPr anchor="ctr"/>
                </a:tc>
                <a:tc>
                  <a:txBody>
                    <a:bodyPr/>
                    <a:lstStyle/>
                    <a:p>
                      <a:pPr algn="ctr"/>
                      <a:r>
                        <a:rPr lang="sv-SE" sz="1200" dirty="0"/>
                        <a:t>14.4 (13.1-15.7)</a:t>
                      </a:r>
                      <a:endParaRPr lang="en-GB" sz="1200" dirty="0"/>
                    </a:p>
                  </a:txBody>
                  <a:tcPr anchor="ctr"/>
                </a:tc>
                <a:tc>
                  <a:txBody>
                    <a:bodyPr/>
                    <a:lstStyle/>
                    <a:p>
                      <a:pPr algn="ctr"/>
                      <a:r>
                        <a:rPr lang="sv-SE" sz="1200" dirty="0"/>
                        <a:t>12.6 (11.8-13.3)</a:t>
                      </a:r>
                      <a:endParaRPr lang="en-GB" sz="1200" dirty="0"/>
                    </a:p>
                  </a:txBody>
                  <a:tcPr anchor="ctr"/>
                </a:tc>
                <a:extLst>
                  <a:ext uri="{0D108BD9-81ED-4DB2-BD59-A6C34878D82A}">
                    <a16:rowId xmlns:a16="http://schemas.microsoft.com/office/drawing/2014/main" val="1917596770"/>
                  </a:ext>
                </a:extLst>
              </a:tr>
              <a:tr h="847300">
                <a:tc>
                  <a:txBody>
                    <a:bodyPr/>
                    <a:lstStyle/>
                    <a:p>
                      <a:pPr algn="ctr"/>
                      <a:r>
                        <a:rPr lang="sv-SE" sz="1200" dirty="0"/>
                        <a:t>38</a:t>
                      </a:r>
                      <a:endParaRPr lang="en-GB" sz="1200" dirty="0"/>
                    </a:p>
                  </a:txBody>
                  <a:tcPr anchor="ctr"/>
                </a:tc>
                <a:tc>
                  <a:txBody>
                    <a:bodyPr/>
                    <a:lstStyle/>
                    <a:p>
                      <a:pPr algn="ctr"/>
                      <a:r>
                        <a:rPr lang="sv-SE" sz="1200" dirty="0"/>
                        <a:t>2.7 (2.6-2.9)</a:t>
                      </a:r>
                      <a:endParaRPr lang="en-GB" sz="1200" dirty="0"/>
                    </a:p>
                  </a:txBody>
                  <a:tcPr anchor="ctr"/>
                </a:tc>
                <a:tc>
                  <a:txBody>
                    <a:bodyPr/>
                    <a:lstStyle/>
                    <a:p>
                      <a:pPr algn="ctr"/>
                      <a:r>
                        <a:rPr lang="sv-SE" sz="1200" dirty="0"/>
                        <a:t>10.5 (9.7-11.2)</a:t>
                      </a:r>
                      <a:endParaRPr lang="en-GB" sz="1200" dirty="0"/>
                    </a:p>
                  </a:txBody>
                  <a:tcPr anchor="ctr"/>
                </a:tc>
                <a:tc>
                  <a:txBody>
                    <a:bodyPr/>
                    <a:lstStyle/>
                    <a:p>
                      <a:pPr algn="ctr"/>
                      <a:r>
                        <a:rPr lang="sv-SE" sz="1200" dirty="0"/>
                        <a:t>11.6 (11.0-12.1)</a:t>
                      </a:r>
                      <a:endParaRPr lang="en-GB" sz="1200" dirty="0"/>
                    </a:p>
                  </a:txBody>
                  <a:tcPr anchor="ctr"/>
                </a:tc>
                <a:extLst>
                  <a:ext uri="{0D108BD9-81ED-4DB2-BD59-A6C34878D82A}">
                    <a16:rowId xmlns:a16="http://schemas.microsoft.com/office/drawing/2014/main" val="2984032479"/>
                  </a:ext>
                </a:extLst>
              </a:tr>
              <a:tr h="847300">
                <a:tc>
                  <a:txBody>
                    <a:bodyPr/>
                    <a:lstStyle/>
                    <a:p>
                      <a:pPr algn="ctr"/>
                      <a:r>
                        <a:rPr lang="sv-SE" sz="1200" dirty="0"/>
                        <a:t>39</a:t>
                      </a:r>
                      <a:endParaRPr lang="en-GB" sz="1200" dirty="0"/>
                    </a:p>
                  </a:txBody>
                  <a:tcPr anchor="ctr"/>
                </a:tc>
                <a:tc>
                  <a:txBody>
                    <a:bodyPr/>
                    <a:lstStyle/>
                    <a:p>
                      <a:pPr algn="ctr"/>
                      <a:r>
                        <a:rPr lang="sv-SE" sz="1200" dirty="0"/>
                        <a:t>3.5 (3.2-3.7)</a:t>
                      </a:r>
                      <a:endParaRPr lang="en-GB" sz="1200" dirty="0"/>
                    </a:p>
                  </a:txBody>
                  <a:tcPr anchor="ctr"/>
                </a:tc>
                <a:tc>
                  <a:txBody>
                    <a:bodyPr/>
                    <a:lstStyle/>
                    <a:p>
                      <a:pPr algn="ctr"/>
                      <a:r>
                        <a:rPr lang="sv-SE" sz="1200" dirty="0"/>
                        <a:t>8.8 (8.3-9.4)</a:t>
                      </a:r>
                      <a:endParaRPr lang="en-GB" sz="1200" dirty="0"/>
                    </a:p>
                  </a:txBody>
                  <a:tcPr anchor="ctr"/>
                </a:tc>
                <a:tc>
                  <a:txBody>
                    <a:bodyPr/>
                    <a:lstStyle/>
                    <a:p>
                      <a:pPr algn="ctr"/>
                      <a:r>
                        <a:rPr lang="sv-SE" sz="1200" dirty="0"/>
                        <a:t>12.9 (12.3-13.6)</a:t>
                      </a:r>
                      <a:endParaRPr lang="en-GB" sz="1200" dirty="0"/>
                    </a:p>
                  </a:txBody>
                  <a:tcPr anchor="ctr"/>
                </a:tc>
                <a:extLst>
                  <a:ext uri="{0D108BD9-81ED-4DB2-BD59-A6C34878D82A}">
                    <a16:rowId xmlns:a16="http://schemas.microsoft.com/office/drawing/2014/main" val="2682835043"/>
                  </a:ext>
                </a:extLst>
              </a:tr>
              <a:tr h="847300">
                <a:tc>
                  <a:txBody>
                    <a:bodyPr/>
                    <a:lstStyle/>
                    <a:p>
                      <a:pPr algn="ctr"/>
                      <a:r>
                        <a:rPr lang="sv-SE" sz="1200" dirty="0"/>
                        <a:t>40</a:t>
                      </a:r>
                      <a:endParaRPr lang="en-GB" sz="1200" dirty="0"/>
                    </a:p>
                  </a:txBody>
                  <a:tcPr anchor="ctr"/>
                </a:tc>
                <a:tc>
                  <a:txBody>
                    <a:bodyPr/>
                    <a:lstStyle/>
                    <a:p>
                      <a:pPr algn="ctr"/>
                      <a:r>
                        <a:rPr lang="sv-SE" sz="1200" dirty="0"/>
                        <a:t>4.2 (3.9-4.5)</a:t>
                      </a:r>
                      <a:endParaRPr lang="en-GB" sz="1200" dirty="0"/>
                    </a:p>
                  </a:txBody>
                  <a:tcPr anchor="ctr"/>
                </a:tc>
                <a:tc>
                  <a:txBody>
                    <a:bodyPr/>
                    <a:lstStyle/>
                    <a:p>
                      <a:pPr algn="ctr"/>
                      <a:r>
                        <a:rPr lang="sv-SE" sz="1200" dirty="0"/>
                        <a:t>9.5 (8.9-10.1)</a:t>
                      </a:r>
                      <a:endParaRPr lang="en-GB" sz="1200" dirty="0"/>
                    </a:p>
                  </a:txBody>
                  <a:tcPr anchor="ctr"/>
                </a:tc>
                <a:tc>
                  <a:txBody>
                    <a:bodyPr/>
                    <a:lstStyle/>
                    <a:p>
                      <a:pPr algn="ctr"/>
                      <a:r>
                        <a:rPr lang="sv-SE" sz="1200" dirty="0"/>
                        <a:t>14.9 (14.0-15.9)</a:t>
                      </a:r>
                      <a:endParaRPr lang="en-GB" sz="1200" dirty="0"/>
                    </a:p>
                  </a:txBody>
                  <a:tcPr anchor="ctr"/>
                </a:tc>
                <a:extLst>
                  <a:ext uri="{0D108BD9-81ED-4DB2-BD59-A6C34878D82A}">
                    <a16:rowId xmlns:a16="http://schemas.microsoft.com/office/drawing/2014/main" val="2577421738"/>
                  </a:ext>
                </a:extLst>
              </a:tr>
              <a:tr h="847300">
                <a:tc>
                  <a:txBody>
                    <a:bodyPr/>
                    <a:lstStyle/>
                    <a:p>
                      <a:pPr algn="ctr"/>
                      <a:r>
                        <a:rPr lang="sv-SE" sz="1200" dirty="0"/>
                        <a:t>41</a:t>
                      </a:r>
                      <a:endParaRPr lang="en-GB" sz="1200" dirty="0"/>
                    </a:p>
                  </a:txBody>
                  <a:tcPr anchor="ctr"/>
                </a:tc>
                <a:tc>
                  <a:txBody>
                    <a:bodyPr/>
                    <a:lstStyle/>
                    <a:p>
                      <a:pPr algn="ctr"/>
                      <a:r>
                        <a:rPr lang="sv-SE" sz="1200" dirty="0"/>
                        <a:t>6.1 (5.5-6.7)</a:t>
                      </a:r>
                      <a:endParaRPr lang="en-GB" sz="1200" dirty="0"/>
                    </a:p>
                  </a:txBody>
                  <a:tcPr anchor="ctr"/>
                </a:tc>
                <a:tc>
                  <a:txBody>
                    <a:bodyPr/>
                    <a:lstStyle/>
                    <a:p>
                      <a:pPr algn="ctr"/>
                      <a:r>
                        <a:rPr lang="sv-SE" sz="1200" dirty="0"/>
                        <a:t>10.8 (9.9-11.7)</a:t>
                      </a:r>
                      <a:endParaRPr lang="en-GB" sz="1200" dirty="0"/>
                    </a:p>
                  </a:txBody>
                  <a:tcPr anchor="ctr"/>
                </a:tc>
                <a:tc>
                  <a:txBody>
                    <a:bodyPr/>
                    <a:lstStyle/>
                    <a:p>
                      <a:pPr algn="ctr"/>
                      <a:r>
                        <a:rPr lang="sv-SE" sz="1200" dirty="0"/>
                        <a:t>17.6 (15.8-19.3)</a:t>
                      </a:r>
                      <a:endParaRPr lang="en-GB" sz="1200" dirty="0"/>
                    </a:p>
                  </a:txBody>
                  <a:tcPr anchor="ctr"/>
                </a:tc>
                <a:extLst>
                  <a:ext uri="{0D108BD9-81ED-4DB2-BD59-A6C34878D82A}">
                    <a16:rowId xmlns:a16="http://schemas.microsoft.com/office/drawing/2014/main" val="3366865043"/>
                  </a:ext>
                </a:extLst>
              </a:tr>
              <a:tr h="1210429">
                <a:tc>
                  <a:txBody>
                    <a:bodyPr/>
                    <a:lstStyle/>
                    <a:p>
                      <a:pPr algn="ctr"/>
                      <a:r>
                        <a:rPr lang="sv-SE" sz="1200" dirty="0"/>
                        <a:t>42</a:t>
                      </a:r>
                      <a:endParaRPr lang="en-GB" sz="1200" dirty="0"/>
                    </a:p>
                  </a:txBody>
                  <a:tcPr anchor="ctr"/>
                </a:tc>
                <a:tc>
                  <a:txBody>
                    <a:bodyPr/>
                    <a:lstStyle/>
                    <a:p>
                      <a:pPr algn="ctr"/>
                      <a:r>
                        <a:rPr lang="sv-SE" sz="1200" dirty="0"/>
                        <a:t>10.8 (9.2-12.4)</a:t>
                      </a:r>
                      <a:endParaRPr lang="en-GB" sz="1200" dirty="0"/>
                    </a:p>
                  </a:txBody>
                  <a:tcPr anchor="ctr"/>
                </a:tc>
                <a:tc>
                  <a:txBody>
                    <a:bodyPr/>
                    <a:lstStyle/>
                    <a:p>
                      <a:pPr algn="ctr"/>
                      <a:r>
                        <a:rPr lang="sv-SE" sz="1200" dirty="0"/>
                        <a:t>11.5 (9.9-13.1)</a:t>
                      </a:r>
                      <a:endParaRPr lang="en-GB" sz="1200" dirty="0"/>
                    </a:p>
                  </a:txBody>
                  <a:tcPr anchor="ctr"/>
                </a:tc>
                <a:tc>
                  <a:txBody>
                    <a:bodyPr/>
                    <a:lstStyle/>
                    <a:p>
                      <a:pPr algn="ctr"/>
                      <a:r>
                        <a:rPr lang="sv-SE" sz="1200" dirty="0"/>
                        <a:t>-</a:t>
                      </a:r>
                      <a:endParaRPr lang="en-GB" sz="1200" dirty="0"/>
                    </a:p>
                  </a:txBody>
                  <a:tcPr anchor="ctr"/>
                </a:tc>
                <a:extLst>
                  <a:ext uri="{0D108BD9-81ED-4DB2-BD59-A6C34878D82A}">
                    <a16:rowId xmlns:a16="http://schemas.microsoft.com/office/drawing/2014/main" val="1607849880"/>
                  </a:ext>
                </a:extLst>
              </a:tr>
            </a:tbl>
          </a:graphicData>
        </a:graphic>
      </p:graphicFrame>
      <p:sp>
        <p:nvSpPr>
          <p:cNvPr id="15" name="Ellips 14">
            <a:extLst>
              <a:ext uri="{FF2B5EF4-FFF2-40B4-BE49-F238E27FC236}">
                <a16:creationId xmlns:a16="http://schemas.microsoft.com/office/drawing/2014/main" id="{70B20747-98D5-EC97-F97B-BE3C549BD34D}"/>
              </a:ext>
            </a:extLst>
          </p:cNvPr>
          <p:cNvSpPr/>
          <p:nvPr/>
        </p:nvSpPr>
        <p:spPr>
          <a:xfrm>
            <a:off x="5552901" y="2310941"/>
            <a:ext cx="1396538" cy="415636"/>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Ellips 15">
            <a:extLst>
              <a:ext uri="{FF2B5EF4-FFF2-40B4-BE49-F238E27FC236}">
                <a16:creationId xmlns:a16="http://schemas.microsoft.com/office/drawing/2014/main" id="{CE2131AA-12C6-55CD-0028-503FB0932790}"/>
              </a:ext>
            </a:extLst>
          </p:cNvPr>
          <p:cNvSpPr/>
          <p:nvPr/>
        </p:nvSpPr>
        <p:spPr>
          <a:xfrm>
            <a:off x="8731134" y="2310941"/>
            <a:ext cx="1527988" cy="415636"/>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Ellips 16">
            <a:extLst>
              <a:ext uri="{FF2B5EF4-FFF2-40B4-BE49-F238E27FC236}">
                <a16:creationId xmlns:a16="http://schemas.microsoft.com/office/drawing/2014/main" id="{91FF42E9-C843-741A-677B-70BE04F3302B}"/>
              </a:ext>
            </a:extLst>
          </p:cNvPr>
          <p:cNvSpPr/>
          <p:nvPr/>
        </p:nvSpPr>
        <p:spPr>
          <a:xfrm>
            <a:off x="7107201" y="3142797"/>
            <a:ext cx="1396538" cy="415636"/>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95689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250393F8-7EE2-DCAE-8BAF-8CE7E844DC73}"/>
              </a:ext>
            </a:extLst>
          </p:cNvPr>
          <p:cNvPicPr>
            <a:picLocks noGrp="1" noChangeAspect="1"/>
          </p:cNvPicPr>
          <p:nvPr>
            <p:ph sz="quarter" idx="13"/>
          </p:nvPr>
        </p:nvPicPr>
        <p:blipFill>
          <a:blip r:embed="rId3"/>
          <a:stretch>
            <a:fillRect/>
          </a:stretch>
        </p:blipFill>
        <p:spPr>
          <a:xfrm>
            <a:off x="389466" y="606209"/>
            <a:ext cx="8194453" cy="4407804"/>
          </a:xfrm>
          <a:prstGeom prst="rect">
            <a:avLst/>
          </a:prstGeom>
          <a:noFill/>
        </p:spPr>
      </p:pic>
      <p:sp>
        <p:nvSpPr>
          <p:cNvPr id="4" name="Platshållare för datum 3" hidden="1">
            <a:extLst>
              <a:ext uri="{FF2B5EF4-FFF2-40B4-BE49-F238E27FC236}">
                <a16:creationId xmlns:a16="http://schemas.microsoft.com/office/drawing/2014/main" id="{20C66599-8E8B-6369-1C6D-7C78E65917A3}"/>
              </a:ext>
            </a:extLst>
          </p:cNvPr>
          <p:cNvSpPr>
            <a:spLocks noGrp="1"/>
          </p:cNvSpPr>
          <p:nvPr>
            <p:ph type="dt" sz="half" idx="14"/>
          </p:nvPr>
        </p:nvSpPr>
        <p:spPr/>
        <p:txBody>
          <a:bodyPr/>
          <a:lstStyle/>
          <a:p>
            <a:pPr>
              <a:spcAft>
                <a:spcPts val="600"/>
              </a:spcAft>
            </a:pPr>
            <a:fld id="{2683CE48-9A04-4EAD-ACE6-F96EF5477165}" type="datetime1">
              <a:rPr lang="sv-SE" smtClean="0"/>
              <a:pPr>
                <a:spcAft>
                  <a:spcPts val="600"/>
                </a:spcAft>
              </a:pPr>
              <a:t>2025-04-02</a:t>
            </a:fld>
            <a:endParaRPr lang="sv-SE"/>
          </a:p>
        </p:txBody>
      </p:sp>
      <p:sp>
        <p:nvSpPr>
          <p:cNvPr id="5" name="Platshållare för sidfot 4">
            <a:extLst>
              <a:ext uri="{FF2B5EF4-FFF2-40B4-BE49-F238E27FC236}">
                <a16:creationId xmlns:a16="http://schemas.microsoft.com/office/drawing/2014/main" id="{2036D919-8BF6-302F-1B02-192D4C575522}"/>
              </a:ext>
            </a:extLst>
          </p:cNvPr>
          <p:cNvSpPr>
            <a:spLocks noGrp="1"/>
          </p:cNvSpPr>
          <p:nvPr>
            <p:ph type="ftr" sz="quarter" idx="15"/>
          </p:nvPr>
        </p:nvSpPr>
        <p:spPr/>
        <p:txBody>
          <a:bodyPr/>
          <a:lstStyle/>
          <a:p>
            <a:pPr>
              <a:spcAft>
                <a:spcPts val="600"/>
              </a:spcAft>
            </a:pPr>
            <a:r>
              <a:rPr lang="sv-SE"/>
              <a:t>Sahlgrenska Universitetssjukhuset</a:t>
            </a:r>
          </a:p>
        </p:txBody>
      </p:sp>
      <p:sp>
        <p:nvSpPr>
          <p:cNvPr id="7" name="textruta 6">
            <a:extLst>
              <a:ext uri="{FF2B5EF4-FFF2-40B4-BE49-F238E27FC236}">
                <a16:creationId xmlns:a16="http://schemas.microsoft.com/office/drawing/2014/main" id="{77D0802D-C40F-B7CE-037F-B70E70F3A697}"/>
              </a:ext>
            </a:extLst>
          </p:cNvPr>
          <p:cNvSpPr txBox="1"/>
          <p:nvPr/>
        </p:nvSpPr>
        <p:spPr>
          <a:xfrm>
            <a:off x="8904067" y="6293784"/>
            <a:ext cx="1489510" cy="276999"/>
          </a:xfrm>
          <a:prstGeom prst="rect">
            <a:avLst/>
          </a:prstGeom>
          <a:noFill/>
        </p:spPr>
        <p:txBody>
          <a:bodyPr wrap="none" rtlCol="0">
            <a:spAutoFit/>
          </a:bodyPr>
          <a:lstStyle/>
          <a:p>
            <a:r>
              <a:rPr lang="sv-SE" sz="1200" dirty="0" err="1"/>
              <a:t>Muglu</a:t>
            </a:r>
            <a:r>
              <a:rPr lang="sv-SE" sz="1200" dirty="0"/>
              <a:t> et al 2019</a:t>
            </a:r>
          </a:p>
        </p:txBody>
      </p:sp>
      <p:sp>
        <p:nvSpPr>
          <p:cNvPr id="9" name="textruta 8">
            <a:extLst>
              <a:ext uri="{FF2B5EF4-FFF2-40B4-BE49-F238E27FC236}">
                <a16:creationId xmlns:a16="http://schemas.microsoft.com/office/drawing/2014/main" id="{5A151535-0CD0-F037-14EA-9F0C306B8896}"/>
              </a:ext>
            </a:extLst>
          </p:cNvPr>
          <p:cNvSpPr txBox="1"/>
          <p:nvPr/>
        </p:nvSpPr>
        <p:spPr>
          <a:xfrm>
            <a:off x="762026" y="5187505"/>
            <a:ext cx="8847294" cy="1169551"/>
          </a:xfrm>
          <a:prstGeom prst="rect">
            <a:avLst/>
          </a:prstGeom>
          <a:noFill/>
        </p:spPr>
        <p:txBody>
          <a:bodyPr wrap="none" rtlCol="0">
            <a:spAutoFit/>
          </a:bodyPr>
          <a:lstStyle/>
          <a:p>
            <a:r>
              <a:rPr lang="en-GB" sz="1400" dirty="0"/>
              <a:t>Prospective risk of stillbirth per 1000 pregnancies and risk of </a:t>
            </a:r>
            <a:r>
              <a:rPr lang="en-GB" sz="1400" dirty="0" err="1"/>
              <a:t>nenatal</a:t>
            </a:r>
            <a:r>
              <a:rPr lang="en-GB" sz="1400" dirty="0"/>
              <a:t> death per 1000 deliveries </a:t>
            </a:r>
          </a:p>
          <a:p>
            <a:r>
              <a:rPr lang="en-GB" sz="1400" dirty="0"/>
              <a:t>by gestational age in pregnancies continued to term.</a:t>
            </a:r>
          </a:p>
          <a:p>
            <a:endParaRPr lang="en-GB" sz="1400" dirty="0"/>
          </a:p>
          <a:p>
            <a:r>
              <a:rPr lang="en-GB" sz="1400" dirty="0"/>
              <a:t>Black = stillbirth risk</a:t>
            </a:r>
          </a:p>
          <a:p>
            <a:r>
              <a:rPr lang="en-GB" sz="1400" dirty="0"/>
              <a:t>Red = neonatal death risk</a:t>
            </a:r>
          </a:p>
        </p:txBody>
      </p:sp>
    </p:spTree>
    <p:extLst>
      <p:ext uri="{BB962C8B-B14F-4D97-AF65-F5344CB8AC3E}">
        <p14:creationId xmlns:p14="http://schemas.microsoft.com/office/powerpoint/2010/main" val="3217758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130AC8-1C86-2BB4-4ED3-2C49331C0F11}"/>
              </a:ext>
            </a:extLst>
          </p:cNvPr>
          <p:cNvSpPr>
            <a:spLocks noGrp="1"/>
          </p:cNvSpPr>
          <p:nvPr>
            <p:ph type="title"/>
          </p:nvPr>
        </p:nvSpPr>
        <p:spPr/>
        <p:txBody>
          <a:bodyPr/>
          <a:lstStyle/>
          <a:p>
            <a:r>
              <a:rPr lang="sv-SE" dirty="0"/>
              <a:t>Bakgrund - Risker för den gravida </a:t>
            </a:r>
          </a:p>
        </p:txBody>
      </p:sp>
      <p:sp>
        <p:nvSpPr>
          <p:cNvPr id="3" name="Platshållare för innehåll 2">
            <a:extLst>
              <a:ext uri="{FF2B5EF4-FFF2-40B4-BE49-F238E27FC236}">
                <a16:creationId xmlns:a16="http://schemas.microsoft.com/office/drawing/2014/main" id="{89ACD119-FF49-BB5C-35EE-D187BAB00327}"/>
              </a:ext>
            </a:extLst>
          </p:cNvPr>
          <p:cNvSpPr>
            <a:spLocks noGrp="1"/>
          </p:cNvSpPr>
          <p:nvPr>
            <p:ph sz="quarter" idx="13"/>
          </p:nvPr>
        </p:nvSpPr>
        <p:spPr/>
        <p:txBody>
          <a:bodyPr/>
          <a:lstStyle/>
          <a:p>
            <a:r>
              <a:rPr lang="sv-SE" dirty="0"/>
              <a:t>Ökad risk för </a:t>
            </a:r>
            <a:r>
              <a:rPr lang="sv-SE" dirty="0" err="1"/>
              <a:t>dystoci</a:t>
            </a:r>
            <a:r>
              <a:rPr lang="sv-SE" dirty="0"/>
              <a:t> </a:t>
            </a:r>
          </a:p>
          <a:p>
            <a:r>
              <a:rPr lang="sv-SE" dirty="0"/>
              <a:t>Vaginala bristningar grad 3 och 4</a:t>
            </a:r>
          </a:p>
          <a:p>
            <a:r>
              <a:rPr lang="sv-SE" dirty="0" err="1"/>
              <a:t>Skulderdystoci</a:t>
            </a:r>
            <a:endParaRPr lang="sv-SE" dirty="0"/>
          </a:p>
          <a:p>
            <a:r>
              <a:rPr lang="sv-SE" dirty="0"/>
              <a:t>Ökad risk för instrumentell förlossning</a:t>
            </a:r>
          </a:p>
          <a:p>
            <a:r>
              <a:rPr lang="sv-SE" dirty="0"/>
              <a:t>Ökad risk för kejsarsnitt (dubblering)</a:t>
            </a:r>
          </a:p>
          <a:p>
            <a:r>
              <a:rPr lang="sv-SE" dirty="0"/>
              <a:t>Ökad risk för </a:t>
            </a:r>
            <a:r>
              <a:rPr lang="sv-SE" dirty="0" err="1"/>
              <a:t>Korionamnionit</a:t>
            </a:r>
            <a:r>
              <a:rPr lang="sv-SE" dirty="0"/>
              <a:t>, postpartumblödning, postpartuminfektioner</a:t>
            </a:r>
          </a:p>
          <a:p>
            <a:endParaRPr lang="sv-SE" dirty="0"/>
          </a:p>
        </p:txBody>
      </p:sp>
      <p:sp>
        <p:nvSpPr>
          <p:cNvPr id="4" name="Platshållare för datum 3">
            <a:extLst>
              <a:ext uri="{FF2B5EF4-FFF2-40B4-BE49-F238E27FC236}">
                <a16:creationId xmlns:a16="http://schemas.microsoft.com/office/drawing/2014/main" id="{02985E8D-199D-F428-C10A-29992D2D9502}"/>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9449BF52-34CF-0CA2-3521-51AEB02E8F97}"/>
              </a:ext>
            </a:extLst>
          </p:cNvPr>
          <p:cNvSpPr>
            <a:spLocks noGrp="1"/>
          </p:cNvSpPr>
          <p:nvPr>
            <p:ph type="ftr" sz="quarter" idx="15"/>
          </p:nvPr>
        </p:nvSpPr>
        <p:spPr/>
        <p:txBody>
          <a:bodyPr/>
          <a:lstStyle/>
          <a:p>
            <a:r>
              <a:rPr lang="sv-SE"/>
              <a:t>Sahlgrenska Universitetssjukhuset</a:t>
            </a:r>
            <a:endParaRPr lang="sv-SE" dirty="0"/>
          </a:p>
        </p:txBody>
      </p:sp>
      <p:sp>
        <p:nvSpPr>
          <p:cNvPr id="6" name="textruta 5">
            <a:extLst>
              <a:ext uri="{FF2B5EF4-FFF2-40B4-BE49-F238E27FC236}">
                <a16:creationId xmlns:a16="http://schemas.microsoft.com/office/drawing/2014/main" id="{3C4490CA-448D-C6D1-C5B2-85E1802DBBE2}"/>
              </a:ext>
            </a:extLst>
          </p:cNvPr>
          <p:cNvSpPr txBox="1"/>
          <p:nvPr/>
        </p:nvSpPr>
        <p:spPr>
          <a:xfrm>
            <a:off x="8118535" y="6293784"/>
            <a:ext cx="2133918" cy="276999"/>
          </a:xfrm>
          <a:prstGeom prst="rect">
            <a:avLst/>
          </a:prstGeom>
          <a:noFill/>
        </p:spPr>
        <p:txBody>
          <a:bodyPr wrap="none" rtlCol="0">
            <a:spAutoFit/>
          </a:bodyPr>
          <a:lstStyle/>
          <a:p>
            <a:r>
              <a:rPr lang="sv-SE" sz="1200" dirty="0"/>
              <a:t>Olesen et al, AJOG, 2003</a:t>
            </a:r>
          </a:p>
        </p:txBody>
      </p:sp>
    </p:spTree>
    <p:extLst>
      <p:ext uri="{BB962C8B-B14F-4D97-AF65-F5344CB8AC3E}">
        <p14:creationId xmlns:p14="http://schemas.microsoft.com/office/powerpoint/2010/main" val="2001035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D6F85C5D-0BFB-0CEB-81CD-90FCC47E00E4}"/>
              </a:ext>
            </a:extLst>
          </p:cNvPr>
          <p:cNvSpPr>
            <a:spLocks noGrp="1"/>
          </p:cNvSpPr>
          <p:nvPr>
            <p:ph type="ctrTitle"/>
          </p:nvPr>
        </p:nvSpPr>
        <p:spPr>
          <a:xfrm>
            <a:off x="891539" y="1076643"/>
            <a:ext cx="5737196" cy="3969850"/>
          </a:xfrm>
        </p:spPr>
        <p:txBody>
          <a:bodyPr/>
          <a:lstStyle/>
          <a:p>
            <a:r>
              <a:rPr lang="sv-SE" dirty="0"/>
              <a:t>Saken är biff – vi skall inducera i v 38-39</a:t>
            </a:r>
            <a:br>
              <a:rPr lang="sv-SE" dirty="0"/>
            </a:br>
            <a:br>
              <a:rPr lang="sv-SE" dirty="0"/>
            </a:br>
            <a:br>
              <a:rPr lang="sv-SE" dirty="0"/>
            </a:br>
            <a:r>
              <a:rPr lang="sv-SE" dirty="0"/>
              <a:t>ELLER!!!</a:t>
            </a:r>
          </a:p>
        </p:txBody>
      </p:sp>
      <p:sp>
        <p:nvSpPr>
          <p:cNvPr id="8" name="Platshållare för bild 7">
            <a:extLst>
              <a:ext uri="{FF2B5EF4-FFF2-40B4-BE49-F238E27FC236}">
                <a16:creationId xmlns:a16="http://schemas.microsoft.com/office/drawing/2014/main" id="{835C8040-0454-166C-AB87-CD2479F8BA1F}"/>
              </a:ext>
            </a:extLst>
          </p:cNvPr>
          <p:cNvSpPr>
            <a:spLocks noGrp="1"/>
          </p:cNvSpPr>
          <p:nvPr>
            <p:ph type="pic" sz="quarter" idx="13"/>
          </p:nvPr>
        </p:nvSpPr>
        <p:spPr/>
        <p:txBody>
          <a:bodyPr/>
          <a:lstStyle/>
          <a:p>
            <a:endParaRPr lang="sv-SE"/>
          </a:p>
        </p:txBody>
      </p:sp>
      <p:sp>
        <p:nvSpPr>
          <p:cNvPr id="4" name="Platshållare för datum 3">
            <a:extLst>
              <a:ext uri="{FF2B5EF4-FFF2-40B4-BE49-F238E27FC236}">
                <a16:creationId xmlns:a16="http://schemas.microsoft.com/office/drawing/2014/main" id="{DAE8C1CC-3D23-A675-A1C5-5B8F44C24E24}"/>
              </a:ext>
            </a:extLst>
          </p:cNvPr>
          <p:cNvSpPr>
            <a:spLocks noGrp="1"/>
          </p:cNvSpPr>
          <p:nvPr>
            <p:ph type="dt" sz="half" idx="14"/>
          </p:nvPr>
        </p:nvSpPr>
        <p:spPr/>
        <p:txBody>
          <a:bodyPr/>
          <a:lstStyle/>
          <a:p>
            <a:fld id="{2683CE48-9A04-4EAD-ACE6-F96EF5477165}" type="datetime1">
              <a:rPr lang="sv-SE" smtClean="0"/>
              <a:t>2025-04-02</a:t>
            </a:fld>
            <a:endParaRPr lang="sv-SE"/>
          </a:p>
        </p:txBody>
      </p:sp>
      <p:sp>
        <p:nvSpPr>
          <p:cNvPr id="5" name="Platshållare för sidfot 4">
            <a:extLst>
              <a:ext uri="{FF2B5EF4-FFF2-40B4-BE49-F238E27FC236}">
                <a16:creationId xmlns:a16="http://schemas.microsoft.com/office/drawing/2014/main" id="{C88BCB73-BAF1-ED0C-9D1E-7A7231899383}"/>
              </a:ext>
            </a:extLst>
          </p:cNvPr>
          <p:cNvSpPr>
            <a:spLocks noGrp="1"/>
          </p:cNvSpPr>
          <p:nvPr>
            <p:ph type="ftr" sz="quarter" idx="4294967295"/>
          </p:nvPr>
        </p:nvSpPr>
        <p:spPr>
          <a:xfrm>
            <a:off x="0" y="136525"/>
            <a:ext cx="4125913" cy="141288"/>
          </a:xfrm>
        </p:spPr>
        <p:txBody>
          <a:bodyPr/>
          <a:lstStyle/>
          <a:p>
            <a:r>
              <a:rPr lang="sv-SE"/>
              <a:t>Sahlgrenska Universitetssjukhuset</a:t>
            </a:r>
            <a:endParaRPr lang="sv-SE" dirty="0"/>
          </a:p>
        </p:txBody>
      </p:sp>
    </p:spTree>
    <p:extLst>
      <p:ext uri="{BB962C8B-B14F-4D97-AF65-F5344CB8AC3E}">
        <p14:creationId xmlns:p14="http://schemas.microsoft.com/office/powerpoint/2010/main" val="291328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CAB0C576-29F2-ABEE-6E79-73C78EA65F21}"/>
              </a:ext>
            </a:extLst>
          </p:cNvPr>
          <p:cNvSpPr>
            <a:spLocks noGrp="1"/>
          </p:cNvSpPr>
          <p:nvPr>
            <p:ph type="title"/>
          </p:nvPr>
        </p:nvSpPr>
        <p:spPr/>
        <p:txBody>
          <a:bodyPr/>
          <a:lstStyle/>
          <a:p>
            <a:r>
              <a:rPr lang="sv-SE" dirty="0"/>
              <a:t>Jämföra äpplen och päron</a:t>
            </a:r>
          </a:p>
        </p:txBody>
      </p:sp>
      <p:sp>
        <p:nvSpPr>
          <p:cNvPr id="12" name="Platshållare för innehåll 11">
            <a:extLst>
              <a:ext uri="{FF2B5EF4-FFF2-40B4-BE49-F238E27FC236}">
                <a16:creationId xmlns:a16="http://schemas.microsoft.com/office/drawing/2014/main" id="{BF52E138-52B1-13B6-2140-9EBC55268619}"/>
              </a:ext>
            </a:extLst>
          </p:cNvPr>
          <p:cNvSpPr>
            <a:spLocks noGrp="1"/>
          </p:cNvSpPr>
          <p:nvPr>
            <p:ph sz="quarter" idx="13"/>
          </p:nvPr>
        </p:nvSpPr>
        <p:spPr/>
        <p:txBody>
          <a:bodyPr/>
          <a:lstStyle/>
          <a:p>
            <a:endParaRPr lang="sv-SE" dirty="0"/>
          </a:p>
        </p:txBody>
      </p:sp>
      <p:grpSp>
        <p:nvGrpSpPr>
          <p:cNvPr id="13" name="Grupp 12">
            <a:extLst>
              <a:ext uri="{FF2B5EF4-FFF2-40B4-BE49-F238E27FC236}">
                <a16:creationId xmlns:a16="http://schemas.microsoft.com/office/drawing/2014/main" id="{FD9C76D1-FC43-6A7A-D592-7BDABE3973C2}"/>
              </a:ext>
            </a:extLst>
          </p:cNvPr>
          <p:cNvGrpSpPr/>
          <p:nvPr/>
        </p:nvGrpSpPr>
        <p:grpSpPr>
          <a:xfrm>
            <a:off x="879369" y="2821413"/>
            <a:ext cx="8093175" cy="1759715"/>
            <a:chOff x="2071355" y="2821413"/>
            <a:chExt cx="8093175" cy="1759715"/>
          </a:xfrm>
        </p:grpSpPr>
        <p:grpSp>
          <p:nvGrpSpPr>
            <p:cNvPr id="3" name="Grupp 2"/>
            <p:cNvGrpSpPr/>
            <p:nvPr/>
          </p:nvGrpSpPr>
          <p:grpSpPr>
            <a:xfrm>
              <a:off x="6674411" y="2821413"/>
              <a:ext cx="3365975" cy="1727611"/>
              <a:chOff x="394954" y="1269341"/>
              <a:chExt cx="3365975" cy="1727611"/>
            </a:xfrm>
          </p:grpSpPr>
          <p:grpSp>
            <p:nvGrpSpPr>
              <p:cNvPr id="21" name="Grupp 20"/>
              <p:cNvGrpSpPr/>
              <p:nvPr/>
            </p:nvGrpSpPr>
            <p:grpSpPr>
              <a:xfrm>
                <a:off x="394954" y="1628800"/>
                <a:ext cx="3365975" cy="1368152"/>
                <a:chOff x="242554" y="1844824"/>
                <a:chExt cx="3365975" cy="1368152"/>
              </a:xfrm>
            </p:grpSpPr>
            <p:cxnSp>
              <p:nvCxnSpPr>
                <p:cNvPr id="22" name="Rak pilkoppling 21"/>
                <p:cNvCxnSpPr/>
                <p:nvPr/>
              </p:nvCxnSpPr>
              <p:spPr>
                <a:xfrm>
                  <a:off x="251520" y="3212976"/>
                  <a:ext cx="33570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Rektangel med rundade hörn 23"/>
                <p:cNvSpPr/>
                <p:nvPr/>
              </p:nvSpPr>
              <p:spPr>
                <a:xfrm>
                  <a:off x="242554" y="2300591"/>
                  <a:ext cx="1089086" cy="2880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a:t>Induktion</a:t>
                  </a:r>
                  <a:endParaRPr lang="en-GB" sz="1200" dirty="0"/>
                </a:p>
              </p:txBody>
            </p:sp>
            <p:sp>
              <p:nvSpPr>
                <p:cNvPr id="26" name="Rektangel med rundade hörn 25"/>
                <p:cNvSpPr/>
                <p:nvPr/>
              </p:nvSpPr>
              <p:spPr>
                <a:xfrm>
                  <a:off x="2330786" y="1844824"/>
                  <a:ext cx="1277742" cy="2880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a:t>Induktion</a:t>
                  </a:r>
                  <a:endParaRPr lang="en-GB" sz="1200" dirty="0"/>
                </a:p>
              </p:txBody>
            </p:sp>
            <p:sp>
              <p:nvSpPr>
                <p:cNvPr id="27" name="Rektangel med rundade hörn 26"/>
                <p:cNvSpPr/>
                <p:nvPr/>
              </p:nvSpPr>
              <p:spPr>
                <a:xfrm>
                  <a:off x="2330786" y="2660630"/>
                  <a:ext cx="1277742" cy="300317"/>
                </a:xfrm>
                <a:prstGeom prst="roundRect">
                  <a:avLst/>
                </a:prstGeom>
                <a:solidFill>
                  <a:srgbClr val="DEEAF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a:solidFill>
                        <a:schemeClr val="tx1"/>
                      </a:solidFill>
                    </a:rPr>
                    <a:t>Spontan</a:t>
                  </a:r>
                  <a:r>
                    <a:rPr lang="en-GB" sz="1200" dirty="0">
                      <a:solidFill>
                        <a:schemeClr val="tx1"/>
                      </a:solidFill>
                    </a:rPr>
                    <a:t> start</a:t>
                  </a:r>
                  <a:endParaRPr lang="en-GB" sz="1200" dirty="0"/>
                </a:p>
              </p:txBody>
            </p:sp>
          </p:grpSp>
          <p:sp>
            <p:nvSpPr>
              <p:cNvPr id="2" name="textruta 1"/>
              <p:cNvSpPr txBox="1"/>
              <p:nvPr/>
            </p:nvSpPr>
            <p:spPr>
              <a:xfrm>
                <a:off x="661215" y="1269341"/>
                <a:ext cx="556563" cy="369332"/>
              </a:xfrm>
              <a:prstGeom prst="rect">
                <a:avLst/>
              </a:prstGeom>
              <a:noFill/>
            </p:spPr>
            <p:txBody>
              <a:bodyPr wrap="none" rtlCol="0">
                <a:spAutoFit/>
              </a:bodyPr>
              <a:lstStyle/>
              <a:p>
                <a:r>
                  <a:rPr lang="sv-SE" dirty="0"/>
                  <a:t>IOL</a:t>
                </a:r>
                <a:endParaRPr lang="en-GB" dirty="0"/>
              </a:p>
            </p:txBody>
          </p:sp>
          <p:sp>
            <p:nvSpPr>
              <p:cNvPr id="38" name="textruta 37"/>
              <p:cNvSpPr txBox="1"/>
              <p:nvPr/>
            </p:nvSpPr>
            <p:spPr>
              <a:xfrm>
                <a:off x="2732941" y="1269341"/>
                <a:ext cx="595035" cy="369332"/>
              </a:xfrm>
              <a:prstGeom prst="rect">
                <a:avLst/>
              </a:prstGeom>
              <a:noFill/>
            </p:spPr>
            <p:txBody>
              <a:bodyPr wrap="none" rtlCol="0">
                <a:spAutoFit/>
              </a:bodyPr>
              <a:lstStyle/>
              <a:p>
                <a:r>
                  <a:rPr lang="sv-SE" dirty="0"/>
                  <a:t>EM </a:t>
                </a:r>
                <a:endParaRPr lang="en-GB" dirty="0"/>
              </a:p>
            </p:txBody>
          </p:sp>
        </p:grpSp>
        <p:grpSp>
          <p:nvGrpSpPr>
            <p:cNvPr id="39" name="Grupp 38"/>
            <p:cNvGrpSpPr/>
            <p:nvPr/>
          </p:nvGrpSpPr>
          <p:grpSpPr>
            <a:xfrm>
              <a:off x="2071355" y="2853517"/>
              <a:ext cx="3365975" cy="1727611"/>
              <a:chOff x="394954" y="1269341"/>
              <a:chExt cx="3365975" cy="1727611"/>
            </a:xfrm>
          </p:grpSpPr>
          <p:grpSp>
            <p:nvGrpSpPr>
              <p:cNvPr id="40" name="Grupp 39"/>
              <p:cNvGrpSpPr/>
              <p:nvPr/>
            </p:nvGrpSpPr>
            <p:grpSpPr>
              <a:xfrm>
                <a:off x="394954" y="1980455"/>
                <a:ext cx="3365975" cy="1016497"/>
                <a:chOff x="242554" y="2196479"/>
                <a:chExt cx="3365975" cy="1016497"/>
              </a:xfrm>
            </p:grpSpPr>
            <p:cxnSp>
              <p:nvCxnSpPr>
                <p:cNvPr id="44" name="Rak pilkoppling 43"/>
                <p:cNvCxnSpPr/>
                <p:nvPr/>
              </p:nvCxnSpPr>
              <p:spPr>
                <a:xfrm>
                  <a:off x="251520" y="3212976"/>
                  <a:ext cx="33570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Rektangel med rundade hörn 45"/>
                <p:cNvSpPr/>
                <p:nvPr/>
              </p:nvSpPr>
              <p:spPr>
                <a:xfrm>
                  <a:off x="242554" y="2340495"/>
                  <a:ext cx="1089086" cy="2880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a:t>Induktion</a:t>
                  </a:r>
                  <a:endParaRPr lang="en-GB" sz="1200" dirty="0"/>
                </a:p>
              </p:txBody>
            </p:sp>
            <p:sp>
              <p:nvSpPr>
                <p:cNvPr id="47" name="Rektangel med rundade hörn 46"/>
                <p:cNvSpPr/>
                <p:nvPr/>
              </p:nvSpPr>
              <p:spPr>
                <a:xfrm>
                  <a:off x="2243754" y="2196479"/>
                  <a:ext cx="1089086" cy="576064"/>
                </a:xfrm>
                <a:prstGeom prst="roundRect">
                  <a:avLst/>
                </a:prstGeom>
                <a:solidFill>
                  <a:srgbClr val="DEEAF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a:solidFill>
                        <a:schemeClr val="tx1"/>
                      </a:solidFill>
                    </a:rPr>
                    <a:t>Spontan</a:t>
                  </a:r>
                  <a:r>
                    <a:rPr lang="en-GB" sz="1200" dirty="0">
                      <a:solidFill>
                        <a:schemeClr val="tx1"/>
                      </a:solidFill>
                    </a:rPr>
                    <a:t> start</a:t>
                  </a:r>
                  <a:endParaRPr lang="en-GB" sz="1200" dirty="0"/>
                </a:p>
              </p:txBody>
            </p:sp>
          </p:grpSp>
          <p:sp>
            <p:nvSpPr>
              <p:cNvPr id="42" name="textruta 41"/>
              <p:cNvSpPr txBox="1"/>
              <p:nvPr/>
            </p:nvSpPr>
            <p:spPr>
              <a:xfrm>
                <a:off x="661215" y="1269341"/>
                <a:ext cx="556563" cy="369332"/>
              </a:xfrm>
              <a:prstGeom prst="rect">
                <a:avLst/>
              </a:prstGeom>
              <a:noFill/>
            </p:spPr>
            <p:txBody>
              <a:bodyPr wrap="none" rtlCol="0">
                <a:spAutoFit/>
              </a:bodyPr>
              <a:lstStyle/>
              <a:p>
                <a:r>
                  <a:rPr lang="sv-SE" dirty="0"/>
                  <a:t>IOL</a:t>
                </a:r>
                <a:endParaRPr lang="en-GB" dirty="0"/>
              </a:p>
            </p:txBody>
          </p:sp>
        </p:grpSp>
        <p:sp>
          <p:nvSpPr>
            <p:cNvPr id="5" name="Rektangel med rundade hörn 4"/>
            <p:cNvSpPr/>
            <p:nvPr/>
          </p:nvSpPr>
          <p:spPr>
            <a:xfrm>
              <a:off x="3972927" y="3504908"/>
              <a:ext cx="1288342" cy="707795"/>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Rektangel med rundade hörn 60"/>
            <p:cNvSpPr/>
            <p:nvPr/>
          </p:nvSpPr>
          <p:spPr>
            <a:xfrm>
              <a:off x="8663013" y="2853516"/>
              <a:ext cx="1501517" cy="1575207"/>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Rak koppling 13"/>
            <p:cNvCxnSpPr/>
            <p:nvPr/>
          </p:nvCxnSpPr>
          <p:spPr>
            <a:xfrm flipV="1">
              <a:off x="3719736" y="3190745"/>
              <a:ext cx="0" cy="1390382"/>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Rak koppling 63"/>
            <p:cNvCxnSpPr/>
            <p:nvPr/>
          </p:nvCxnSpPr>
          <p:spPr>
            <a:xfrm flipV="1">
              <a:off x="8328248" y="3158642"/>
              <a:ext cx="0" cy="139038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ktangel med rundade hörn 26">
              <a:extLst>
                <a:ext uri="{FF2B5EF4-FFF2-40B4-BE49-F238E27FC236}">
                  <a16:creationId xmlns:a16="http://schemas.microsoft.com/office/drawing/2014/main" id="{011D7597-304C-5658-F8EA-DE30AE420610}"/>
                </a:ext>
              </a:extLst>
            </p:cNvPr>
            <p:cNvSpPr/>
            <p:nvPr/>
          </p:nvSpPr>
          <p:spPr>
            <a:xfrm>
              <a:off x="8761500" y="3564631"/>
              <a:ext cx="1278885" cy="36004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err="1">
                  <a:solidFill>
                    <a:schemeClr val="tx1"/>
                  </a:solidFill>
                </a:rPr>
                <a:t>Kejsarsnitt</a:t>
              </a:r>
              <a:r>
                <a:rPr lang="en-GB" sz="1200" dirty="0">
                  <a:solidFill>
                    <a:schemeClr val="tx1"/>
                  </a:solidFill>
                </a:rPr>
                <a:t> </a:t>
              </a:r>
              <a:r>
                <a:rPr lang="en-GB" sz="1200" dirty="0" err="1">
                  <a:solidFill>
                    <a:schemeClr val="tx1"/>
                  </a:solidFill>
                </a:rPr>
                <a:t>före</a:t>
              </a:r>
              <a:r>
                <a:rPr lang="en-GB" sz="1200" dirty="0">
                  <a:solidFill>
                    <a:schemeClr val="tx1"/>
                  </a:solidFill>
                </a:rPr>
                <a:t> </a:t>
              </a:r>
              <a:r>
                <a:rPr lang="en-GB" sz="1200" dirty="0" err="1">
                  <a:solidFill>
                    <a:schemeClr val="tx1"/>
                  </a:solidFill>
                </a:rPr>
                <a:t>värkstart</a:t>
              </a:r>
              <a:endParaRPr lang="en-GB" sz="1200" dirty="0"/>
            </a:p>
          </p:txBody>
        </p:sp>
      </p:grpSp>
    </p:spTree>
    <p:extLst>
      <p:ext uri="{BB962C8B-B14F-4D97-AF65-F5344CB8AC3E}">
        <p14:creationId xmlns:p14="http://schemas.microsoft.com/office/powerpoint/2010/main" val="941940853"/>
      </p:ext>
    </p:extLst>
  </p:cSld>
  <p:clrMapOvr>
    <a:masterClrMapping/>
  </p:clrMapOvr>
</p:sld>
</file>

<file path=ppt/theme/theme1.xml><?xml version="1.0" encoding="utf-8"?>
<a:theme xmlns:a="http://schemas.openxmlformats.org/drawingml/2006/main" name="SU">
  <a:themeElements>
    <a:clrScheme name="Anpassat 2">
      <a:dk1>
        <a:sysClr val="windowText" lastClr="000000"/>
      </a:dk1>
      <a:lt1>
        <a:sysClr val="window" lastClr="FFFFFF"/>
      </a:lt1>
      <a:dk2>
        <a:srgbClr val="000000"/>
      </a:dk2>
      <a:lt2>
        <a:srgbClr val="E7E1DF"/>
      </a:lt2>
      <a:accent1>
        <a:srgbClr val="005B89"/>
      </a:accent1>
      <a:accent2>
        <a:srgbClr val="1A9FB3"/>
      </a:accent2>
      <a:accent3>
        <a:srgbClr val="ED5F8C"/>
      </a:accent3>
      <a:accent4>
        <a:srgbClr val="A1887F"/>
      </a:accent4>
      <a:accent5>
        <a:srgbClr val="43A447"/>
      </a:accent5>
      <a:accent6>
        <a:srgbClr val="9575CD"/>
      </a:accent6>
      <a:hlink>
        <a:srgbClr val="0070C0"/>
      </a:hlink>
      <a:folHlink>
        <a:srgbClr val="919191"/>
      </a:folHlink>
    </a:clrScheme>
    <a:fontScheme name="VGR Typsnit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custClrLst>
    <a:custClr>
      <a:srgbClr val="FFC107"/>
    </a:custClr>
    <a:custClr>
      <a:srgbClr val="CCDB49"/>
    </a:custClr>
    <a:custClr>
      <a:srgbClr val="FD5930"/>
    </a:custClr>
    <a:custClr>
      <a:srgbClr val="FFECB3"/>
    </a:custClr>
    <a:custClr>
      <a:srgbClr val="F7BBD0"/>
    </a:custClr>
    <a:custClr>
      <a:srgbClr val="D1C4E9"/>
    </a:custClr>
    <a:custClr>
      <a:srgbClr val="EFF4C6"/>
    </a:custClr>
    <a:custClr>
      <a:srgbClr val="C0EEC2"/>
    </a:custClr>
    <a:custClr>
      <a:srgbClr val="FECCBF"/>
    </a:custClr>
    <a:custClr>
      <a:srgbClr val="B3EBF2"/>
    </a:custClr>
    <a:custClr>
      <a:srgbClr val="E7E1DF"/>
    </a:custClr>
  </a:custClrLst>
  <a:extLst>
    <a:ext uri="{05A4C25C-085E-4340-85A3-A5531E510DB2}">
      <thm15:themeFamily xmlns:thm15="http://schemas.microsoft.com/office/thememl/2012/main" name="SU mall Powerpoint.potx" id="{6DF31626-553D-4EA4-ADBD-55BBC753013C}" vid="{5BFB8BA3-2E7C-460B-A61C-32BB503B5D38}"/>
    </a:ext>
  </a:extLst>
</a:theme>
</file>

<file path=ppt/theme/theme2.xml><?xml version="1.0" encoding="utf-8"?>
<a:theme xmlns:a="http://schemas.openxmlformats.org/drawingml/2006/main" name="Office-tema">
  <a:themeElements>
    <a:clrScheme name="VGR | Sjukvård | Färger">
      <a:dk1>
        <a:sysClr val="windowText" lastClr="000000"/>
      </a:dk1>
      <a:lt1>
        <a:sysClr val="window" lastClr="FFFFFF"/>
      </a:lt1>
      <a:dk2>
        <a:srgbClr val="000000"/>
      </a:dk2>
      <a:lt2>
        <a:srgbClr val="E7E1DF"/>
      </a:lt2>
      <a:accent1>
        <a:srgbClr val="005B89"/>
      </a:accent1>
      <a:accent2>
        <a:srgbClr val="1A9FB3"/>
      </a:accent2>
      <a:accent3>
        <a:srgbClr val="EE6492"/>
      </a:accent3>
      <a:accent4>
        <a:srgbClr val="A1887F"/>
      </a:accent4>
      <a:accent5>
        <a:srgbClr val="43A447"/>
      </a:accent5>
      <a:accent6>
        <a:srgbClr val="9575CD"/>
      </a:accent6>
      <a:hlink>
        <a:srgbClr val="1A9FB3"/>
      </a:hlink>
      <a:folHlink>
        <a:srgbClr val="919191"/>
      </a:folHlink>
    </a:clrScheme>
    <a:fontScheme name="VGR Typsnit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VGR | Sjukvård | Färger">
      <a:dk1>
        <a:sysClr val="windowText" lastClr="000000"/>
      </a:dk1>
      <a:lt1>
        <a:sysClr val="window" lastClr="FFFFFF"/>
      </a:lt1>
      <a:dk2>
        <a:srgbClr val="000000"/>
      </a:dk2>
      <a:lt2>
        <a:srgbClr val="E7E1DF"/>
      </a:lt2>
      <a:accent1>
        <a:srgbClr val="005B89"/>
      </a:accent1>
      <a:accent2>
        <a:srgbClr val="1A9FB3"/>
      </a:accent2>
      <a:accent3>
        <a:srgbClr val="EE6492"/>
      </a:accent3>
      <a:accent4>
        <a:srgbClr val="A1887F"/>
      </a:accent4>
      <a:accent5>
        <a:srgbClr val="43A447"/>
      </a:accent5>
      <a:accent6>
        <a:srgbClr val="9575CD"/>
      </a:accent6>
      <a:hlink>
        <a:srgbClr val="1A9FB3"/>
      </a:hlink>
      <a:folHlink>
        <a:srgbClr val="919191"/>
      </a:folHlink>
    </a:clrScheme>
    <a:fontScheme name="VGR Typsnit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 mall Powerpoint</Template>
  <TotalTime>9666</TotalTime>
  <Words>3249</Words>
  <Application>Microsoft Office PowerPoint</Application>
  <PresentationFormat>Bredbild</PresentationFormat>
  <Paragraphs>537</Paragraphs>
  <Slides>42</Slides>
  <Notes>34</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42</vt:i4>
      </vt:variant>
    </vt:vector>
  </HeadingPairs>
  <TitlesOfParts>
    <vt:vector size="52" baseType="lpstr">
      <vt:lpstr>ＭＳ Ｐゴシック</vt:lpstr>
      <vt:lpstr>Arial</vt:lpstr>
      <vt:lpstr>Arial Narrow</vt:lpstr>
      <vt:lpstr>Cambria</vt:lpstr>
      <vt:lpstr>Helvetica</vt:lpstr>
      <vt:lpstr>interfaceregular</vt:lpstr>
      <vt:lpstr>Times New Roman</vt:lpstr>
      <vt:lpstr>Verdana</vt:lpstr>
      <vt:lpstr>Wingdings</vt:lpstr>
      <vt:lpstr>SU</vt:lpstr>
      <vt:lpstr>Handläggning av Prolongerad Graviditet </vt:lpstr>
      <vt:lpstr>Ingen jäv finns</vt:lpstr>
      <vt:lpstr>Hur lång får en graviditet vara för fostret och den gravidas bsäta?</vt:lpstr>
      <vt:lpstr>Bakgrund - Risker för foster</vt:lpstr>
      <vt:lpstr>PowerPoint-presentation</vt:lpstr>
      <vt:lpstr>PowerPoint-presentation</vt:lpstr>
      <vt:lpstr>Bakgrund - Risker för den gravida </vt:lpstr>
      <vt:lpstr>Saken är biff – vi skall inducera i v 38-39   ELLER!!!</vt:lpstr>
      <vt:lpstr>Jämföra äpplen och päron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Tack </vt:lpstr>
      <vt:lpstr>Induktion är hälsoekonomiskt fördelaktigt</vt:lpstr>
      <vt:lpstr>Metod</vt:lpstr>
      <vt:lpstr>Incremental cost-effectiveness ratio (ICER)</vt:lpstr>
      <vt:lpstr>Cost-effectiveness plane with incremental costs and QALYs</vt:lpstr>
      <vt:lpstr>Medelkostnad för de sekundära utfallen i Euros</vt:lpstr>
      <vt:lpstr>Slutsats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IVO-inspektion  av förlossningsvården</dc:title>
  <dc:creator>Linnéa Lindroos</dc:creator>
  <cp:lastModifiedBy>Mårten Alkmark</cp:lastModifiedBy>
  <cp:revision>17</cp:revision>
  <dcterms:created xsi:type="dcterms:W3CDTF">2024-09-24T16:20:59Z</dcterms:created>
  <dcterms:modified xsi:type="dcterms:W3CDTF">2025-04-02T21:08:36Z</dcterms:modified>
</cp:coreProperties>
</file>