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92"/>
  </p:notesMasterIdLst>
  <p:sldIdLst>
    <p:sldId id="256" r:id="rId2"/>
    <p:sldId id="441" r:id="rId3"/>
    <p:sldId id="261" r:id="rId4"/>
    <p:sldId id="557" r:id="rId5"/>
    <p:sldId id="559" r:id="rId6"/>
    <p:sldId id="316" r:id="rId7"/>
    <p:sldId id="554" r:id="rId8"/>
    <p:sldId id="521" r:id="rId9"/>
    <p:sldId id="523" r:id="rId10"/>
    <p:sldId id="389" r:id="rId11"/>
    <p:sldId id="393" r:id="rId12"/>
    <p:sldId id="443" r:id="rId13"/>
    <p:sldId id="490" r:id="rId14"/>
    <p:sldId id="440" r:id="rId15"/>
    <p:sldId id="394" r:id="rId16"/>
    <p:sldId id="403" r:id="rId17"/>
    <p:sldId id="399" r:id="rId18"/>
    <p:sldId id="491" r:id="rId19"/>
    <p:sldId id="395" r:id="rId20"/>
    <p:sldId id="560" r:id="rId21"/>
    <p:sldId id="396" r:id="rId22"/>
    <p:sldId id="561" r:id="rId23"/>
    <p:sldId id="406" r:id="rId24"/>
    <p:sldId id="405" r:id="rId25"/>
    <p:sldId id="408" r:id="rId26"/>
    <p:sldId id="562" r:id="rId27"/>
    <p:sldId id="492" r:id="rId28"/>
    <p:sldId id="415" r:id="rId29"/>
    <p:sldId id="446" r:id="rId30"/>
    <p:sldId id="445" r:id="rId31"/>
    <p:sldId id="414" r:id="rId32"/>
    <p:sldId id="413" r:id="rId33"/>
    <p:sldId id="412" r:id="rId34"/>
    <p:sldId id="563" r:id="rId35"/>
    <p:sldId id="416" r:id="rId36"/>
    <p:sldId id="411" r:id="rId37"/>
    <p:sldId id="547" r:id="rId38"/>
    <p:sldId id="419" r:id="rId39"/>
    <p:sldId id="481" r:id="rId40"/>
    <p:sldId id="449" r:id="rId41"/>
    <p:sldId id="425" r:id="rId42"/>
    <p:sldId id="447" r:id="rId43"/>
    <p:sldId id="424" r:id="rId44"/>
    <p:sldId id="422" r:id="rId45"/>
    <p:sldId id="365" r:id="rId46"/>
    <p:sldId id="495" r:id="rId47"/>
    <p:sldId id="451" r:id="rId48"/>
    <p:sldId id="417" r:id="rId49"/>
    <p:sldId id="404" r:id="rId50"/>
    <p:sldId id="407" r:id="rId51"/>
    <p:sldId id="401" r:id="rId52"/>
    <p:sldId id="437" r:id="rId53"/>
    <p:sldId id="452" r:id="rId54"/>
    <p:sldId id="436" r:id="rId55"/>
    <p:sldId id="435" r:id="rId56"/>
    <p:sldId id="453" r:id="rId57"/>
    <p:sldId id="438" r:id="rId58"/>
    <p:sldId id="526" r:id="rId59"/>
    <p:sldId id="527" r:id="rId60"/>
    <p:sldId id="423" r:id="rId61"/>
    <p:sldId id="402" r:id="rId62"/>
    <p:sldId id="421" r:id="rId63"/>
    <p:sldId id="555" r:id="rId64"/>
    <p:sldId id="431" r:id="rId65"/>
    <p:sldId id="433" r:id="rId66"/>
    <p:sldId id="553" r:id="rId67"/>
    <p:sldId id="535" r:id="rId68"/>
    <p:sldId id="549" r:id="rId69"/>
    <p:sldId id="503" r:id="rId70"/>
    <p:sldId id="502" r:id="rId71"/>
    <p:sldId id="505" r:id="rId72"/>
    <p:sldId id="508" r:id="rId73"/>
    <p:sldId id="507" r:id="rId74"/>
    <p:sldId id="509" r:id="rId75"/>
    <p:sldId id="565" r:id="rId76"/>
    <p:sldId id="511" r:id="rId77"/>
    <p:sldId id="512" r:id="rId78"/>
    <p:sldId id="513" r:id="rId79"/>
    <p:sldId id="548" r:id="rId80"/>
    <p:sldId id="539" r:id="rId81"/>
    <p:sldId id="550" r:id="rId82"/>
    <p:sldId id="326" r:id="rId83"/>
    <p:sldId id="455" r:id="rId84"/>
    <p:sldId id="488" r:id="rId85"/>
    <p:sldId id="458" r:id="rId86"/>
    <p:sldId id="544" r:id="rId87"/>
    <p:sldId id="545" r:id="rId88"/>
    <p:sldId id="546" r:id="rId89"/>
    <p:sldId id="480" r:id="rId90"/>
    <p:sldId id="536"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05" d="100"/>
          <a:sy n="105"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D90E0-917B-438B-A707-5B98A7D1C4AD}" type="datetimeFigureOut">
              <a:rPr lang="sv-SE" smtClean="0"/>
              <a:t>2025-03-31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F09EC-54FA-4AEE-A374-E4D429D2FBCB}" type="slidenum">
              <a:rPr lang="sv-SE" smtClean="0"/>
              <a:t>‹#›</a:t>
            </a:fld>
            <a:endParaRPr lang="sv-SE"/>
          </a:p>
        </p:txBody>
      </p:sp>
    </p:spTree>
    <p:extLst>
      <p:ext uri="{BB962C8B-B14F-4D97-AF65-F5344CB8AC3E}">
        <p14:creationId xmlns:p14="http://schemas.microsoft.com/office/powerpoint/2010/main" val="218868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2010 WHO global survey </a:t>
            </a:r>
            <a:r>
              <a:rPr lang="sv-SE" dirty="0" err="1"/>
              <a:t>reported</a:t>
            </a:r>
            <a:r>
              <a:rPr lang="sv-SE" dirty="0"/>
              <a:t> </a:t>
            </a:r>
            <a:r>
              <a:rPr lang="sv-SE" dirty="0" err="1"/>
              <a:t>induction</a:t>
            </a:r>
            <a:r>
              <a:rPr lang="sv-SE" dirty="0"/>
              <a:t> rate 25% in </a:t>
            </a:r>
            <a:r>
              <a:rPr lang="sv-SE" dirty="0" err="1"/>
              <a:t>high-income</a:t>
            </a:r>
            <a:r>
              <a:rPr lang="sv-SE" dirty="0"/>
              <a:t> </a:t>
            </a:r>
            <a:r>
              <a:rPr lang="sv-SE" dirty="0" err="1"/>
              <a:t>english-speaking</a:t>
            </a:r>
            <a:r>
              <a:rPr lang="sv-SE" dirty="0"/>
              <a:t> </a:t>
            </a:r>
            <a:r>
              <a:rPr lang="sv-SE" dirty="0" err="1"/>
              <a:t>countries</a:t>
            </a:r>
            <a:endParaRPr lang="sv-SE" dirty="0"/>
          </a:p>
        </p:txBody>
      </p:sp>
      <p:sp>
        <p:nvSpPr>
          <p:cNvPr id="4" name="Platshållare för bildnummer 3"/>
          <p:cNvSpPr>
            <a:spLocks noGrp="1"/>
          </p:cNvSpPr>
          <p:nvPr>
            <p:ph type="sldNum" sz="quarter" idx="5"/>
          </p:nvPr>
        </p:nvSpPr>
        <p:spPr/>
        <p:txBody>
          <a:bodyPr/>
          <a:lstStyle/>
          <a:p>
            <a:fld id="{BDA5FEAA-610A-48B7-84CF-34099302FD93}" type="slidenum">
              <a:rPr lang="sv-SE" smtClean="0"/>
              <a:t>3</a:t>
            </a:fld>
            <a:endParaRPr lang="sv-SE"/>
          </a:p>
        </p:txBody>
      </p:sp>
    </p:spTree>
    <p:extLst>
      <p:ext uri="{BB962C8B-B14F-4D97-AF65-F5344CB8AC3E}">
        <p14:creationId xmlns:p14="http://schemas.microsoft.com/office/powerpoint/2010/main" val="338450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2010 WHO global survey </a:t>
            </a:r>
            <a:r>
              <a:rPr lang="sv-SE" dirty="0" err="1"/>
              <a:t>reported</a:t>
            </a:r>
            <a:r>
              <a:rPr lang="sv-SE" dirty="0"/>
              <a:t> </a:t>
            </a:r>
            <a:r>
              <a:rPr lang="sv-SE" dirty="0" err="1"/>
              <a:t>induction</a:t>
            </a:r>
            <a:r>
              <a:rPr lang="sv-SE" dirty="0"/>
              <a:t> rate 25% in </a:t>
            </a:r>
            <a:r>
              <a:rPr lang="sv-SE" dirty="0" err="1"/>
              <a:t>high-income</a:t>
            </a:r>
            <a:r>
              <a:rPr lang="sv-SE" dirty="0"/>
              <a:t> </a:t>
            </a:r>
            <a:r>
              <a:rPr lang="sv-SE" dirty="0" err="1"/>
              <a:t>english-speaking</a:t>
            </a:r>
            <a:r>
              <a:rPr lang="sv-SE" dirty="0"/>
              <a:t> </a:t>
            </a:r>
            <a:r>
              <a:rPr lang="sv-SE" dirty="0" err="1"/>
              <a:t>countries</a:t>
            </a:r>
            <a:endParaRPr lang="sv-SE" dirty="0"/>
          </a:p>
        </p:txBody>
      </p:sp>
      <p:sp>
        <p:nvSpPr>
          <p:cNvPr id="4" name="Platshållare för bildnummer 3"/>
          <p:cNvSpPr>
            <a:spLocks noGrp="1"/>
          </p:cNvSpPr>
          <p:nvPr>
            <p:ph type="sldNum" sz="quarter" idx="5"/>
          </p:nvPr>
        </p:nvSpPr>
        <p:spPr/>
        <p:txBody>
          <a:bodyPr/>
          <a:lstStyle/>
          <a:p>
            <a:fld id="{BDA5FEAA-610A-48B7-84CF-34099302FD93}" type="slidenum">
              <a:rPr lang="sv-SE" smtClean="0"/>
              <a:t>4</a:t>
            </a:fld>
            <a:endParaRPr lang="sv-SE"/>
          </a:p>
        </p:txBody>
      </p:sp>
    </p:spTree>
    <p:extLst>
      <p:ext uri="{BB962C8B-B14F-4D97-AF65-F5344CB8AC3E}">
        <p14:creationId xmlns:p14="http://schemas.microsoft.com/office/powerpoint/2010/main" val="126623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2010 WHO global survey </a:t>
            </a:r>
            <a:r>
              <a:rPr lang="sv-SE" dirty="0" err="1"/>
              <a:t>reported</a:t>
            </a:r>
            <a:r>
              <a:rPr lang="sv-SE" dirty="0"/>
              <a:t> </a:t>
            </a:r>
            <a:r>
              <a:rPr lang="sv-SE" dirty="0" err="1"/>
              <a:t>induction</a:t>
            </a:r>
            <a:r>
              <a:rPr lang="sv-SE" dirty="0"/>
              <a:t> rate 25% in </a:t>
            </a:r>
            <a:r>
              <a:rPr lang="sv-SE" dirty="0" err="1"/>
              <a:t>high-income</a:t>
            </a:r>
            <a:r>
              <a:rPr lang="sv-SE" dirty="0"/>
              <a:t> </a:t>
            </a:r>
            <a:r>
              <a:rPr lang="sv-SE" dirty="0" err="1"/>
              <a:t>english-speaking</a:t>
            </a:r>
            <a:r>
              <a:rPr lang="sv-SE" dirty="0"/>
              <a:t> </a:t>
            </a:r>
            <a:r>
              <a:rPr lang="sv-SE" dirty="0" err="1"/>
              <a:t>countries</a:t>
            </a:r>
            <a:endParaRPr lang="sv-SE" dirty="0"/>
          </a:p>
        </p:txBody>
      </p:sp>
      <p:sp>
        <p:nvSpPr>
          <p:cNvPr id="4" name="Platshållare för bildnummer 3"/>
          <p:cNvSpPr>
            <a:spLocks noGrp="1"/>
          </p:cNvSpPr>
          <p:nvPr>
            <p:ph type="sldNum" sz="quarter" idx="5"/>
          </p:nvPr>
        </p:nvSpPr>
        <p:spPr/>
        <p:txBody>
          <a:bodyPr/>
          <a:lstStyle/>
          <a:p>
            <a:fld id="{BDA5FEAA-610A-48B7-84CF-34099302FD93}" type="slidenum">
              <a:rPr lang="sv-SE" smtClean="0"/>
              <a:t>5</a:t>
            </a:fld>
            <a:endParaRPr lang="sv-SE"/>
          </a:p>
        </p:txBody>
      </p:sp>
    </p:spTree>
    <p:extLst>
      <p:ext uri="{BB962C8B-B14F-4D97-AF65-F5344CB8AC3E}">
        <p14:creationId xmlns:p14="http://schemas.microsoft.com/office/powerpoint/2010/main" val="286345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Because</a:t>
            </a:r>
            <a:r>
              <a:rPr lang="sv-SE" dirty="0"/>
              <a:t> </a:t>
            </a:r>
            <a:r>
              <a:rPr lang="sv-SE" dirty="0" err="1"/>
              <a:t>we</a:t>
            </a:r>
            <a:r>
              <a:rPr lang="sv-SE" dirty="0"/>
              <a:t> </a:t>
            </a:r>
            <a:r>
              <a:rPr lang="sv-SE" dirty="0" err="1"/>
              <a:t>can</a:t>
            </a:r>
            <a:r>
              <a:rPr lang="sv-SE" dirty="0"/>
              <a:t> , </a:t>
            </a:r>
            <a:r>
              <a:rPr lang="sv-SE" dirty="0" err="1"/>
              <a:t>guidelines</a:t>
            </a:r>
            <a:r>
              <a:rPr lang="sv-SE" dirty="0"/>
              <a:t> in Sweden, less </a:t>
            </a:r>
            <a:r>
              <a:rPr lang="sv-SE" dirty="0" err="1"/>
              <a:t>hesitent</a:t>
            </a:r>
            <a:r>
              <a:rPr lang="sv-SE" dirty="0"/>
              <a:t> </a:t>
            </a:r>
          </a:p>
        </p:txBody>
      </p:sp>
      <p:sp>
        <p:nvSpPr>
          <p:cNvPr id="4" name="Platshållare för bildnummer 3"/>
          <p:cNvSpPr>
            <a:spLocks noGrp="1"/>
          </p:cNvSpPr>
          <p:nvPr>
            <p:ph type="sldNum" sz="quarter" idx="5"/>
          </p:nvPr>
        </p:nvSpPr>
        <p:spPr/>
        <p:txBody>
          <a:bodyPr/>
          <a:lstStyle/>
          <a:p>
            <a:fld id="{BDA5FEAA-610A-48B7-84CF-34099302FD93}" type="slidenum">
              <a:rPr lang="sv-SE" smtClean="0"/>
              <a:t>6</a:t>
            </a:fld>
            <a:endParaRPr lang="sv-SE"/>
          </a:p>
        </p:txBody>
      </p:sp>
    </p:spTree>
    <p:extLst>
      <p:ext uri="{BB962C8B-B14F-4D97-AF65-F5344CB8AC3E}">
        <p14:creationId xmlns:p14="http://schemas.microsoft.com/office/powerpoint/2010/main" val="77116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22F09EC-54FA-4AEE-A374-E4D429D2FBCB}" type="slidenum">
              <a:rPr lang="sv-SE" smtClean="0"/>
              <a:t>16</a:t>
            </a:fld>
            <a:endParaRPr lang="sv-SE"/>
          </a:p>
        </p:txBody>
      </p:sp>
    </p:spTree>
    <p:extLst>
      <p:ext uri="{BB962C8B-B14F-4D97-AF65-F5344CB8AC3E}">
        <p14:creationId xmlns:p14="http://schemas.microsoft.com/office/powerpoint/2010/main" val="65240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Registry-based population study</a:t>
            </a:r>
          </a:p>
          <a:p>
            <a:r>
              <a:rPr lang="en-GB" dirty="0"/>
              <a:t>Whether changes in </a:t>
            </a:r>
            <a:r>
              <a:rPr lang="en-GB" dirty="0" err="1"/>
              <a:t>labor</a:t>
            </a:r>
            <a:r>
              <a:rPr lang="en-GB" dirty="0"/>
              <a:t> inductions were accompanied by changed in adverse perinatal outcomes, maternal outcomes or MOD</a:t>
            </a:r>
          </a:p>
          <a:p>
            <a:r>
              <a:rPr lang="en-GB" dirty="0"/>
              <a:t>No overall changes in perinatal outcomes</a:t>
            </a:r>
          </a:p>
          <a:p>
            <a:r>
              <a:rPr lang="en-GB" dirty="0"/>
              <a:t>PPH 11.4% - 30.1%</a:t>
            </a:r>
          </a:p>
          <a:p>
            <a:r>
              <a:rPr lang="en-GB" dirty="0"/>
              <a:t>Operative deliveries increased slightly</a:t>
            </a:r>
          </a:p>
        </p:txBody>
      </p:sp>
      <p:sp>
        <p:nvSpPr>
          <p:cNvPr id="4" name="Platshållare för bildnummer 3"/>
          <p:cNvSpPr>
            <a:spLocks noGrp="1"/>
          </p:cNvSpPr>
          <p:nvPr>
            <p:ph type="sldNum" sz="quarter" idx="5"/>
          </p:nvPr>
        </p:nvSpPr>
        <p:spPr/>
        <p:txBody>
          <a:bodyPr/>
          <a:lstStyle/>
          <a:p>
            <a:fld id="{A8F597CC-59E9-430D-9581-E0E0901081D1}" type="slidenum">
              <a:rPr lang="en-US" altLang="sv-SE" smtClean="0"/>
              <a:pPr/>
              <a:t>66</a:t>
            </a:fld>
            <a:endParaRPr lang="en-US" altLang="sv-SE"/>
          </a:p>
        </p:txBody>
      </p:sp>
    </p:spTree>
    <p:extLst>
      <p:ext uri="{BB962C8B-B14F-4D97-AF65-F5344CB8AC3E}">
        <p14:creationId xmlns:p14="http://schemas.microsoft.com/office/powerpoint/2010/main" val="368569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5F0BF5B-2077-4290-AD50-1EC362505642}" type="datetimeFigureOut">
              <a:rPr lang="sv-SE" smtClean="0"/>
              <a:t>2025-03-31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BA882F1-89FA-4E38-8F5A-2D890CA35B26}"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0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5F0BF5B-2077-4290-AD50-1EC362505642}" type="datetimeFigureOut">
              <a:rPr lang="sv-SE" smtClean="0"/>
              <a:t>2025-03-31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422820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5F0BF5B-2077-4290-AD50-1EC362505642}" type="datetimeFigureOut">
              <a:rPr lang="sv-SE" smtClean="0"/>
              <a:t>2025-03-31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356417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5F0BF5B-2077-4290-AD50-1EC362505642}" type="datetimeFigureOut">
              <a:rPr lang="sv-SE" smtClean="0"/>
              <a:t>2025-03-31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141980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5F0BF5B-2077-4290-AD50-1EC362505642}" type="datetimeFigureOut">
              <a:rPr lang="sv-SE" smtClean="0"/>
              <a:t>2025-03-31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BA882F1-89FA-4E38-8F5A-2D890CA35B26}"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69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5F0BF5B-2077-4290-AD50-1EC362505642}" type="datetimeFigureOut">
              <a:rPr lang="sv-SE" smtClean="0"/>
              <a:t>2025-03-31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27182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5F0BF5B-2077-4290-AD50-1EC362505642}" type="datetimeFigureOut">
              <a:rPr lang="sv-SE" smtClean="0"/>
              <a:t>2025-03-31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13081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25F0BF5B-2077-4290-AD50-1EC362505642}" type="datetimeFigureOut">
              <a:rPr lang="sv-SE" smtClean="0"/>
              <a:t>2025-03-31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3486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F0BF5B-2077-4290-AD50-1EC362505642}" type="datetimeFigureOut">
              <a:rPr lang="sv-SE" smtClean="0"/>
              <a:t>2025-03-31</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206669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F0BF5B-2077-4290-AD50-1EC362505642}" type="datetimeFigureOut">
              <a:rPr lang="sv-SE" smtClean="0"/>
              <a:t>2025-03-31</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A882F1-89FA-4E38-8F5A-2D890CA35B26}" type="slidenum">
              <a:rPr lang="sv-SE" smtClean="0"/>
              <a:t>‹#›</a:t>
            </a:fld>
            <a:endParaRPr lang="sv-SE"/>
          </a:p>
        </p:txBody>
      </p:sp>
    </p:spTree>
    <p:extLst>
      <p:ext uri="{BB962C8B-B14F-4D97-AF65-F5344CB8AC3E}">
        <p14:creationId xmlns:p14="http://schemas.microsoft.com/office/powerpoint/2010/main" val="168681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5F0BF5B-2077-4290-AD50-1EC362505642}" type="datetimeFigureOut">
              <a:rPr lang="sv-SE" smtClean="0"/>
              <a:t>2025-03-31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BA882F1-89FA-4E38-8F5A-2D890CA35B26}" type="slidenum">
              <a:rPr lang="sv-SE" smtClean="0"/>
              <a:t>‹#›</a:t>
            </a:fld>
            <a:endParaRPr lang="sv-SE"/>
          </a:p>
        </p:txBody>
      </p:sp>
    </p:spTree>
    <p:extLst>
      <p:ext uri="{BB962C8B-B14F-4D97-AF65-F5344CB8AC3E}">
        <p14:creationId xmlns:p14="http://schemas.microsoft.com/office/powerpoint/2010/main" val="291010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5F0BF5B-2077-4290-AD50-1EC362505642}" type="datetimeFigureOut">
              <a:rPr lang="sv-SE" smtClean="0"/>
              <a:t>2025-03-31</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A882F1-89FA-4E38-8F5A-2D890CA35B26}"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17881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8">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62" name="Rectangle 50">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63" name="Straight Connector 52">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54">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6A573BA-D2AB-4EA7-5920-032BE7E0FC88}"/>
              </a:ext>
            </a:extLst>
          </p:cNvPr>
          <p:cNvSpPr>
            <a:spLocks noGrp="1"/>
          </p:cNvSpPr>
          <p:nvPr>
            <p:ph type="ctrTitle"/>
          </p:nvPr>
        </p:nvSpPr>
        <p:spPr>
          <a:xfrm>
            <a:off x="990932" y="286603"/>
            <a:ext cx="6750987" cy="1450757"/>
          </a:xfrm>
        </p:spPr>
        <p:txBody>
          <a:bodyPr vert="horz" lIns="91440" tIns="45720" rIns="91440" bIns="45720" rtlCol="0" anchor="b">
            <a:normAutofit/>
          </a:bodyPr>
          <a:lstStyle/>
          <a:p>
            <a:r>
              <a:rPr lang="en-US" sz="4800">
                <a:solidFill>
                  <a:schemeClr val="accent2"/>
                </a:solidFill>
              </a:rPr>
              <a:t>Induktion av förlossning</a:t>
            </a:r>
          </a:p>
        </p:txBody>
      </p:sp>
      <p:sp>
        <p:nvSpPr>
          <p:cNvPr id="3" name="Underrubrik 2">
            <a:extLst>
              <a:ext uri="{FF2B5EF4-FFF2-40B4-BE49-F238E27FC236}">
                <a16:creationId xmlns:a16="http://schemas.microsoft.com/office/drawing/2014/main" id="{677CB344-CE5B-8D5C-DEFF-49048074355B}"/>
              </a:ext>
            </a:extLst>
          </p:cNvPr>
          <p:cNvSpPr>
            <a:spLocks noGrp="1"/>
          </p:cNvSpPr>
          <p:nvPr>
            <p:ph type="subTitle" idx="1"/>
          </p:nvPr>
        </p:nvSpPr>
        <p:spPr>
          <a:xfrm>
            <a:off x="1044204" y="2023962"/>
            <a:ext cx="6697715" cy="3845131"/>
          </a:xfrm>
        </p:spPr>
        <p:txBody>
          <a:bodyPr vert="horz" lIns="0" tIns="45720" rIns="0" bIns="45720" rtlCol="0">
            <a:normAutofit/>
          </a:bodyPr>
          <a:lstStyle/>
          <a:p>
            <a:r>
              <a:rPr lang="en-US" dirty="0">
                <a:solidFill>
                  <a:schemeClr val="tx1">
                    <a:lumMod val="75000"/>
                    <a:lumOff val="25000"/>
                  </a:schemeClr>
                </a:solidFill>
                <a:latin typeface="+mn-lt"/>
              </a:rPr>
              <a:t>INTRODUKTION</a:t>
            </a:r>
          </a:p>
          <a:p>
            <a:r>
              <a:rPr lang="en-US" dirty="0" err="1">
                <a:solidFill>
                  <a:schemeClr val="tx1">
                    <a:lumMod val="75000"/>
                    <a:lumOff val="25000"/>
                  </a:schemeClr>
                </a:solidFill>
                <a:latin typeface="+mn-lt"/>
              </a:rPr>
              <a:t>Graviditetsregistret</a:t>
            </a:r>
            <a:endParaRPr lang="en-US" dirty="0">
              <a:solidFill>
                <a:schemeClr val="tx1">
                  <a:lumMod val="75000"/>
                  <a:lumOff val="25000"/>
                </a:schemeClr>
              </a:solidFill>
              <a:latin typeface="+mn-lt"/>
            </a:endParaRPr>
          </a:p>
          <a:p>
            <a:endParaRPr lang="en-US" dirty="0">
              <a:solidFill>
                <a:schemeClr val="tx1">
                  <a:lumMod val="75000"/>
                  <a:lumOff val="25000"/>
                </a:schemeClr>
              </a:solidFill>
              <a:latin typeface="+mn-lt"/>
            </a:endParaRPr>
          </a:p>
          <a:p>
            <a:endParaRPr lang="en-US" dirty="0">
              <a:solidFill>
                <a:schemeClr val="tx1">
                  <a:lumMod val="75000"/>
                  <a:lumOff val="25000"/>
                </a:schemeClr>
              </a:solidFill>
              <a:latin typeface="+mn-lt"/>
            </a:endParaRPr>
          </a:p>
          <a:p>
            <a:pPr>
              <a:spcBef>
                <a:spcPts val="0"/>
              </a:spcBef>
              <a:spcAft>
                <a:spcPts val="0"/>
              </a:spcAft>
            </a:pPr>
            <a:r>
              <a:rPr lang="en-US" i="1" dirty="0">
                <a:solidFill>
                  <a:schemeClr val="tx1">
                    <a:lumMod val="75000"/>
                    <a:lumOff val="25000"/>
                  </a:schemeClr>
                </a:solidFill>
                <a:latin typeface="+mn-lt"/>
              </a:rPr>
              <a:t>Marie Vikström Bolin MD, PhD</a:t>
            </a:r>
          </a:p>
          <a:p>
            <a:pPr>
              <a:spcBef>
                <a:spcPts val="0"/>
              </a:spcBef>
              <a:spcAft>
                <a:spcPts val="0"/>
              </a:spcAft>
            </a:pPr>
            <a:endParaRPr lang="en-US" i="1" dirty="0">
              <a:solidFill>
                <a:schemeClr val="tx1">
                  <a:lumMod val="75000"/>
                  <a:lumOff val="25000"/>
                </a:schemeClr>
              </a:solidFill>
              <a:latin typeface="+mn-lt"/>
            </a:endParaRPr>
          </a:p>
          <a:p>
            <a:pPr>
              <a:spcBef>
                <a:spcPts val="0"/>
              </a:spcBef>
              <a:spcAft>
                <a:spcPts val="0"/>
              </a:spcAft>
            </a:pPr>
            <a:r>
              <a:rPr lang="en-US" i="1" dirty="0" err="1">
                <a:solidFill>
                  <a:schemeClr val="tx1">
                    <a:lumMod val="75000"/>
                    <a:lumOff val="25000"/>
                  </a:schemeClr>
                </a:solidFill>
                <a:latin typeface="+mn-lt"/>
              </a:rPr>
              <a:t>Mödrahälsovårdsöverläkare</a:t>
            </a:r>
            <a:endParaRPr lang="en-US" i="1" dirty="0">
              <a:solidFill>
                <a:schemeClr val="tx1">
                  <a:lumMod val="75000"/>
                  <a:lumOff val="25000"/>
                </a:schemeClr>
              </a:solidFill>
              <a:latin typeface="+mn-lt"/>
            </a:endParaRPr>
          </a:p>
          <a:p>
            <a:pPr>
              <a:spcBef>
                <a:spcPts val="0"/>
              </a:spcBef>
              <a:spcAft>
                <a:spcPts val="0"/>
              </a:spcAft>
            </a:pPr>
            <a:r>
              <a:rPr lang="en-US" i="1" dirty="0">
                <a:solidFill>
                  <a:schemeClr val="tx1">
                    <a:lumMod val="75000"/>
                    <a:lumOff val="25000"/>
                  </a:schemeClr>
                </a:solidFill>
                <a:latin typeface="+mn-lt"/>
              </a:rPr>
              <a:t>Region </a:t>
            </a:r>
            <a:r>
              <a:rPr lang="en-US" i="1" dirty="0" err="1">
                <a:solidFill>
                  <a:schemeClr val="tx1">
                    <a:lumMod val="75000"/>
                    <a:lumOff val="25000"/>
                  </a:schemeClr>
                </a:solidFill>
                <a:latin typeface="+mn-lt"/>
              </a:rPr>
              <a:t>Västernorrland</a:t>
            </a:r>
            <a:r>
              <a:rPr lang="en-US" i="1" dirty="0">
                <a:solidFill>
                  <a:schemeClr val="tx1">
                    <a:lumMod val="75000"/>
                    <a:lumOff val="25000"/>
                  </a:schemeClr>
                </a:solidFill>
                <a:latin typeface="+mn-lt"/>
              </a:rPr>
              <a:t>, </a:t>
            </a:r>
          </a:p>
          <a:p>
            <a:pPr>
              <a:spcBef>
                <a:spcPts val="0"/>
              </a:spcBef>
              <a:spcAft>
                <a:spcPts val="0"/>
              </a:spcAft>
            </a:pPr>
            <a:r>
              <a:rPr lang="en-US" i="1" dirty="0" err="1">
                <a:solidFill>
                  <a:schemeClr val="tx1">
                    <a:lumMod val="75000"/>
                    <a:lumOff val="25000"/>
                  </a:schemeClr>
                </a:solidFill>
                <a:latin typeface="+mn-lt"/>
              </a:rPr>
              <a:t>Överläkare</a:t>
            </a:r>
            <a:r>
              <a:rPr lang="en-US" i="1" dirty="0">
                <a:solidFill>
                  <a:schemeClr val="tx1">
                    <a:lumMod val="75000"/>
                    <a:lumOff val="25000"/>
                  </a:schemeClr>
                </a:solidFill>
                <a:latin typeface="+mn-lt"/>
              </a:rPr>
              <a:t> </a:t>
            </a:r>
            <a:r>
              <a:rPr lang="en-US" i="1" dirty="0" err="1">
                <a:solidFill>
                  <a:schemeClr val="tx1">
                    <a:lumMod val="75000"/>
                    <a:lumOff val="25000"/>
                  </a:schemeClr>
                </a:solidFill>
                <a:latin typeface="+mn-lt"/>
              </a:rPr>
              <a:t>Sundsvalls</a:t>
            </a:r>
            <a:r>
              <a:rPr lang="en-US" i="1" dirty="0">
                <a:solidFill>
                  <a:schemeClr val="tx1">
                    <a:lumMod val="75000"/>
                    <a:lumOff val="25000"/>
                  </a:schemeClr>
                </a:solidFill>
                <a:latin typeface="+mn-lt"/>
              </a:rPr>
              <a:t> </a:t>
            </a:r>
            <a:r>
              <a:rPr lang="en-US" i="1" dirty="0" err="1">
                <a:solidFill>
                  <a:schemeClr val="tx1">
                    <a:lumMod val="75000"/>
                    <a:lumOff val="25000"/>
                  </a:schemeClr>
                </a:solidFill>
                <a:latin typeface="+mn-lt"/>
              </a:rPr>
              <a:t>sjukhus</a:t>
            </a:r>
            <a:endParaRPr lang="en-US" i="1" dirty="0">
              <a:solidFill>
                <a:schemeClr val="tx1">
                  <a:lumMod val="75000"/>
                  <a:lumOff val="25000"/>
                </a:schemeClr>
              </a:solidFill>
              <a:latin typeface="+mn-lt"/>
            </a:endParaRPr>
          </a:p>
        </p:txBody>
      </p:sp>
      <p:sp>
        <p:nvSpPr>
          <p:cNvPr id="65" name="Rectangle 56">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66" name="Rectangle 58">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63685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2D17C-0291-F1A4-31D7-BDF8290ED56C}"/>
              </a:ext>
            </a:extLst>
          </p:cNvPr>
          <p:cNvSpPr>
            <a:spLocks noGrp="1"/>
          </p:cNvSpPr>
          <p:nvPr>
            <p:ph type="title"/>
          </p:nvPr>
        </p:nvSpPr>
        <p:spPr>
          <a:xfrm>
            <a:off x="844096" y="426511"/>
            <a:ext cx="5334197" cy="1708242"/>
          </a:xfrm>
        </p:spPr>
        <p:txBody>
          <a:bodyPr anchor="ctr">
            <a:normAutofit/>
          </a:bodyPr>
          <a:lstStyle/>
          <a:p>
            <a:r>
              <a:rPr lang="sv-SE" sz="4000" dirty="0"/>
              <a:t>Redan de gamla grekerna…</a:t>
            </a:r>
          </a:p>
        </p:txBody>
      </p:sp>
      <p:sp>
        <p:nvSpPr>
          <p:cNvPr id="3" name="Platshållare för innehåll 2">
            <a:extLst>
              <a:ext uri="{FF2B5EF4-FFF2-40B4-BE49-F238E27FC236}">
                <a16:creationId xmlns:a16="http://schemas.microsoft.com/office/drawing/2014/main" id="{FC92BE89-C271-96C6-2B5B-5C8677564203}"/>
              </a:ext>
            </a:extLst>
          </p:cNvPr>
          <p:cNvSpPr>
            <a:spLocks noGrp="1"/>
          </p:cNvSpPr>
          <p:nvPr>
            <p:ph idx="1"/>
          </p:nvPr>
        </p:nvSpPr>
        <p:spPr>
          <a:xfrm>
            <a:off x="761800" y="2470244"/>
            <a:ext cx="5334197" cy="3769835"/>
          </a:xfrm>
        </p:spPr>
        <p:txBody>
          <a:bodyPr anchor="ctr">
            <a:normAutofit/>
          </a:bodyPr>
          <a:lstStyle/>
          <a:p>
            <a:r>
              <a:rPr lang="en-US" b="0" i="0" dirty="0">
                <a:effectLst/>
                <a:latin typeface="Georgia" panose="02040502050405020303" pitchFamily="18" charset="0"/>
              </a:rPr>
              <a:t>Hippocrates (c.460–370 BCE) </a:t>
            </a:r>
            <a:r>
              <a:rPr lang="en-US" b="0" i="0" dirty="0" err="1">
                <a:effectLst/>
                <a:latin typeface="Georgia" panose="02040502050405020303" pitchFamily="18" charset="0"/>
              </a:rPr>
              <a:t>definierade</a:t>
            </a:r>
            <a:r>
              <a:rPr lang="en-US" b="0" i="0" dirty="0">
                <a:effectLst/>
                <a:latin typeface="Georgia" panose="02040502050405020303" pitchFamily="18" charset="0"/>
              </a:rPr>
              <a:t> </a:t>
            </a:r>
            <a:r>
              <a:rPr lang="en-US" b="0" i="0" dirty="0" err="1">
                <a:effectLst/>
                <a:latin typeface="Georgia" panose="02040502050405020303" pitchFamily="18" charset="0"/>
              </a:rPr>
              <a:t>en</a:t>
            </a:r>
            <a:r>
              <a:rPr lang="en-US" b="0" i="0" dirty="0">
                <a:effectLst/>
                <a:latin typeface="Georgia" panose="02040502050405020303" pitchFamily="18" charset="0"/>
              </a:rPr>
              <a:t> normal </a:t>
            </a:r>
            <a:r>
              <a:rPr lang="en-US" b="0" i="0" dirty="0" err="1">
                <a:effectLst/>
                <a:latin typeface="Georgia" panose="02040502050405020303" pitchFamily="18" charset="0"/>
              </a:rPr>
              <a:t>graviditet</a:t>
            </a:r>
            <a:r>
              <a:rPr lang="en-US" b="0" i="0" dirty="0">
                <a:effectLst/>
                <a:latin typeface="Georgia" panose="02040502050405020303" pitchFamily="18" charset="0"/>
              </a:rPr>
              <a:t> </a:t>
            </a:r>
            <a:r>
              <a:rPr lang="en-US" b="0" i="0" dirty="0" err="1">
                <a:effectLst/>
                <a:latin typeface="Georgia" panose="02040502050405020303" pitchFamily="18" charset="0"/>
              </a:rPr>
              <a:t>som</a:t>
            </a:r>
            <a:r>
              <a:rPr lang="en-US" b="0" i="0" dirty="0">
                <a:effectLst/>
                <a:latin typeface="Georgia" panose="02040502050405020303" pitchFamily="18" charset="0"/>
              </a:rPr>
              <a:t> 9 </a:t>
            </a:r>
            <a:r>
              <a:rPr lang="en-US" b="0" i="0" dirty="0" err="1">
                <a:effectLst/>
                <a:latin typeface="Georgia" panose="02040502050405020303" pitchFamily="18" charset="0"/>
              </a:rPr>
              <a:t>månader</a:t>
            </a:r>
            <a:r>
              <a:rPr lang="en-US" b="0" i="0" dirty="0">
                <a:effectLst/>
                <a:latin typeface="Georgia" panose="02040502050405020303" pitchFamily="18" charset="0"/>
              </a:rPr>
              <a:t> </a:t>
            </a:r>
            <a:r>
              <a:rPr lang="en-US" b="0" i="0" dirty="0" err="1">
                <a:effectLst/>
                <a:latin typeface="Georgia" panose="02040502050405020303" pitchFamily="18" charset="0"/>
              </a:rPr>
              <a:t>lång</a:t>
            </a:r>
            <a:r>
              <a:rPr lang="en-US" b="0" i="0" dirty="0">
                <a:effectLst/>
                <a:latin typeface="Georgia" panose="02040502050405020303" pitchFamily="18" charset="0"/>
              </a:rPr>
              <a:t>, 280 </a:t>
            </a:r>
            <a:r>
              <a:rPr lang="en-US" b="0" i="0" dirty="0" err="1">
                <a:effectLst/>
                <a:latin typeface="Georgia" panose="02040502050405020303" pitchFamily="18" charset="0"/>
              </a:rPr>
              <a:t>dagar</a:t>
            </a:r>
            <a:r>
              <a:rPr lang="en-US" b="0" i="0" dirty="0">
                <a:effectLst/>
                <a:latin typeface="Georgia" panose="02040502050405020303" pitchFamily="18" charset="0"/>
              </a:rPr>
              <a:t> </a:t>
            </a:r>
            <a:r>
              <a:rPr lang="en-US" b="0" i="0" dirty="0" err="1">
                <a:effectLst/>
                <a:latin typeface="Georgia" panose="02040502050405020303" pitchFamily="18" charset="0"/>
              </a:rPr>
              <a:t>från</a:t>
            </a:r>
            <a:r>
              <a:rPr lang="en-US" b="0" i="0" dirty="0">
                <a:effectLst/>
                <a:latin typeface="Georgia" panose="02040502050405020303" pitchFamily="18" charset="0"/>
              </a:rPr>
              <a:t> </a:t>
            </a:r>
            <a:r>
              <a:rPr lang="en-US" b="0" i="0" dirty="0" err="1">
                <a:effectLst/>
                <a:latin typeface="Georgia" panose="02040502050405020303" pitchFamily="18" charset="0"/>
              </a:rPr>
              <a:t>sista</a:t>
            </a:r>
            <a:r>
              <a:rPr lang="en-US" b="0" i="0" dirty="0">
                <a:effectLst/>
                <a:latin typeface="Georgia" panose="02040502050405020303" pitchFamily="18" charset="0"/>
              </a:rPr>
              <a:t> </a:t>
            </a:r>
            <a:r>
              <a:rPr lang="en-US" b="0" i="0" dirty="0" err="1">
                <a:effectLst/>
                <a:latin typeface="Georgia" panose="02040502050405020303" pitchFamily="18" charset="0"/>
              </a:rPr>
              <a:t>menstrautionen</a:t>
            </a:r>
            <a:r>
              <a:rPr lang="en-US" b="0" i="0" dirty="0">
                <a:effectLst/>
                <a:latin typeface="Georgia" panose="02040502050405020303" pitchFamily="18" charset="0"/>
              </a:rPr>
              <a:t>.</a:t>
            </a:r>
            <a:endParaRPr lang="sv-SE" dirty="0"/>
          </a:p>
        </p:txBody>
      </p:sp>
      <p:pic>
        <p:nvPicPr>
          <p:cNvPr id="5" name="Bildobjekt 4" descr="En bild som visar staty, Byst, Människoansikte, person&#10;&#10;AI-genererat innehåll kan vara felaktigt.">
            <a:extLst>
              <a:ext uri="{FF2B5EF4-FFF2-40B4-BE49-F238E27FC236}">
                <a16:creationId xmlns:a16="http://schemas.microsoft.com/office/drawing/2014/main" id="{24F96C91-CB32-7B2D-1105-8856BB942BD1}"/>
              </a:ext>
            </a:extLst>
          </p:cNvPr>
          <p:cNvPicPr>
            <a:picLocks noChangeAspect="1"/>
          </p:cNvPicPr>
          <p:nvPr/>
        </p:nvPicPr>
        <p:blipFill>
          <a:blip r:embed="rId2">
            <a:extLst>
              <a:ext uri="{28A0092B-C50C-407E-A947-70E740481C1C}">
                <a14:useLocalDpi xmlns:a14="http://schemas.microsoft.com/office/drawing/2010/main" val="0"/>
              </a:ext>
            </a:extLst>
          </a:blip>
          <a:srcRect l="6053" r="5194" b="-1"/>
          <a:stretch/>
        </p:blipFill>
        <p:spPr>
          <a:xfrm>
            <a:off x="6857797" y="713846"/>
            <a:ext cx="4244888" cy="5466167"/>
          </a:xfrm>
          <a:prstGeom prst="rect">
            <a:avLst/>
          </a:prstGeom>
          <a:effectLst>
            <a:outerShdw blurRad="127000" dist="50800" dir="10800000" sx="99000" sy="99000" algn="r" rotWithShape="0">
              <a:prstClr val="black">
                <a:alpha val="40000"/>
              </a:prstClr>
            </a:outerShdw>
          </a:effectLst>
        </p:spPr>
      </p:pic>
      <p:sp>
        <p:nvSpPr>
          <p:cNvPr id="6" name="textruta 5">
            <a:extLst>
              <a:ext uri="{FF2B5EF4-FFF2-40B4-BE49-F238E27FC236}">
                <a16:creationId xmlns:a16="http://schemas.microsoft.com/office/drawing/2014/main" id="{52D0C139-BEFE-96F7-C508-2C0C32DBD9BA}"/>
              </a:ext>
            </a:extLst>
          </p:cNvPr>
          <p:cNvSpPr txBox="1"/>
          <p:nvPr/>
        </p:nvSpPr>
        <p:spPr>
          <a:xfrm>
            <a:off x="3130293" y="6330838"/>
            <a:ext cx="6096000" cy="369332"/>
          </a:xfrm>
          <a:prstGeom prst="rect">
            <a:avLst/>
          </a:prstGeom>
          <a:noFill/>
        </p:spPr>
        <p:txBody>
          <a:bodyPr wrap="square">
            <a:spAutoFit/>
          </a:bodyPr>
          <a:lstStyle/>
          <a:p>
            <a:pPr algn="ctr">
              <a:defRPr/>
            </a:pPr>
            <a:r>
              <a:rPr lang="en-US" altLang="sv-SE" dirty="0">
                <a:solidFill>
                  <a:schemeClr val="bg1">
                    <a:lumMod val="50000"/>
                  </a:schemeClr>
                </a:solidFill>
              </a:rPr>
              <a:t> </a:t>
            </a:r>
            <a:r>
              <a:rPr lang="en-US" altLang="sv-SE" dirty="0" err="1">
                <a:solidFill>
                  <a:schemeClr val="bg1">
                    <a:lumMod val="50000"/>
                  </a:schemeClr>
                </a:solidFill>
              </a:rPr>
              <a:t>Drife</a:t>
            </a:r>
            <a:r>
              <a:rPr lang="en-US" altLang="sv-SE" dirty="0">
                <a:solidFill>
                  <a:schemeClr val="bg1">
                    <a:lumMod val="50000"/>
                  </a:schemeClr>
                </a:solidFill>
              </a:rPr>
              <a:t>, </a:t>
            </a:r>
            <a:r>
              <a:rPr lang="en-US" altLang="sv-SE" sz="1800" dirty="0">
                <a:solidFill>
                  <a:schemeClr val="bg1">
                    <a:lumMod val="50000"/>
                  </a:schemeClr>
                </a:solidFill>
              </a:rPr>
              <a:t>The history of </a:t>
            </a:r>
            <a:r>
              <a:rPr lang="en-US" altLang="sv-SE" sz="1800" dirty="0" err="1">
                <a:solidFill>
                  <a:schemeClr val="bg1">
                    <a:lumMod val="50000"/>
                  </a:schemeClr>
                </a:solidFill>
              </a:rPr>
              <a:t>labour</a:t>
            </a:r>
            <a:r>
              <a:rPr lang="en-US" altLang="sv-SE" sz="1800" dirty="0">
                <a:solidFill>
                  <a:schemeClr val="bg1">
                    <a:lumMod val="50000"/>
                  </a:schemeClr>
                </a:solidFill>
              </a:rPr>
              <a:t> induction 2021</a:t>
            </a:r>
            <a:endParaRPr lang="en-US" altLang="sv-SE" dirty="0">
              <a:solidFill>
                <a:schemeClr val="bg1">
                  <a:lumMod val="50000"/>
                </a:schemeClr>
              </a:solidFill>
            </a:endParaRPr>
          </a:p>
        </p:txBody>
      </p:sp>
    </p:spTree>
    <p:extLst>
      <p:ext uri="{BB962C8B-B14F-4D97-AF65-F5344CB8AC3E}">
        <p14:creationId xmlns:p14="http://schemas.microsoft.com/office/powerpoint/2010/main" val="347106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399C0-28E1-3A44-125E-D535CB175D8B}"/>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B22B4983-774F-85F6-E935-BE31F248E8D2}"/>
              </a:ext>
            </a:extLst>
          </p:cNvPr>
          <p:cNvSpPr>
            <a:spLocks noGrp="1"/>
          </p:cNvSpPr>
          <p:nvPr>
            <p:ph idx="1"/>
          </p:nvPr>
        </p:nvSpPr>
        <p:spPr/>
        <p:txBody>
          <a:bodyPr>
            <a:normAutofit lnSpcReduction="10000"/>
          </a:bodyPr>
          <a:lstStyle/>
          <a:p>
            <a:pPr marL="0" indent="0">
              <a:buNone/>
            </a:pPr>
            <a:r>
              <a:rPr lang="en-US" sz="2400" b="0" i="0" dirty="0">
                <a:solidFill>
                  <a:srgbClr val="505050"/>
                </a:solidFill>
                <a:effectLst/>
                <a:latin typeface="Georgia" panose="02040502050405020303" pitchFamily="18" charset="0"/>
              </a:rPr>
              <a:t>1800 </a:t>
            </a:r>
            <a:r>
              <a:rPr lang="en-US" sz="2400" b="0" i="0" dirty="0" err="1">
                <a:solidFill>
                  <a:srgbClr val="505050"/>
                </a:solidFill>
                <a:effectLst/>
                <a:latin typeface="Georgia" panose="02040502050405020303" pitchFamily="18" charset="0"/>
              </a:rPr>
              <a:t>talets</a:t>
            </a:r>
            <a:r>
              <a:rPr lang="en-US" sz="2400" b="0" i="0" dirty="0">
                <a:solidFill>
                  <a:srgbClr val="505050"/>
                </a:solidFill>
                <a:effectLst/>
                <a:latin typeface="Georgia" panose="02040502050405020303" pitchFamily="18" charset="0"/>
              </a:rPr>
              <a:t> </a:t>
            </a:r>
            <a:r>
              <a:rPr lang="en-US" sz="2400" b="0" i="0" dirty="0" err="1">
                <a:solidFill>
                  <a:srgbClr val="505050"/>
                </a:solidFill>
                <a:effectLst/>
                <a:latin typeface="Georgia" panose="02040502050405020303" pitchFamily="18" charset="0"/>
              </a:rPr>
              <a:t>första</a:t>
            </a:r>
            <a:r>
              <a:rPr lang="en-US" sz="2400" b="0" i="0" dirty="0">
                <a:solidFill>
                  <a:srgbClr val="505050"/>
                </a:solidFill>
                <a:effectLst/>
                <a:latin typeface="Georgia" panose="02040502050405020303" pitchFamily="18" charset="0"/>
              </a:rPr>
              <a:t> </a:t>
            </a:r>
            <a:r>
              <a:rPr lang="en-US" sz="2400" b="0" i="0" dirty="0" err="1">
                <a:solidFill>
                  <a:srgbClr val="505050"/>
                </a:solidFill>
                <a:effectLst/>
                <a:latin typeface="Georgia" panose="02040502050405020303" pitchFamily="18" charset="0"/>
              </a:rPr>
              <a:t>hälft</a:t>
            </a:r>
            <a:r>
              <a:rPr lang="en-US" sz="2400" dirty="0">
                <a:solidFill>
                  <a:srgbClr val="505050"/>
                </a:solidFill>
                <a:latin typeface="Georgia" panose="02040502050405020303" pitchFamily="18" charset="0"/>
              </a:rPr>
              <a:t>:</a:t>
            </a:r>
          </a:p>
          <a:p>
            <a:pPr marL="0" indent="0">
              <a:buNone/>
            </a:pPr>
            <a:r>
              <a:rPr lang="en-US" sz="2400" b="0" i="0" dirty="0">
                <a:solidFill>
                  <a:srgbClr val="505050"/>
                </a:solidFill>
                <a:effectLst/>
                <a:latin typeface="Georgia" panose="02040502050405020303" pitchFamily="18" charset="0"/>
              </a:rPr>
              <a:t>“</a:t>
            </a:r>
            <a:r>
              <a:rPr lang="en-US" sz="2400" b="0" i="0" dirty="0" err="1">
                <a:solidFill>
                  <a:srgbClr val="505050"/>
                </a:solidFill>
                <a:effectLst/>
                <a:latin typeface="Georgia" panose="02040502050405020303" pitchFamily="18" charset="0"/>
              </a:rPr>
              <a:t>Naegele’s</a:t>
            </a:r>
            <a:r>
              <a:rPr lang="en-US" sz="2400" b="0" i="0" dirty="0">
                <a:solidFill>
                  <a:srgbClr val="505050"/>
                </a:solidFill>
                <a:effectLst/>
                <a:latin typeface="Georgia" panose="02040502050405020303" pitchFamily="18" charset="0"/>
              </a:rPr>
              <a:t> rule” </a:t>
            </a:r>
          </a:p>
          <a:p>
            <a:pPr marL="0" indent="0">
              <a:buNone/>
            </a:pPr>
            <a:r>
              <a:rPr lang="en-US" sz="2400" b="0" i="0" dirty="0">
                <a:solidFill>
                  <a:srgbClr val="505050"/>
                </a:solidFill>
                <a:effectLst/>
                <a:latin typeface="Georgia" panose="02040502050405020303" pitchFamily="18" charset="0"/>
              </a:rPr>
              <a:t>Sista </a:t>
            </a:r>
            <a:r>
              <a:rPr lang="en-US" sz="2400" b="0" i="0" dirty="0" err="1">
                <a:solidFill>
                  <a:srgbClr val="505050"/>
                </a:solidFill>
                <a:effectLst/>
                <a:latin typeface="Georgia" panose="02040502050405020303" pitchFamily="18" charset="0"/>
              </a:rPr>
              <a:t>mensen</a:t>
            </a:r>
            <a:r>
              <a:rPr lang="en-US" sz="2400" b="0" i="0" dirty="0">
                <a:solidFill>
                  <a:srgbClr val="505050"/>
                </a:solidFill>
                <a:effectLst/>
                <a:latin typeface="Georgia" panose="02040502050405020303" pitchFamily="18" charset="0"/>
              </a:rPr>
              <a:t>(s </a:t>
            </a:r>
            <a:r>
              <a:rPr lang="en-US" sz="2400" b="0" i="0" dirty="0" err="1">
                <a:solidFill>
                  <a:srgbClr val="505050"/>
                </a:solidFill>
                <a:effectLst/>
                <a:latin typeface="Georgia" panose="02040502050405020303" pitchFamily="18" charset="0"/>
              </a:rPr>
              <a:t>första</a:t>
            </a:r>
            <a:r>
              <a:rPr lang="en-US" sz="2400" b="0" i="0" dirty="0">
                <a:solidFill>
                  <a:srgbClr val="505050"/>
                </a:solidFill>
                <a:effectLst/>
                <a:latin typeface="Georgia" panose="02040502050405020303" pitchFamily="18" charset="0"/>
              </a:rPr>
              <a:t> </a:t>
            </a:r>
            <a:r>
              <a:rPr lang="en-US" sz="2400" b="0" i="0" dirty="0" err="1">
                <a:solidFill>
                  <a:srgbClr val="505050"/>
                </a:solidFill>
                <a:effectLst/>
                <a:latin typeface="Georgia" panose="02040502050405020303" pitchFamily="18" charset="0"/>
              </a:rPr>
              <a:t>dag</a:t>
            </a:r>
            <a:r>
              <a:rPr lang="en-US" sz="2400" b="0" i="0" dirty="0">
                <a:solidFill>
                  <a:srgbClr val="505050"/>
                </a:solidFill>
                <a:effectLst/>
                <a:latin typeface="Georgia" panose="02040502050405020303" pitchFamily="18" charset="0"/>
              </a:rPr>
              <a:t>) – </a:t>
            </a:r>
            <a:r>
              <a:rPr lang="en-US" sz="2400" b="0" i="0" dirty="0" err="1">
                <a:solidFill>
                  <a:srgbClr val="505050"/>
                </a:solidFill>
                <a:effectLst/>
                <a:latin typeface="Georgia" panose="02040502050405020303" pitchFamily="18" charset="0"/>
              </a:rPr>
              <a:t>räkna</a:t>
            </a:r>
            <a:r>
              <a:rPr lang="en-US" sz="2400" b="0" i="0" dirty="0">
                <a:solidFill>
                  <a:srgbClr val="505050"/>
                </a:solidFill>
                <a:effectLst/>
                <a:latin typeface="Georgia" panose="02040502050405020303" pitchFamily="18" charset="0"/>
              </a:rPr>
              <a:t> </a:t>
            </a:r>
            <a:r>
              <a:rPr lang="en-US" sz="2400" b="0" i="0" dirty="0" err="1">
                <a:solidFill>
                  <a:srgbClr val="505050"/>
                </a:solidFill>
                <a:effectLst/>
                <a:latin typeface="Georgia" panose="02040502050405020303" pitchFamily="18" charset="0"/>
              </a:rPr>
              <a:t>tillbaka</a:t>
            </a:r>
            <a:r>
              <a:rPr lang="en-US" sz="2400" b="0" i="0" dirty="0">
                <a:solidFill>
                  <a:srgbClr val="505050"/>
                </a:solidFill>
                <a:effectLst/>
                <a:latin typeface="Georgia" panose="02040502050405020303" pitchFamily="18" charset="0"/>
              </a:rPr>
              <a:t> 3 </a:t>
            </a:r>
            <a:r>
              <a:rPr lang="en-US" sz="2400" b="0" i="0" dirty="0" err="1">
                <a:solidFill>
                  <a:srgbClr val="505050"/>
                </a:solidFill>
                <a:effectLst/>
                <a:latin typeface="Georgia" panose="02040502050405020303" pitchFamily="18" charset="0"/>
              </a:rPr>
              <a:t>månader</a:t>
            </a:r>
            <a:r>
              <a:rPr lang="en-US" sz="2400" b="0" i="0" dirty="0">
                <a:solidFill>
                  <a:srgbClr val="505050"/>
                </a:solidFill>
                <a:effectLst/>
                <a:latin typeface="Georgia" panose="02040502050405020303" pitchFamily="18" charset="0"/>
              </a:rPr>
              <a:t> – </a:t>
            </a:r>
            <a:r>
              <a:rPr lang="en-US" sz="2400" b="0" i="0" dirty="0" err="1">
                <a:solidFill>
                  <a:srgbClr val="505050"/>
                </a:solidFill>
                <a:effectLst/>
                <a:latin typeface="Georgia" panose="02040502050405020303" pitchFamily="18" charset="0"/>
              </a:rPr>
              <a:t>lägg</a:t>
            </a:r>
            <a:r>
              <a:rPr lang="en-US" sz="2400" b="0" i="0" dirty="0">
                <a:solidFill>
                  <a:srgbClr val="505050"/>
                </a:solidFill>
                <a:effectLst/>
                <a:latin typeface="Georgia" panose="02040502050405020303" pitchFamily="18" charset="0"/>
              </a:rPr>
              <a:t> till 7 </a:t>
            </a:r>
            <a:r>
              <a:rPr lang="en-US" sz="2400" b="0" i="0" dirty="0" err="1">
                <a:solidFill>
                  <a:srgbClr val="505050"/>
                </a:solidFill>
                <a:effectLst/>
                <a:latin typeface="Georgia" panose="02040502050405020303" pitchFamily="18" charset="0"/>
              </a:rPr>
              <a:t>dagar</a:t>
            </a:r>
            <a:r>
              <a:rPr lang="en-US" sz="2400" b="0" i="0" dirty="0">
                <a:solidFill>
                  <a:srgbClr val="505050"/>
                </a:solidFill>
                <a:effectLst/>
                <a:latin typeface="Georgia" panose="02040502050405020303" pitchFamily="18" charset="0"/>
              </a:rPr>
              <a:t> = </a:t>
            </a:r>
            <a:r>
              <a:rPr lang="en-US" sz="2400" dirty="0" err="1">
                <a:solidFill>
                  <a:srgbClr val="505050"/>
                </a:solidFill>
                <a:latin typeface="Georgia" panose="02040502050405020303" pitchFamily="18" charset="0"/>
              </a:rPr>
              <a:t>Beräknad</a:t>
            </a:r>
            <a:r>
              <a:rPr lang="en-US" sz="2400" dirty="0">
                <a:solidFill>
                  <a:srgbClr val="505050"/>
                </a:solidFill>
                <a:latin typeface="Georgia" panose="02040502050405020303" pitchFamily="18" charset="0"/>
              </a:rPr>
              <a:t> </a:t>
            </a:r>
            <a:r>
              <a:rPr lang="en-US" sz="2400" dirty="0" err="1">
                <a:solidFill>
                  <a:srgbClr val="505050"/>
                </a:solidFill>
                <a:latin typeface="Georgia" panose="02040502050405020303" pitchFamily="18" charset="0"/>
              </a:rPr>
              <a:t>förlossningsdag</a:t>
            </a:r>
            <a:endParaRPr lang="en-US" sz="2400" dirty="0">
              <a:solidFill>
                <a:srgbClr val="505050"/>
              </a:solidFill>
              <a:latin typeface="Georgia" panose="02040502050405020303" pitchFamily="18" charset="0"/>
            </a:endParaRPr>
          </a:p>
          <a:p>
            <a:pPr marL="0" indent="0">
              <a:buNone/>
            </a:pPr>
            <a:endParaRPr lang="en-US" sz="2400" dirty="0">
              <a:solidFill>
                <a:srgbClr val="505050"/>
              </a:solidFill>
              <a:latin typeface="Georgia" panose="02040502050405020303" pitchFamily="18" charset="0"/>
            </a:endParaRPr>
          </a:p>
          <a:p>
            <a:pPr marL="0" indent="0">
              <a:buNone/>
            </a:pPr>
            <a:r>
              <a:rPr lang="en-US" sz="2400" dirty="0">
                <a:solidFill>
                  <a:srgbClr val="505050"/>
                </a:solidFill>
                <a:latin typeface="Georgia" panose="02040502050405020303" pitchFamily="18" charset="0"/>
              </a:rPr>
              <a:t>1900 </a:t>
            </a:r>
            <a:r>
              <a:rPr lang="en-US" sz="2400" dirty="0" err="1">
                <a:solidFill>
                  <a:srgbClr val="505050"/>
                </a:solidFill>
                <a:latin typeface="Georgia" panose="02040502050405020303" pitchFamily="18" charset="0"/>
              </a:rPr>
              <a:t>talets</a:t>
            </a:r>
            <a:r>
              <a:rPr lang="en-US" sz="2400" dirty="0">
                <a:solidFill>
                  <a:srgbClr val="505050"/>
                </a:solidFill>
                <a:latin typeface="Georgia" panose="02040502050405020303" pitchFamily="18" charset="0"/>
              </a:rPr>
              <a:t> </a:t>
            </a:r>
            <a:r>
              <a:rPr lang="en-US" sz="2400" dirty="0" err="1">
                <a:solidFill>
                  <a:srgbClr val="505050"/>
                </a:solidFill>
                <a:latin typeface="Georgia" panose="02040502050405020303" pitchFamily="18" charset="0"/>
              </a:rPr>
              <a:t>andra</a:t>
            </a:r>
            <a:r>
              <a:rPr lang="en-US" sz="2400" dirty="0">
                <a:solidFill>
                  <a:srgbClr val="505050"/>
                </a:solidFill>
                <a:latin typeface="Georgia" panose="02040502050405020303" pitchFamily="18" charset="0"/>
              </a:rPr>
              <a:t> </a:t>
            </a:r>
            <a:r>
              <a:rPr lang="en-US" sz="2400" dirty="0" err="1">
                <a:solidFill>
                  <a:srgbClr val="505050"/>
                </a:solidFill>
                <a:latin typeface="Georgia" panose="02040502050405020303" pitchFamily="18" charset="0"/>
              </a:rPr>
              <a:t>hälft</a:t>
            </a:r>
            <a:r>
              <a:rPr lang="en-US" sz="2400" dirty="0">
                <a:solidFill>
                  <a:srgbClr val="505050"/>
                </a:solidFill>
                <a:latin typeface="Georgia" panose="02040502050405020303" pitchFamily="18" charset="0"/>
              </a:rPr>
              <a:t>:</a:t>
            </a:r>
          </a:p>
          <a:p>
            <a:pPr marL="0" indent="0">
              <a:buNone/>
            </a:pPr>
            <a:r>
              <a:rPr lang="en-US" sz="2400" dirty="0" err="1">
                <a:solidFill>
                  <a:srgbClr val="505050"/>
                </a:solidFill>
                <a:latin typeface="Georgia" panose="02040502050405020303" pitchFamily="18" charset="0"/>
              </a:rPr>
              <a:t>Ultraljud</a:t>
            </a:r>
            <a:r>
              <a:rPr lang="en-US" sz="2400" dirty="0">
                <a:solidFill>
                  <a:srgbClr val="505050"/>
                </a:solidFill>
                <a:latin typeface="Georgia" panose="02040502050405020303" pitchFamily="18" charset="0"/>
              </a:rPr>
              <a:t> BPD, CRL</a:t>
            </a:r>
          </a:p>
          <a:p>
            <a:pPr marL="0" indent="0">
              <a:buNone/>
            </a:pPr>
            <a:endParaRPr lang="en-US" sz="2400" dirty="0">
              <a:solidFill>
                <a:srgbClr val="505050"/>
              </a:solidFill>
              <a:latin typeface="Georgia" panose="02040502050405020303" pitchFamily="18" charset="0"/>
            </a:endParaRPr>
          </a:p>
          <a:p>
            <a:pPr marL="0" indent="0">
              <a:buNone/>
            </a:pPr>
            <a:r>
              <a:rPr lang="en-US" sz="2400" dirty="0">
                <a:solidFill>
                  <a:srgbClr val="505050"/>
                </a:solidFill>
                <a:latin typeface="Georgia" panose="02040502050405020303" pitchFamily="18" charset="0"/>
              </a:rPr>
              <a:t>85% </a:t>
            </a:r>
            <a:r>
              <a:rPr lang="en-US" sz="2400" dirty="0" err="1">
                <a:solidFill>
                  <a:srgbClr val="505050"/>
                </a:solidFill>
                <a:latin typeface="Georgia" panose="02040502050405020303" pitchFamily="18" charset="0"/>
              </a:rPr>
              <a:t>sker</a:t>
            </a:r>
            <a:r>
              <a:rPr lang="en-US" sz="2400" dirty="0">
                <a:solidFill>
                  <a:srgbClr val="505050"/>
                </a:solidFill>
                <a:latin typeface="Georgia" panose="02040502050405020303" pitchFamily="18" charset="0"/>
              </a:rPr>
              <a:t> </a:t>
            </a:r>
            <a:r>
              <a:rPr lang="en-US" sz="2400" dirty="0" err="1">
                <a:solidFill>
                  <a:srgbClr val="505050"/>
                </a:solidFill>
                <a:latin typeface="Georgia" panose="02040502050405020303" pitchFamily="18" charset="0"/>
              </a:rPr>
              <a:t>inom</a:t>
            </a:r>
            <a:r>
              <a:rPr lang="en-US" sz="2400" dirty="0">
                <a:solidFill>
                  <a:srgbClr val="505050"/>
                </a:solidFill>
                <a:latin typeface="Georgia" panose="02040502050405020303" pitchFamily="18" charset="0"/>
              </a:rPr>
              <a:t> 37-42 </a:t>
            </a:r>
            <a:r>
              <a:rPr lang="en-US" sz="2400" dirty="0" err="1">
                <a:solidFill>
                  <a:srgbClr val="505050"/>
                </a:solidFill>
                <a:latin typeface="Georgia" panose="02040502050405020303" pitchFamily="18" charset="0"/>
              </a:rPr>
              <a:t>veckor</a:t>
            </a:r>
            <a:endParaRPr lang="sv-SE" sz="2400" dirty="0"/>
          </a:p>
        </p:txBody>
      </p:sp>
      <p:sp>
        <p:nvSpPr>
          <p:cNvPr id="5" name="textruta 4">
            <a:extLst>
              <a:ext uri="{FF2B5EF4-FFF2-40B4-BE49-F238E27FC236}">
                <a16:creationId xmlns:a16="http://schemas.microsoft.com/office/drawing/2014/main" id="{08ECE715-E4F4-CF9A-E2E1-655F5EA898AD}"/>
              </a:ext>
            </a:extLst>
          </p:cNvPr>
          <p:cNvSpPr txBox="1"/>
          <p:nvPr/>
        </p:nvSpPr>
        <p:spPr>
          <a:xfrm>
            <a:off x="2892458" y="6311900"/>
            <a:ext cx="6096000" cy="646331"/>
          </a:xfrm>
          <a:prstGeom prst="rect">
            <a:avLst/>
          </a:prstGeom>
          <a:noFill/>
        </p:spPr>
        <p:txBody>
          <a:bodyPr wrap="square">
            <a:spAutoFit/>
          </a:bodyPr>
          <a:lstStyle/>
          <a:p>
            <a:pPr algn="ctr">
              <a:defRPr/>
            </a:pPr>
            <a:r>
              <a:rPr lang="en-US" altLang="sv-SE" dirty="0">
                <a:solidFill>
                  <a:schemeClr val="bg1">
                    <a:lumMod val="75000"/>
                  </a:schemeClr>
                </a:solidFill>
              </a:rPr>
              <a:t> </a:t>
            </a:r>
            <a:r>
              <a:rPr lang="en-US" altLang="sv-SE" sz="1800" dirty="0">
                <a:solidFill>
                  <a:schemeClr val="bg1">
                    <a:lumMod val="75000"/>
                  </a:schemeClr>
                </a:solidFill>
              </a:rPr>
              <a:t> </a:t>
            </a:r>
            <a:r>
              <a:rPr lang="en-US" altLang="sv-SE" sz="1800" dirty="0" err="1">
                <a:solidFill>
                  <a:schemeClr val="bg1">
                    <a:lumMod val="50000"/>
                  </a:schemeClr>
                </a:solidFill>
              </a:rPr>
              <a:t>Drife</a:t>
            </a:r>
            <a:r>
              <a:rPr lang="en-US" altLang="sv-SE" sz="1800" dirty="0">
                <a:solidFill>
                  <a:schemeClr val="bg1">
                    <a:lumMod val="50000"/>
                  </a:schemeClr>
                </a:solidFill>
              </a:rPr>
              <a:t>, The history of </a:t>
            </a:r>
            <a:r>
              <a:rPr lang="en-US" altLang="sv-SE" sz="1800" dirty="0" err="1">
                <a:solidFill>
                  <a:schemeClr val="bg1">
                    <a:lumMod val="50000"/>
                  </a:schemeClr>
                </a:solidFill>
              </a:rPr>
              <a:t>labour</a:t>
            </a:r>
            <a:r>
              <a:rPr lang="en-US" altLang="sv-SE" sz="1800" dirty="0">
                <a:solidFill>
                  <a:schemeClr val="bg1">
                    <a:lumMod val="50000"/>
                  </a:schemeClr>
                </a:solidFill>
              </a:rPr>
              <a:t> induction 2021</a:t>
            </a:r>
          </a:p>
          <a:p>
            <a:pPr>
              <a:defRPr/>
            </a:pPr>
            <a:endParaRPr lang="en-US" altLang="sv-SE" dirty="0">
              <a:solidFill>
                <a:schemeClr val="bg1">
                  <a:lumMod val="75000"/>
                </a:schemeClr>
              </a:solidFill>
            </a:endParaRPr>
          </a:p>
        </p:txBody>
      </p:sp>
    </p:spTree>
    <p:extLst>
      <p:ext uri="{BB962C8B-B14F-4D97-AF65-F5344CB8AC3E}">
        <p14:creationId xmlns:p14="http://schemas.microsoft.com/office/powerpoint/2010/main" val="7868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B8A88-64AE-6235-C59B-D565408FB059}"/>
              </a:ext>
            </a:extLst>
          </p:cNvPr>
          <p:cNvSpPr>
            <a:spLocks noGrp="1"/>
          </p:cNvSpPr>
          <p:nvPr>
            <p:ph type="title"/>
          </p:nvPr>
        </p:nvSpPr>
        <p:spPr/>
        <p:txBody>
          <a:bodyPr/>
          <a:lstStyle/>
          <a:p>
            <a:r>
              <a:rPr lang="sv-SE" dirty="0"/>
              <a:t>Varför startar förlossningen? </a:t>
            </a:r>
          </a:p>
        </p:txBody>
      </p:sp>
      <p:sp>
        <p:nvSpPr>
          <p:cNvPr id="3" name="Platshållare för innehåll 2">
            <a:extLst>
              <a:ext uri="{FF2B5EF4-FFF2-40B4-BE49-F238E27FC236}">
                <a16:creationId xmlns:a16="http://schemas.microsoft.com/office/drawing/2014/main" id="{D8074024-1B11-A4DA-6D51-A1336E46EAFD}"/>
              </a:ext>
            </a:extLst>
          </p:cNvPr>
          <p:cNvSpPr>
            <a:spLocks noGrp="1"/>
          </p:cNvSpPr>
          <p:nvPr>
            <p:ph idx="1"/>
          </p:nvPr>
        </p:nvSpPr>
        <p:spPr/>
        <p:txBody>
          <a:bodyPr>
            <a:normAutofit/>
          </a:bodyPr>
          <a:lstStyle/>
          <a:p>
            <a:pPr marL="0" indent="0" algn="ctr">
              <a:buNone/>
            </a:pPr>
            <a:r>
              <a:rPr lang="sv-SE" sz="6000" dirty="0">
                <a:solidFill>
                  <a:srgbClr val="FF0000"/>
                </a:solidFill>
              </a:rPr>
              <a:t> ?</a:t>
            </a:r>
            <a:endParaRPr lang="sv-SE" sz="6000" dirty="0"/>
          </a:p>
          <a:p>
            <a:pPr marL="0" indent="0">
              <a:buNone/>
            </a:pPr>
            <a:r>
              <a:rPr lang="sv-SE" sz="2800" dirty="0"/>
              <a:t>Biokemisk interaktion mellan den gravida och foster</a:t>
            </a:r>
          </a:p>
          <a:p>
            <a:pPr marL="0" indent="0">
              <a:buNone/>
            </a:pPr>
            <a:r>
              <a:rPr lang="sv-SE" sz="2800" dirty="0"/>
              <a:t>Prostaglandiner, progesteron, östrogener, </a:t>
            </a:r>
            <a:r>
              <a:rPr lang="sv-SE" sz="2800" dirty="0" err="1"/>
              <a:t>oxytocin</a:t>
            </a:r>
            <a:r>
              <a:rPr lang="sv-SE" sz="2800" dirty="0"/>
              <a:t>, cytokiner, andra hormoner och peptider</a:t>
            </a:r>
          </a:p>
          <a:p>
            <a:pPr marL="0" indent="0">
              <a:buNone/>
            </a:pPr>
            <a:r>
              <a:rPr lang="sv-SE" sz="2800" dirty="0"/>
              <a:t>Fetala </a:t>
            </a:r>
            <a:r>
              <a:rPr lang="sv-SE" sz="2800" dirty="0" err="1"/>
              <a:t>hypothalamus</a:t>
            </a:r>
            <a:r>
              <a:rPr lang="sv-SE" sz="2800" dirty="0"/>
              <a:t>-hypofys-</a:t>
            </a:r>
            <a:r>
              <a:rPr lang="sv-SE" sz="2800" dirty="0" err="1"/>
              <a:t>adrenal</a:t>
            </a:r>
            <a:r>
              <a:rPr lang="sv-SE" sz="2800" dirty="0"/>
              <a:t> </a:t>
            </a:r>
            <a:r>
              <a:rPr lang="sv-SE" sz="2800" dirty="0" err="1"/>
              <a:t>axis</a:t>
            </a:r>
            <a:endParaRPr lang="sv-SE" sz="2800" dirty="0"/>
          </a:p>
          <a:p>
            <a:pPr marL="0" indent="0">
              <a:buNone/>
            </a:pPr>
            <a:r>
              <a:rPr lang="sv-SE" sz="2800" dirty="0"/>
              <a:t>Inflammation</a:t>
            </a:r>
          </a:p>
          <a:p>
            <a:endParaRPr lang="sv-SE" dirty="0"/>
          </a:p>
        </p:txBody>
      </p:sp>
      <p:sp>
        <p:nvSpPr>
          <p:cNvPr id="5" name="textruta 4">
            <a:extLst>
              <a:ext uri="{FF2B5EF4-FFF2-40B4-BE49-F238E27FC236}">
                <a16:creationId xmlns:a16="http://schemas.microsoft.com/office/drawing/2014/main" id="{B8C8544C-CB82-2001-6A93-2A1F8D6A5169}"/>
              </a:ext>
            </a:extLst>
          </p:cNvPr>
          <p:cNvSpPr txBox="1"/>
          <p:nvPr/>
        </p:nvSpPr>
        <p:spPr>
          <a:xfrm>
            <a:off x="1433814" y="6308209"/>
            <a:ext cx="9090929" cy="369332"/>
          </a:xfrm>
          <a:prstGeom prst="rect">
            <a:avLst/>
          </a:prstGeom>
          <a:noFill/>
        </p:spPr>
        <p:txBody>
          <a:bodyPr wrap="square">
            <a:spAutoFit/>
          </a:bodyPr>
          <a:lstStyle/>
          <a:p>
            <a:pPr algn="ctr">
              <a:defRPr/>
            </a:pPr>
            <a:r>
              <a:rPr lang="en-US" altLang="sv-SE" sz="1800" dirty="0">
                <a:solidFill>
                  <a:schemeClr val="bg1">
                    <a:lumMod val="75000"/>
                  </a:schemeClr>
                </a:solidFill>
              </a:rPr>
              <a:t>   </a:t>
            </a:r>
            <a:r>
              <a:rPr lang="en-US" altLang="sv-SE" sz="1800" dirty="0" err="1">
                <a:solidFill>
                  <a:schemeClr val="bg1">
                    <a:lumMod val="50000"/>
                  </a:schemeClr>
                </a:solidFill>
              </a:rPr>
              <a:t>Drife</a:t>
            </a:r>
            <a:r>
              <a:rPr lang="en-US" altLang="sv-SE" sz="1800" dirty="0">
                <a:solidFill>
                  <a:schemeClr val="bg1">
                    <a:lumMod val="50000"/>
                  </a:schemeClr>
                </a:solidFill>
              </a:rPr>
              <a:t>, The history of </a:t>
            </a:r>
            <a:r>
              <a:rPr lang="en-US" altLang="sv-SE" sz="1800" dirty="0" err="1">
                <a:solidFill>
                  <a:schemeClr val="bg1">
                    <a:lumMod val="50000"/>
                  </a:schemeClr>
                </a:solidFill>
              </a:rPr>
              <a:t>labour</a:t>
            </a:r>
            <a:r>
              <a:rPr lang="en-US" altLang="sv-SE" sz="1800" dirty="0">
                <a:solidFill>
                  <a:schemeClr val="bg1">
                    <a:lumMod val="50000"/>
                  </a:schemeClr>
                </a:solidFill>
              </a:rPr>
              <a:t> induction 2021</a:t>
            </a:r>
          </a:p>
        </p:txBody>
      </p:sp>
    </p:spTree>
    <p:extLst>
      <p:ext uri="{BB962C8B-B14F-4D97-AF65-F5344CB8AC3E}">
        <p14:creationId xmlns:p14="http://schemas.microsoft.com/office/powerpoint/2010/main" val="205488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16AB49-DC09-D75D-7648-66E6B2A1A10F}"/>
              </a:ext>
            </a:extLst>
          </p:cNvPr>
          <p:cNvSpPr>
            <a:spLocks noGrp="1"/>
          </p:cNvSpPr>
          <p:nvPr>
            <p:ph type="title"/>
          </p:nvPr>
        </p:nvSpPr>
        <p:spPr/>
        <p:txBody>
          <a:bodyPr/>
          <a:lstStyle/>
          <a:p>
            <a:r>
              <a:rPr lang="en-GB" dirty="0" err="1"/>
              <a:t>Induktion</a:t>
            </a:r>
            <a:r>
              <a:rPr lang="en-GB" dirty="0"/>
              <a:t> </a:t>
            </a:r>
            <a:r>
              <a:rPr lang="en-GB" dirty="0" err="1"/>
              <a:t>av</a:t>
            </a:r>
            <a:r>
              <a:rPr lang="en-GB" dirty="0"/>
              <a:t> </a:t>
            </a:r>
            <a:r>
              <a:rPr lang="en-GB" dirty="0" err="1"/>
              <a:t>förlossning</a:t>
            </a:r>
            <a:r>
              <a:rPr lang="en-GB" dirty="0"/>
              <a:t> – </a:t>
            </a:r>
            <a:r>
              <a:rPr lang="en-GB" dirty="0" err="1"/>
              <a:t>historiska</a:t>
            </a:r>
            <a:r>
              <a:rPr lang="en-GB" dirty="0"/>
              <a:t> </a:t>
            </a:r>
            <a:r>
              <a:rPr lang="en-GB" dirty="0" err="1"/>
              <a:t>metoder</a:t>
            </a:r>
            <a:endParaRPr lang="en-GB" dirty="0"/>
          </a:p>
        </p:txBody>
      </p:sp>
      <p:sp>
        <p:nvSpPr>
          <p:cNvPr id="20" name="Platshållare för sidfot 19">
            <a:extLst>
              <a:ext uri="{FF2B5EF4-FFF2-40B4-BE49-F238E27FC236}">
                <a16:creationId xmlns:a16="http://schemas.microsoft.com/office/drawing/2014/main" id="{6C69A86E-FB9A-94BB-92B4-6CD03E3F82EE}"/>
              </a:ext>
            </a:extLst>
          </p:cNvPr>
          <p:cNvSpPr>
            <a:spLocks noGrp="1"/>
          </p:cNvSpPr>
          <p:nvPr>
            <p:ph type="ftr" sz="quarter" idx="11"/>
          </p:nvPr>
        </p:nvSpPr>
        <p:spPr>
          <a:xfrm>
            <a:off x="2621280" y="6324706"/>
            <a:ext cx="5635962" cy="365125"/>
          </a:xfrm>
        </p:spPr>
        <p:txBody>
          <a:bodyPr/>
          <a:lstStyle/>
          <a:p>
            <a:pPr>
              <a:defRPr/>
            </a:pPr>
            <a:endParaRPr lang="en-US" altLang="sv-SE" sz="1800" dirty="0">
              <a:solidFill>
                <a:schemeClr val="bg1">
                  <a:lumMod val="75000"/>
                </a:schemeClr>
              </a:solidFill>
            </a:endParaRPr>
          </a:p>
        </p:txBody>
      </p:sp>
      <p:cxnSp>
        <p:nvCxnSpPr>
          <p:cNvPr id="8" name="Rak pil 7">
            <a:extLst>
              <a:ext uri="{FF2B5EF4-FFF2-40B4-BE49-F238E27FC236}">
                <a16:creationId xmlns:a16="http://schemas.microsoft.com/office/drawing/2014/main" id="{0AC2F304-5324-F998-2327-8F903496CFD3}"/>
              </a:ext>
            </a:extLst>
          </p:cNvPr>
          <p:cNvCxnSpPr>
            <a:cxnSpLocks/>
          </p:cNvCxnSpPr>
          <p:nvPr/>
        </p:nvCxnSpPr>
        <p:spPr>
          <a:xfrm>
            <a:off x="983432" y="4221088"/>
            <a:ext cx="1022513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0" name="textruta 9">
            <a:extLst>
              <a:ext uri="{FF2B5EF4-FFF2-40B4-BE49-F238E27FC236}">
                <a16:creationId xmlns:a16="http://schemas.microsoft.com/office/drawing/2014/main" id="{DD279782-BC33-B85B-1EFA-AE7B63E738FD}"/>
              </a:ext>
            </a:extLst>
          </p:cNvPr>
          <p:cNvSpPr txBox="1"/>
          <p:nvPr/>
        </p:nvSpPr>
        <p:spPr>
          <a:xfrm>
            <a:off x="983432" y="4437112"/>
            <a:ext cx="1296144" cy="369332"/>
          </a:xfrm>
          <a:prstGeom prst="rect">
            <a:avLst/>
          </a:prstGeom>
          <a:noFill/>
        </p:spPr>
        <p:txBody>
          <a:bodyPr wrap="square" rtlCol="0">
            <a:spAutoFit/>
          </a:bodyPr>
          <a:lstStyle/>
          <a:p>
            <a:r>
              <a:rPr lang="en-GB" b="1" dirty="0">
                <a:solidFill>
                  <a:schemeClr val="accent1"/>
                </a:solidFill>
              </a:rPr>
              <a:t>1800-tal</a:t>
            </a:r>
          </a:p>
        </p:txBody>
      </p:sp>
      <p:sp>
        <p:nvSpPr>
          <p:cNvPr id="11" name="textruta 10">
            <a:extLst>
              <a:ext uri="{FF2B5EF4-FFF2-40B4-BE49-F238E27FC236}">
                <a16:creationId xmlns:a16="http://schemas.microsoft.com/office/drawing/2014/main" id="{0494E518-F031-F529-06F0-4D216B874C2C}"/>
              </a:ext>
            </a:extLst>
          </p:cNvPr>
          <p:cNvSpPr txBox="1"/>
          <p:nvPr/>
        </p:nvSpPr>
        <p:spPr>
          <a:xfrm>
            <a:off x="10310141" y="4437112"/>
            <a:ext cx="864096" cy="369332"/>
          </a:xfrm>
          <a:prstGeom prst="rect">
            <a:avLst/>
          </a:prstGeom>
          <a:noFill/>
        </p:spPr>
        <p:txBody>
          <a:bodyPr wrap="square" rtlCol="0">
            <a:spAutoFit/>
          </a:bodyPr>
          <a:lstStyle/>
          <a:p>
            <a:r>
              <a:rPr lang="en-GB" b="1" dirty="0">
                <a:solidFill>
                  <a:schemeClr val="accent1"/>
                </a:solidFill>
              </a:rPr>
              <a:t>1990</a:t>
            </a:r>
          </a:p>
        </p:txBody>
      </p:sp>
      <p:sp>
        <p:nvSpPr>
          <p:cNvPr id="12" name="textruta 11">
            <a:extLst>
              <a:ext uri="{FF2B5EF4-FFF2-40B4-BE49-F238E27FC236}">
                <a16:creationId xmlns:a16="http://schemas.microsoft.com/office/drawing/2014/main" id="{440165D5-414E-33A6-F7E8-FC48FDC542B1}"/>
              </a:ext>
            </a:extLst>
          </p:cNvPr>
          <p:cNvSpPr txBox="1"/>
          <p:nvPr/>
        </p:nvSpPr>
        <p:spPr>
          <a:xfrm>
            <a:off x="5555940" y="4437112"/>
            <a:ext cx="1080120" cy="369332"/>
          </a:xfrm>
          <a:prstGeom prst="rect">
            <a:avLst/>
          </a:prstGeom>
          <a:noFill/>
        </p:spPr>
        <p:txBody>
          <a:bodyPr wrap="square" rtlCol="0">
            <a:spAutoFit/>
          </a:bodyPr>
          <a:lstStyle/>
          <a:p>
            <a:r>
              <a:rPr lang="en-GB" b="1" dirty="0">
                <a:solidFill>
                  <a:schemeClr val="accent1"/>
                </a:solidFill>
              </a:rPr>
              <a:t>1900</a:t>
            </a:r>
          </a:p>
        </p:txBody>
      </p:sp>
      <p:sp>
        <p:nvSpPr>
          <p:cNvPr id="13" name="textruta 12">
            <a:extLst>
              <a:ext uri="{FF2B5EF4-FFF2-40B4-BE49-F238E27FC236}">
                <a16:creationId xmlns:a16="http://schemas.microsoft.com/office/drawing/2014/main" id="{D32C2B63-9B43-AB27-F29C-E7590FB1AF15}"/>
              </a:ext>
            </a:extLst>
          </p:cNvPr>
          <p:cNvSpPr txBox="1"/>
          <p:nvPr/>
        </p:nvSpPr>
        <p:spPr>
          <a:xfrm>
            <a:off x="551384" y="2912747"/>
            <a:ext cx="2485949" cy="1200329"/>
          </a:xfrm>
          <a:prstGeom prst="rect">
            <a:avLst/>
          </a:prstGeom>
          <a:noFill/>
        </p:spPr>
        <p:txBody>
          <a:bodyPr wrap="square" rtlCol="0">
            <a:spAutoFit/>
          </a:bodyPr>
          <a:lstStyle/>
          <a:p>
            <a:pPr marL="285750" indent="-285750">
              <a:buFont typeface="Wingdings" pitchFamily="2" charset="2"/>
              <a:buChar char="Ø"/>
            </a:pPr>
            <a:r>
              <a:rPr lang="en-GB" dirty="0" err="1"/>
              <a:t>Bäckendeformitet</a:t>
            </a:r>
            <a:r>
              <a:rPr lang="en-GB" dirty="0"/>
              <a:t> </a:t>
            </a:r>
          </a:p>
          <a:p>
            <a:r>
              <a:rPr lang="en-GB" dirty="0" err="1"/>
              <a:t>eller</a:t>
            </a:r>
            <a:r>
              <a:rPr lang="en-GB" dirty="0"/>
              <a:t> </a:t>
            </a:r>
            <a:r>
              <a:rPr lang="en-GB" dirty="0" err="1"/>
              <a:t>engelska</a:t>
            </a:r>
            <a:r>
              <a:rPr lang="en-GB" dirty="0"/>
              <a:t> </a:t>
            </a:r>
            <a:r>
              <a:rPr lang="en-GB" dirty="0" err="1"/>
              <a:t>sjukan</a:t>
            </a:r>
            <a:endParaRPr lang="en-GB" dirty="0"/>
          </a:p>
          <a:p>
            <a:pPr marL="285750" indent="-285750">
              <a:buFont typeface="Wingdings" pitchFamily="2" charset="2"/>
              <a:buChar char="Ø"/>
            </a:pPr>
            <a:r>
              <a:rPr lang="en-GB" dirty="0" err="1"/>
              <a:t>Amniotomi</a:t>
            </a:r>
            <a:r>
              <a:rPr lang="en-GB" dirty="0"/>
              <a:t>, </a:t>
            </a:r>
            <a:r>
              <a:rPr lang="en-GB" dirty="0" err="1"/>
              <a:t>ballong</a:t>
            </a:r>
            <a:endParaRPr lang="en-GB" dirty="0"/>
          </a:p>
          <a:p>
            <a:pPr marL="285750" indent="-285750">
              <a:buFont typeface="Wingdings" pitchFamily="2" charset="2"/>
              <a:buChar char="Ø"/>
            </a:pPr>
            <a:r>
              <a:rPr lang="en-GB" dirty="0"/>
              <a:t>Ergot (</a:t>
            </a:r>
            <a:r>
              <a:rPr lang="en-GB" dirty="0" err="1"/>
              <a:t>ergometrin</a:t>
            </a:r>
            <a:r>
              <a:rPr lang="en-GB" dirty="0"/>
              <a:t>)</a:t>
            </a:r>
          </a:p>
        </p:txBody>
      </p:sp>
      <p:sp>
        <p:nvSpPr>
          <p:cNvPr id="14" name="textruta 13">
            <a:extLst>
              <a:ext uri="{FF2B5EF4-FFF2-40B4-BE49-F238E27FC236}">
                <a16:creationId xmlns:a16="http://schemas.microsoft.com/office/drawing/2014/main" id="{96E1F0EA-836E-EBA6-5C57-0F8E36E3E9A7}"/>
              </a:ext>
            </a:extLst>
          </p:cNvPr>
          <p:cNvSpPr txBox="1"/>
          <p:nvPr/>
        </p:nvSpPr>
        <p:spPr>
          <a:xfrm>
            <a:off x="5519936" y="3466745"/>
            <a:ext cx="2232248" cy="646331"/>
          </a:xfrm>
          <a:prstGeom prst="rect">
            <a:avLst/>
          </a:prstGeom>
          <a:noFill/>
        </p:spPr>
        <p:txBody>
          <a:bodyPr wrap="square" rtlCol="0">
            <a:spAutoFit/>
          </a:bodyPr>
          <a:lstStyle/>
          <a:p>
            <a:pPr marL="285750" indent="-285750">
              <a:buFont typeface="Wingdings" pitchFamily="2" charset="2"/>
              <a:buChar char="Ø"/>
            </a:pPr>
            <a:r>
              <a:rPr lang="en-GB" dirty="0"/>
              <a:t>Pituitrin (</a:t>
            </a:r>
            <a:r>
              <a:rPr lang="en-GB" dirty="0" err="1"/>
              <a:t>ocytocin</a:t>
            </a:r>
            <a:r>
              <a:rPr lang="en-GB" dirty="0"/>
              <a:t> </a:t>
            </a:r>
            <a:r>
              <a:rPr lang="en-GB" dirty="0" err="1"/>
              <a:t>och</a:t>
            </a:r>
            <a:r>
              <a:rPr lang="en-GB" dirty="0"/>
              <a:t> vasopressin)</a:t>
            </a:r>
          </a:p>
        </p:txBody>
      </p:sp>
      <p:sp>
        <p:nvSpPr>
          <p:cNvPr id="15" name="textruta 14">
            <a:extLst>
              <a:ext uri="{FF2B5EF4-FFF2-40B4-BE49-F238E27FC236}">
                <a16:creationId xmlns:a16="http://schemas.microsoft.com/office/drawing/2014/main" id="{07ECC4F8-2E8B-E81A-9D7A-547E65FCA5E3}"/>
              </a:ext>
            </a:extLst>
          </p:cNvPr>
          <p:cNvSpPr txBox="1"/>
          <p:nvPr/>
        </p:nvSpPr>
        <p:spPr>
          <a:xfrm>
            <a:off x="7536160" y="2780928"/>
            <a:ext cx="1800200" cy="646331"/>
          </a:xfrm>
          <a:prstGeom prst="rect">
            <a:avLst/>
          </a:prstGeom>
          <a:noFill/>
        </p:spPr>
        <p:txBody>
          <a:bodyPr wrap="square" rtlCol="0">
            <a:spAutoFit/>
          </a:bodyPr>
          <a:lstStyle/>
          <a:p>
            <a:pPr marL="285750" indent="-285750">
              <a:buFont typeface="Wingdings" pitchFamily="2" charset="2"/>
              <a:buChar char="Ø"/>
            </a:pPr>
            <a:r>
              <a:rPr lang="en-GB" dirty="0"/>
              <a:t>Oxytocin (1950)</a:t>
            </a:r>
          </a:p>
        </p:txBody>
      </p:sp>
      <p:sp>
        <p:nvSpPr>
          <p:cNvPr id="16" name="textruta 15">
            <a:extLst>
              <a:ext uri="{FF2B5EF4-FFF2-40B4-BE49-F238E27FC236}">
                <a16:creationId xmlns:a16="http://schemas.microsoft.com/office/drawing/2014/main" id="{A9D05105-190F-AC8D-B02B-223139E6648B}"/>
              </a:ext>
            </a:extLst>
          </p:cNvPr>
          <p:cNvSpPr txBox="1"/>
          <p:nvPr/>
        </p:nvSpPr>
        <p:spPr>
          <a:xfrm>
            <a:off x="8583993" y="3512911"/>
            <a:ext cx="1805880" cy="646331"/>
          </a:xfrm>
          <a:prstGeom prst="rect">
            <a:avLst/>
          </a:prstGeom>
          <a:noFill/>
        </p:spPr>
        <p:txBody>
          <a:bodyPr wrap="square" rtlCol="0">
            <a:spAutoFit/>
          </a:bodyPr>
          <a:lstStyle/>
          <a:p>
            <a:pPr marL="285750" indent="-285750">
              <a:buFont typeface="Wingdings" pitchFamily="2" charset="2"/>
              <a:buChar char="Ø"/>
            </a:pPr>
            <a:r>
              <a:rPr lang="en-GB" dirty="0"/>
              <a:t>Prostaglandin (1960)</a:t>
            </a:r>
          </a:p>
        </p:txBody>
      </p:sp>
      <p:sp>
        <p:nvSpPr>
          <p:cNvPr id="17" name="textruta 16">
            <a:extLst>
              <a:ext uri="{FF2B5EF4-FFF2-40B4-BE49-F238E27FC236}">
                <a16:creationId xmlns:a16="http://schemas.microsoft.com/office/drawing/2014/main" id="{280F56A1-B0DE-4D48-5B61-958F94F7C82A}"/>
              </a:ext>
            </a:extLst>
          </p:cNvPr>
          <p:cNvSpPr txBox="1"/>
          <p:nvPr/>
        </p:nvSpPr>
        <p:spPr>
          <a:xfrm>
            <a:off x="10022109" y="2779409"/>
            <a:ext cx="1618507" cy="646331"/>
          </a:xfrm>
          <a:prstGeom prst="rect">
            <a:avLst/>
          </a:prstGeom>
          <a:noFill/>
        </p:spPr>
        <p:txBody>
          <a:bodyPr wrap="square" rtlCol="0">
            <a:spAutoFit/>
          </a:bodyPr>
          <a:lstStyle/>
          <a:p>
            <a:pPr marL="285750" indent="-285750">
              <a:buFont typeface="Wingdings" pitchFamily="2" charset="2"/>
              <a:buChar char="Ø"/>
            </a:pPr>
            <a:r>
              <a:rPr lang="en-GB" dirty="0"/>
              <a:t>Misoprostol (1990)</a:t>
            </a:r>
          </a:p>
        </p:txBody>
      </p:sp>
      <p:sp>
        <p:nvSpPr>
          <p:cNvPr id="18" name="textruta 17">
            <a:extLst>
              <a:ext uri="{FF2B5EF4-FFF2-40B4-BE49-F238E27FC236}">
                <a16:creationId xmlns:a16="http://schemas.microsoft.com/office/drawing/2014/main" id="{E5898536-7AC2-2DAF-3F38-C52D471407BD}"/>
              </a:ext>
            </a:extLst>
          </p:cNvPr>
          <p:cNvSpPr txBox="1"/>
          <p:nvPr/>
        </p:nvSpPr>
        <p:spPr>
          <a:xfrm>
            <a:off x="6636060" y="2244793"/>
            <a:ext cx="1800200" cy="369332"/>
          </a:xfrm>
          <a:prstGeom prst="rect">
            <a:avLst/>
          </a:prstGeom>
          <a:noFill/>
        </p:spPr>
        <p:txBody>
          <a:bodyPr wrap="square" rtlCol="0">
            <a:spAutoFit/>
          </a:bodyPr>
          <a:lstStyle/>
          <a:p>
            <a:pPr marL="285750" indent="-285750">
              <a:buFont typeface="Wingdings" pitchFamily="2" charset="2"/>
              <a:buChar char="Ø"/>
            </a:pPr>
            <a:r>
              <a:rPr lang="en-GB" dirty="0"/>
              <a:t>1930 </a:t>
            </a:r>
            <a:r>
              <a:rPr lang="en-GB" dirty="0" err="1"/>
              <a:t>toxemi</a:t>
            </a:r>
            <a:endParaRPr lang="en-GB" dirty="0"/>
          </a:p>
        </p:txBody>
      </p:sp>
      <p:sp>
        <p:nvSpPr>
          <p:cNvPr id="19" name="textruta 18">
            <a:extLst>
              <a:ext uri="{FF2B5EF4-FFF2-40B4-BE49-F238E27FC236}">
                <a16:creationId xmlns:a16="http://schemas.microsoft.com/office/drawing/2014/main" id="{7D92C4A6-04F6-BA27-4FE3-B48B5098877D}"/>
              </a:ext>
            </a:extLst>
          </p:cNvPr>
          <p:cNvSpPr txBox="1"/>
          <p:nvPr/>
        </p:nvSpPr>
        <p:spPr>
          <a:xfrm>
            <a:off x="9674562" y="5172316"/>
            <a:ext cx="1499675" cy="369332"/>
          </a:xfrm>
          <a:prstGeom prst="rect">
            <a:avLst/>
          </a:prstGeom>
          <a:noFill/>
        </p:spPr>
        <p:txBody>
          <a:bodyPr wrap="square" rtlCol="0">
            <a:spAutoFit/>
          </a:bodyPr>
          <a:lstStyle/>
          <a:p>
            <a:pPr marL="285750" indent="-285750">
              <a:buFont typeface="Wingdings" pitchFamily="2" charset="2"/>
              <a:buChar char="Ø"/>
            </a:pPr>
            <a:r>
              <a:rPr lang="en-GB" dirty="0"/>
              <a:t>1970 RCT</a:t>
            </a:r>
          </a:p>
        </p:txBody>
      </p:sp>
      <p:sp>
        <p:nvSpPr>
          <p:cNvPr id="2" name="textruta 1">
            <a:extLst>
              <a:ext uri="{FF2B5EF4-FFF2-40B4-BE49-F238E27FC236}">
                <a16:creationId xmlns:a16="http://schemas.microsoft.com/office/drawing/2014/main" id="{25D59C96-2577-7760-3368-C7EBF41886A6}"/>
              </a:ext>
            </a:extLst>
          </p:cNvPr>
          <p:cNvSpPr txBox="1"/>
          <p:nvPr/>
        </p:nvSpPr>
        <p:spPr>
          <a:xfrm>
            <a:off x="2438232" y="6379445"/>
            <a:ext cx="7315536" cy="646331"/>
          </a:xfrm>
          <a:prstGeom prst="rect">
            <a:avLst/>
          </a:prstGeom>
          <a:noFill/>
        </p:spPr>
        <p:txBody>
          <a:bodyPr wrap="square">
            <a:spAutoFit/>
          </a:bodyPr>
          <a:lstStyle/>
          <a:p>
            <a:pPr>
              <a:defRPr/>
            </a:pPr>
            <a:r>
              <a:rPr lang="en-US" altLang="sv-SE" dirty="0">
                <a:solidFill>
                  <a:schemeClr val="bg1">
                    <a:lumMod val="50000"/>
                  </a:schemeClr>
                </a:solidFill>
              </a:rPr>
              <a:t> </a:t>
            </a:r>
            <a:r>
              <a:rPr lang="en-US" altLang="sv-SE" sz="1800" dirty="0">
                <a:solidFill>
                  <a:schemeClr val="bg1">
                    <a:lumMod val="50000"/>
                  </a:schemeClr>
                </a:solidFill>
              </a:rPr>
              <a:t> </a:t>
            </a:r>
            <a:r>
              <a:rPr lang="en-US" altLang="sv-SE" dirty="0" err="1">
                <a:solidFill>
                  <a:schemeClr val="bg1">
                    <a:lumMod val="50000"/>
                  </a:schemeClr>
                </a:solidFill>
              </a:rPr>
              <a:t>Framställt</a:t>
            </a:r>
            <a:r>
              <a:rPr lang="en-US" altLang="sv-SE" dirty="0">
                <a:solidFill>
                  <a:schemeClr val="bg1">
                    <a:lumMod val="50000"/>
                  </a:schemeClr>
                </a:solidFill>
              </a:rPr>
              <a:t> av</a:t>
            </a:r>
            <a:r>
              <a:rPr lang="en-US" altLang="sv-SE" sz="1800" dirty="0">
                <a:solidFill>
                  <a:schemeClr val="bg1">
                    <a:lumMod val="50000"/>
                  </a:schemeClr>
                </a:solidFill>
              </a:rPr>
              <a:t> Elin Svensk, </a:t>
            </a:r>
            <a:r>
              <a:rPr lang="en-US" altLang="sv-SE" sz="1800" dirty="0" err="1">
                <a:solidFill>
                  <a:schemeClr val="bg1">
                    <a:lumMod val="50000"/>
                  </a:schemeClr>
                </a:solidFill>
              </a:rPr>
              <a:t>Drife</a:t>
            </a:r>
            <a:r>
              <a:rPr lang="en-US" altLang="sv-SE" sz="1800" dirty="0">
                <a:solidFill>
                  <a:schemeClr val="bg1">
                    <a:lumMod val="50000"/>
                  </a:schemeClr>
                </a:solidFill>
              </a:rPr>
              <a:t>, The history of </a:t>
            </a:r>
            <a:r>
              <a:rPr lang="en-US" altLang="sv-SE" sz="1800" dirty="0" err="1">
                <a:solidFill>
                  <a:schemeClr val="bg1">
                    <a:lumMod val="50000"/>
                  </a:schemeClr>
                </a:solidFill>
              </a:rPr>
              <a:t>labour</a:t>
            </a:r>
            <a:r>
              <a:rPr lang="en-US" altLang="sv-SE" sz="1800" dirty="0">
                <a:solidFill>
                  <a:schemeClr val="bg1">
                    <a:lumMod val="50000"/>
                  </a:schemeClr>
                </a:solidFill>
              </a:rPr>
              <a:t> induction 2021</a:t>
            </a:r>
          </a:p>
          <a:p>
            <a:pPr>
              <a:defRPr/>
            </a:pPr>
            <a:endParaRPr lang="en-US" altLang="sv-SE" dirty="0">
              <a:solidFill>
                <a:schemeClr val="bg1">
                  <a:lumMod val="75000"/>
                </a:schemeClr>
              </a:solidFill>
            </a:endParaRPr>
          </a:p>
        </p:txBody>
      </p:sp>
    </p:spTree>
    <p:extLst>
      <p:ext uri="{BB962C8B-B14F-4D97-AF65-F5344CB8AC3E}">
        <p14:creationId xmlns:p14="http://schemas.microsoft.com/office/powerpoint/2010/main" val="308986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2E662A-508D-FD57-DB0A-2F2A86980C96}"/>
              </a:ext>
            </a:extLst>
          </p:cNvPr>
          <p:cNvSpPr>
            <a:spLocks noGrp="1"/>
          </p:cNvSpPr>
          <p:nvPr>
            <p:ph type="title"/>
          </p:nvPr>
        </p:nvSpPr>
        <p:spPr/>
        <p:txBody>
          <a:bodyPr/>
          <a:lstStyle/>
          <a:p>
            <a:r>
              <a:rPr lang="sv-SE" dirty="0" err="1"/>
              <a:t>Sfogs</a:t>
            </a:r>
            <a:r>
              <a:rPr lang="sv-SE" dirty="0"/>
              <a:t> Riktlinje    Induktion av förlossning</a:t>
            </a:r>
          </a:p>
        </p:txBody>
      </p:sp>
      <p:sp>
        <p:nvSpPr>
          <p:cNvPr id="3" name="Platshållare för innehåll 2">
            <a:extLst>
              <a:ext uri="{FF2B5EF4-FFF2-40B4-BE49-F238E27FC236}">
                <a16:creationId xmlns:a16="http://schemas.microsoft.com/office/drawing/2014/main" id="{07CF9E98-DF4B-AD49-6A6B-B82F9A67FD5F}"/>
              </a:ext>
            </a:extLst>
          </p:cNvPr>
          <p:cNvSpPr>
            <a:spLocks noGrp="1"/>
          </p:cNvSpPr>
          <p:nvPr>
            <p:ph idx="1"/>
          </p:nvPr>
        </p:nvSpPr>
        <p:spPr/>
        <p:txBody>
          <a:bodyPr>
            <a:normAutofit/>
          </a:bodyPr>
          <a:lstStyle/>
          <a:p>
            <a:pPr marL="0" indent="0" algn="ctr">
              <a:buNone/>
            </a:pPr>
            <a:endParaRPr lang="sv-SE" sz="2800" dirty="0"/>
          </a:p>
          <a:p>
            <a:pPr marL="0" indent="0" algn="ctr">
              <a:buNone/>
            </a:pPr>
            <a:r>
              <a:rPr lang="sv-SE" sz="2800" dirty="0"/>
              <a:t>Alla kvinnor ska alltid informeras om potentiella fördelar/nackdelar med att inducera förlossningen eller avvakta spontan förlossningsstart innan beslut fattas. </a:t>
            </a:r>
          </a:p>
          <a:p>
            <a:pPr marL="0" indent="0" algn="ctr">
              <a:buNone/>
            </a:pPr>
            <a:endParaRPr lang="sv-SE" sz="2800" dirty="0"/>
          </a:p>
          <a:p>
            <a:pPr marL="0" indent="0" algn="ctr">
              <a:buNone/>
            </a:pPr>
            <a:r>
              <a:rPr lang="sv-SE" sz="2800" dirty="0"/>
              <a:t>Information ska också ges om eventuella fördelar/nackdelar med de induktionsmetoder som är aktuella.</a:t>
            </a:r>
          </a:p>
        </p:txBody>
      </p:sp>
      <p:pic>
        <p:nvPicPr>
          <p:cNvPr id="5" name="Bildobjekt 4">
            <a:extLst>
              <a:ext uri="{FF2B5EF4-FFF2-40B4-BE49-F238E27FC236}">
                <a16:creationId xmlns:a16="http://schemas.microsoft.com/office/drawing/2014/main" id="{74435AA3-1730-D3AD-BAB3-EFF60A1C3680}"/>
              </a:ext>
            </a:extLst>
          </p:cNvPr>
          <p:cNvPicPr>
            <a:picLocks noChangeAspect="1"/>
          </p:cNvPicPr>
          <p:nvPr/>
        </p:nvPicPr>
        <p:blipFill>
          <a:blip r:embed="rId2"/>
          <a:stretch>
            <a:fillRect/>
          </a:stretch>
        </p:blipFill>
        <p:spPr>
          <a:xfrm>
            <a:off x="1036320" y="988906"/>
            <a:ext cx="3572374" cy="704948"/>
          </a:xfrm>
          <a:prstGeom prst="rect">
            <a:avLst/>
          </a:prstGeom>
        </p:spPr>
      </p:pic>
    </p:spTree>
    <p:extLst>
      <p:ext uri="{BB962C8B-B14F-4D97-AF65-F5344CB8AC3E}">
        <p14:creationId xmlns:p14="http://schemas.microsoft.com/office/powerpoint/2010/main" val="198994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399C0-28E1-3A44-125E-D535CB175D8B}"/>
              </a:ext>
            </a:extLst>
          </p:cNvPr>
          <p:cNvSpPr>
            <a:spLocks noGrp="1"/>
          </p:cNvSpPr>
          <p:nvPr>
            <p:ph type="title"/>
          </p:nvPr>
        </p:nvSpPr>
        <p:spPr/>
        <p:txBody>
          <a:bodyPr/>
          <a:lstStyle/>
          <a:p>
            <a:r>
              <a:rPr lang="sv-SE" dirty="0"/>
              <a:t>Induktionsmetoder</a:t>
            </a:r>
          </a:p>
        </p:txBody>
      </p:sp>
      <p:sp>
        <p:nvSpPr>
          <p:cNvPr id="3" name="Platshållare för innehåll 2">
            <a:extLst>
              <a:ext uri="{FF2B5EF4-FFF2-40B4-BE49-F238E27FC236}">
                <a16:creationId xmlns:a16="http://schemas.microsoft.com/office/drawing/2014/main" id="{B22B4983-774F-85F6-E935-BE31F248E8D2}"/>
              </a:ext>
            </a:extLst>
          </p:cNvPr>
          <p:cNvSpPr>
            <a:spLocks noGrp="1"/>
          </p:cNvSpPr>
          <p:nvPr>
            <p:ph idx="1"/>
          </p:nvPr>
        </p:nvSpPr>
        <p:spPr/>
        <p:txBody>
          <a:bodyPr>
            <a:noAutofit/>
          </a:bodyPr>
          <a:lstStyle/>
          <a:p>
            <a:pPr>
              <a:buFont typeface="Wingdings" panose="05000000000000000000" pitchFamily="2" charset="2"/>
              <a:buChar char="v"/>
            </a:pPr>
            <a:r>
              <a:rPr lang="sv-SE" sz="2400" dirty="0"/>
              <a:t> Mekaniska induktionsmetodermetoder</a:t>
            </a:r>
          </a:p>
          <a:p>
            <a:pPr marL="0" indent="0">
              <a:buNone/>
            </a:pPr>
            <a:r>
              <a:rPr lang="sv-SE" sz="2400" dirty="0"/>
              <a:t>Hinnsvepning</a:t>
            </a:r>
          </a:p>
          <a:p>
            <a:pPr marL="0" indent="0">
              <a:buNone/>
            </a:pPr>
            <a:r>
              <a:rPr lang="sv-SE" sz="2400" dirty="0"/>
              <a:t>Ballongdilatation</a:t>
            </a:r>
          </a:p>
          <a:p>
            <a:pPr marL="0" indent="0">
              <a:buNone/>
            </a:pPr>
            <a:r>
              <a:rPr lang="sv-SE" sz="2400" dirty="0" err="1"/>
              <a:t>Amniotomi</a:t>
            </a:r>
            <a:endParaRPr lang="sv-SE" sz="2400" dirty="0"/>
          </a:p>
          <a:p>
            <a:pPr marL="0" indent="0">
              <a:buNone/>
            </a:pPr>
            <a:endParaRPr lang="sv-SE" sz="2400" dirty="0"/>
          </a:p>
          <a:p>
            <a:pPr>
              <a:buFont typeface="Wingdings" panose="05000000000000000000" pitchFamily="2" charset="2"/>
              <a:buChar char="v"/>
            </a:pPr>
            <a:r>
              <a:rPr lang="sv-SE" sz="2400" dirty="0"/>
              <a:t> Medicinska induktionsmetoder </a:t>
            </a:r>
          </a:p>
          <a:p>
            <a:pPr marL="0" indent="0">
              <a:buNone/>
            </a:pPr>
            <a:r>
              <a:rPr lang="sv-SE" sz="2400" dirty="0"/>
              <a:t>Prostaglandinderivat </a:t>
            </a:r>
          </a:p>
          <a:p>
            <a:pPr marL="0" indent="0">
              <a:buNone/>
            </a:pPr>
            <a:r>
              <a:rPr lang="sv-SE" sz="2400" dirty="0" err="1"/>
              <a:t>Oxytocin</a:t>
            </a:r>
            <a:endParaRPr lang="sv-SE" sz="2400" dirty="0"/>
          </a:p>
        </p:txBody>
      </p:sp>
    </p:spTree>
    <p:extLst>
      <p:ext uri="{BB962C8B-B14F-4D97-AF65-F5344CB8AC3E}">
        <p14:creationId xmlns:p14="http://schemas.microsoft.com/office/powerpoint/2010/main" val="417063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19859-96C5-CF35-F801-0B7A33C9D085}"/>
              </a:ext>
            </a:extLst>
          </p:cNvPr>
          <p:cNvSpPr>
            <a:spLocks noGrp="1"/>
          </p:cNvSpPr>
          <p:nvPr>
            <p:ph type="title"/>
          </p:nvPr>
        </p:nvSpPr>
        <p:spPr/>
        <p:txBody>
          <a:bodyPr/>
          <a:lstStyle/>
          <a:p>
            <a:r>
              <a:rPr lang="sv-SE" dirty="0"/>
              <a:t>Cervixmognad</a:t>
            </a:r>
          </a:p>
        </p:txBody>
      </p:sp>
      <p:sp>
        <p:nvSpPr>
          <p:cNvPr id="3" name="Platshållare för innehåll 2">
            <a:extLst>
              <a:ext uri="{FF2B5EF4-FFF2-40B4-BE49-F238E27FC236}">
                <a16:creationId xmlns:a16="http://schemas.microsoft.com/office/drawing/2014/main" id="{81FE4458-C397-A3F5-4D3B-2D7F6C3F668E}"/>
              </a:ext>
            </a:extLst>
          </p:cNvPr>
          <p:cNvSpPr>
            <a:spLocks noGrp="1"/>
          </p:cNvSpPr>
          <p:nvPr>
            <p:ph idx="1"/>
          </p:nvPr>
        </p:nvSpPr>
        <p:spPr/>
        <p:txBody>
          <a:bodyPr>
            <a:normAutofit/>
          </a:bodyPr>
          <a:lstStyle/>
          <a:p>
            <a:pPr>
              <a:buFont typeface="Arial" panose="020B0604020202020204" pitchFamily="34" charset="0"/>
              <a:buChar char="•"/>
            </a:pPr>
            <a:r>
              <a:rPr lang="sv-SE" sz="2800" dirty="0"/>
              <a:t> Cervixmognad är den viktigaste faktorn för att förutsäga sannolikheten för en lyckad induktion</a:t>
            </a:r>
          </a:p>
          <a:p>
            <a:pPr>
              <a:buFont typeface="Arial" panose="020B0604020202020204" pitchFamily="34" charset="0"/>
              <a:buChar char="•"/>
            </a:pPr>
            <a:r>
              <a:rPr lang="sv-SE" sz="2800" dirty="0"/>
              <a:t> Cervix består av bindväv (85%)</a:t>
            </a:r>
          </a:p>
          <a:p>
            <a:pPr>
              <a:buFont typeface="Arial" panose="020B0604020202020204" pitchFamily="34" charset="0"/>
              <a:buChar char="•"/>
            </a:pPr>
            <a:r>
              <a:rPr lang="sv-SE" sz="2800" dirty="0"/>
              <a:t> Under mognadsprocessen påverkar östrogen, progesteron, </a:t>
            </a:r>
            <a:r>
              <a:rPr lang="sv-SE" sz="2800" dirty="0" err="1"/>
              <a:t>proteolytiska</a:t>
            </a:r>
            <a:r>
              <a:rPr lang="sv-SE" sz="2800" dirty="0"/>
              <a:t> enzymer, cytokiner och prostaglandiner bindväven så att den blir mjukare och mer eftergivlig</a:t>
            </a:r>
          </a:p>
        </p:txBody>
      </p:sp>
      <p:pic>
        <p:nvPicPr>
          <p:cNvPr id="4" name="Bildobjekt 3">
            <a:extLst>
              <a:ext uri="{FF2B5EF4-FFF2-40B4-BE49-F238E27FC236}">
                <a16:creationId xmlns:a16="http://schemas.microsoft.com/office/drawing/2014/main" id="{1166461A-CFEC-BCE6-F63B-419B27D9D053}"/>
              </a:ext>
            </a:extLst>
          </p:cNvPr>
          <p:cNvPicPr>
            <a:picLocks noChangeAspect="1"/>
          </p:cNvPicPr>
          <p:nvPr/>
        </p:nvPicPr>
        <p:blipFill>
          <a:blip r:embed="rId3"/>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47408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CE184-97F7-3E4B-4811-DCE634FA78F2}"/>
              </a:ext>
            </a:extLst>
          </p:cNvPr>
          <p:cNvSpPr>
            <a:spLocks noGrp="1"/>
          </p:cNvSpPr>
          <p:nvPr>
            <p:ph type="title"/>
          </p:nvPr>
        </p:nvSpPr>
        <p:spPr/>
        <p:txBody>
          <a:bodyPr/>
          <a:lstStyle/>
          <a:p>
            <a:r>
              <a:rPr lang="sv-SE" dirty="0"/>
              <a:t>Cervix Score modifierad Bishop Score</a:t>
            </a:r>
          </a:p>
        </p:txBody>
      </p:sp>
      <p:sp>
        <p:nvSpPr>
          <p:cNvPr id="3" name="Platshållare för innehåll 2">
            <a:extLst>
              <a:ext uri="{FF2B5EF4-FFF2-40B4-BE49-F238E27FC236}">
                <a16:creationId xmlns:a16="http://schemas.microsoft.com/office/drawing/2014/main" id="{B38FFF9A-D824-BCD2-DD93-8155138C9DA0}"/>
              </a:ext>
            </a:extLst>
          </p:cNvPr>
          <p:cNvSpPr>
            <a:spLocks noGrp="1"/>
          </p:cNvSpPr>
          <p:nvPr>
            <p:ph idx="1"/>
          </p:nvPr>
        </p:nvSpPr>
        <p:spPr/>
        <p:txBody>
          <a:bodyPr/>
          <a:lstStyle/>
          <a:p>
            <a:endParaRPr lang="sv-SE" dirty="0"/>
          </a:p>
        </p:txBody>
      </p:sp>
      <p:pic>
        <p:nvPicPr>
          <p:cNvPr id="5" name="Bildobjekt 4">
            <a:extLst>
              <a:ext uri="{FF2B5EF4-FFF2-40B4-BE49-F238E27FC236}">
                <a16:creationId xmlns:a16="http://schemas.microsoft.com/office/drawing/2014/main" id="{F3FBE93D-F337-D2F8-224F-2AB6DBA29EF6}"/>
              </a:ext>
            </a:extLst>
          </p:cNvPr>
          <p:cNvPicPr>
            <a:picLocks noChangeAspect="1"/>
          </p:cNvPicPr>
          <p:nvPr/>
        </p:nvPicPr>
        <p:blipFill>
          <a:blip r:embed="rId2"/>
          <a:stretch>
            <a:fillRect/>
          </a:stretch>
        </p:blipFill>
        <p:spPr>
          <a:xfrm>
            <a:off x="954157" y="1899539"/>
            <a:ext cx="9404904" cy="3308566"/>
          </a:xfrm>
          <a:prstGeom prst="rect">
            <a:avLst/>
          </a:prstGeom>
        </p:spPr>
      </p:pic>
      <p:sp>
        <p:nvSpPr>
          <p:cNvPr id="7" name="textruta 6">
            <a:extLst>
              <a:ext uri="{FF2B5EF4-FFF2-40B4-BE49-F238E27FC236}">
                <a16:creationId xmlns:a16="http://schemas.microsoft.com/office/drawing/2014/main" id="{94124A32-F4D0-884B-7D55-8DEAA7136C29}"/>
              </a:ext>
            </a:extLst>
          </p:cNvPr>
          <p:cNvSpPr txBox="1"/>
          <p:nvPr/>
        </p:nvSpPr>
        <p:spPr>
          <a:xfrm>
            <a:off x="1133062" y="4717238"/>
            <a:ext cx="10220738" cy="1200329"/>
          </a:xfrm>
          <a:prstGeom prst="rect">
            <a:avLst/>
          </a:prstGeom>
          <a:noFill/>
        </p:spPr>
        <p:txBody>
          <a:bodyPr wrap="square">
            <a:spAutoFit/>
          </a:bodyPr>
          <a:lstStyle/>
          <a:p>
            <a:endParaRPr lang="sv-SE" dirty="0"/>
          </a:p>
          <a:p>
            <a:endParaRPr lang="sv-SE" dirty="0"/>
          </a:p>
          <a:p>
            <a:r>
              <a:rPr lang="sv-SE" dirty="0"/>
              <a:t>Metoden har stor variabilitet både inom och mellan olika observatörer, men används vid bedömning av cervix inför induktion. </a:t>
            </a:r>
          </a:p>
        </p:txBody>
      </p:sp>
      <p:pic>
        <p:nvPicPr>
          <p:cNvPr id="4" name="Bildobjekt 3">
            <a:extLst>
              <a:ext uri="{FF2B5EF4-FFF2-40B4-BE49-F238E27FC236}">
                <a16:creationId xmlns:a16="http://schemas.microsoft.com/office/drawing/2014/main" id="{8FA3C37F-6CFD-D3B5-3811-50D48E1D1F72}"/>
              </a:ext>
            </a:extLst>
          </p:cNvPr>
          <p:cNvPicPr>
            <a:picLocks noChangeAspect="1"/>
          </p:cNvPicPr>
          <p:nvPr/>
        </p:nvPicPr>
        <p:blipFill>
          <a:blip r:embed="rId3"/>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98528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B8BCB6-92BE-7D4A-B7BD-CEA3FCEF0974}"/>
              </a:ext>
            </a:extLst>
          </p:cNvPr>
          <p:cNvSpPr>
            <a:spLocks noGrp="1"/>
          </p:cNvSpPr>
          <p:nvPr>
            <p:ph type="title"/>
          </p:nvPr>
        </p:nvSpPr>
        <p:spPr/>
        <p:txBody>
          <a:bodyPr>
            <a:normAutofit fontScale="90000"/>
          </a:bodyPr>
          <a:lstStyle/>
          <a:p>
            <a:r>
              <a:rPr lang="sv-SE" dirty="0"/>
              <a:t> </a:t>
            </a:r>
            <a:br>
              <a:rPr lang="sv-SE" dirty="0"/>
            </a:br>
            <a:br>
              <a:rPr lang="sv-SE" dirty="0"/>
            </a:br>
            <a:br>
              <a:rPr lang="sv-SE" dirty="0"/>
            </a:br>
            <a:br>
              <a:rPr lang="sv-SE" dirty="0"/>
            </a:br>
            <a:br>
              <a:rPr lang="sv-SE" dirty="0"/>
            </a:br>
            <a:br>
              <a:rPr lang="sv-SE" dirty="0"/>
            </a:br>
            <a:br>
              <a:rPr lang="sv-SE" dirty="0"/>
            </a:br>
            <a:br>
              <a:rPr lang="sv-SE" dirty="0"/>
            </a:br>
            <a:r>
              <a:rPr lang="sv-SE" dirty="0"/>
              <a:t>Mekaniska induktionsmetoder</a:t>
            </a:r>
          </a:p>
        </p:txBody>
      </p:sp>
      <p:sp>
        <p:nvSpPr>
          <p:cNvPr id="3" name="Platshållare för innehåll 2">
            <a:extLst>
              <a:ext uri="{FF2B5EF4-FFF2-40B4-BE49-F238E27FC236}">
                <a16:creationId xmlns:a16="http://schemas.microsoft.com/office/drawing/2014/main" id="{E59E3381-D8E1-BEA2-36D3-90FE686FE618}"/>
              </a:ext>
            </a:extLst>
          </p:cNvPr>
          <p:cNvSpPr>
            <a:spLocks noGrp="1"/>
          </p:cNvSpPr>
          <p:nvPr>
            <p:ph idx="1"/>
          </p:nvPr>
        </p:nvSpPr>
        <p:spPr/>
        <p:txBody>
          <a:bodyPr/>
          <a:lstStyle/>
          <a:p>
            <a:pPr>
              <a:buFont typeface="Arial" panose="020B0604020202020204" pitchFamily="34" charset="0"/>
              <a:buChar char="•"/>
            </a:pPr>
            <a:r>
              <a:rPr lang="sv-SE" sz="3200" dirty="0"/>
              <a:t> Hinnsvepning</a:t>
            </a:r>
          </a:p>
          <a:p>
            <a:pPr>
              <a:buFont typeface="Arial" panose="020B0604020202020204" pitchFamily="34" charset="0"/>
              <a:buChar char="•"/>
            </a:pPr>
            <a:r>
              <a:rPr lang="sv-SE" sz="3200" dirty="0"/>
              <a:t> Ballongdilatation</a:t>
            </a:r>
          </a:p>
          <a:p>
            <a:pPr>
              <a:buFont typeface="Arial" panose="020B0604020202020204" pitchFamily="34" charset="0"/>
              <a:buChar char="•"/>
            </a:pPr>
            <a:r>
              <a:rPr lang="sv-SE" sz="3200" dirty="0"/>
              <a:t> </a:t>
            </a:r>
            <a:r>
              <a:rPr lang="sv-SE" sz="3200" dirty="0" err="1"/>
              <a:t>Amniotomi</a:t>
            </a:r>
            <a:endParaRPr lang="sv-SE" sz="3200" dirty="0"/>
          </a:p>
          <a:p>
            <a:endParaRPr lang="sv-SE" dirty="0"/>
          </a:p>
        </p:txBody>
      </p:sp>
    </p:spTree>
    <p:extLst>
      <p:ext uri="{BB962C8B-B14F-4D97-AF65-F5344CB8AC3E}">
        <p14:creationId xmlns:p14="http://schemas.microsoft.com/office/powerpoint/2010/main" val="93538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C48FCA-532F-54B3-9E07-B0789AC78567}"/>
              </a:ext>
            </a:extLst>
          </p:cNvPr>
          <p:cNvSpPr>
            <a:spLocks noGrp="1"/>
          </p:cNvSpPr>
          <p:nvPr>
            <p:ph type="title"/>
          </p:nvPr>
        </p:nvSpPr>
        <p:spPr/>
        <p:txBody>
          <a:bodyPr/>
          <a:lstStyle/>
          <a:p>
            <a:r>
              <a:rPr lang="sv-SE" dirty="0"/>
              <a:t>Hinnsvepning</a:t>
            </a:r>
          </a:p>
        </p:txBody>
      </p:sp>
      <p:sp>
        <p:nvSpPr>
          <p:cNvPr id="3" name="Platshållare för innehåll 2">
            <a:extLst>
              <a:ext uri="{FF2B5EF4-FFF2-40B4-BE49-F238E27FC236}">
                <a16:creationId xmlns:a16="http://schemas.microsoft.com/office/drawing/2014/main" id="{98D505FD-7905-EF52-836B-89D9709F234E}"/>
              </a:ext>
            </a:extLst>
          </p:cNvPr>
          <p:cNvSpPr>
            <a:spLocks noGrp="1"/>
          </p:cNvSpPr>
          <p:nvPr>
            <p:ph idx="1"/>
          </p:nvPr>
        </p:nvSpPr>
        <p:spPr/>
        <p:txBody>
          <a:bodyPr>
            <a:normAutofit/>
          </a:bodyPr>
          <a:lstStyle/>
          <a:p>
            <a:r>
              <a:rPr lang="sv-SE" sz="2400" i="1" dirty="0"/>
              <a:t>Definition: </a:t>
            </a:r>
            <a:r>
              <a:rPr lang="sv-SE" sz="2400" dirty="0"/>
              <a:t>Digital separation av </a:t>
            </a:r>
            <a:r>
              <a:rPr lang="sv-SE" sz="2400" dirty="0" err="1"/>
              <a:t>korion</a:t>
            </a:r>
            <a:r>
              <a:rPr lang="sv-SE" sz="2400" dirty="0"/>
              <a:t> från det nedre </a:t>
            </a:r>
            <a:r>
              <a:rPr lang="sv-SE" sz="2400" dirty="0" err="1"/>
              <a:t>uterinsegmentet</a:t>
            </a:r>
            <a:r>
              <a:rPr lang="sv-SE" sz="2400" dirty="0"/>
              <a:t>. </a:t>
            </a:r>
          </a:p>
          <a:p>
            <a:r>
              <a:rPr lang="sv-SE" sz="2400" i="1" dirty="0"/>
              <a:t>Indikation: </a:t>
            </a:r>
            <a:r>
              <a:rPr lang="sv-SE" sz="2400" dirty="0"/>
              <a:t>Att förkorta graviditetens längd eller att förbereda cervix för induktion med andra metoder. </a:t>
            </a:r>
          </a:p>
          <a:p>
            <a:r>
              <a:rPr lang="sv-SE" sz="2400" i="1" dirty="0"/>
              <a:t>Kontraindikation: </a:t>
            </a:r>
            <a:r>
              <a:rPr lang="sv-SE" sz="2400" dirty="0"/>
              <a:t>Placenta </a:t>
            </a:r>
            <a:r>
              <a:rPr lang="sv-SE" sz="2400" dirty="0" err="1"/>
              <a:t>previa</a:t>
            </a:r>
            <a:r>
              <a:rPr lang="sv-SE" sz="2400" dirty="0"/>
              <a:t>. </a:t>
            </a:r>
          </a:p>
          <a:p>
            <a:r>
              <a:rPr lang="sv-SE" sz="2400" i="1" dirty="0"/>
              <a:t>Metoden: </a:t>
            </a:r>
            <a:r>
              <a:rPr lang="sv-SE" sz="2400" dirty="0"/>
              <a:t>Undersökaren för in ett finger i cervixkanalen. Innanför den inre modermunnen utförs en cirkulär rörelse på 360 grader längs det nedre segment för att frigöra </a:t>
            </a:r>
            <a:r>
              <a:rPr lang="sv-SE" sz="2400" dirty="0" err="1"/>
              <a:t>korion</a:t>
            </a:r>
            <a:r>
              <a:rPr lang="sv-SE" sz="2400" dirty="0"/>
              <a:t> från </a:t>
            </a:r>
            <a:r>
              <a:rPr lang="sv-SE" sz="2400" dirty="0" err="1"/>
              <a:t>decidua</a:t>
            </a:r>
            <a:r>
              <a:rPr lang="sv-SE" sz="2400" dirty="0"/>
              <a:t>. En möjlig förklaring till effekten av hinnsvepning är lokal frisättning av prostaglandin.</a:t>
            </a:r>
          </a:p>
        </p:txBody>
      </p:sp>
      <p:pic>
        <p:nvPicPr>
          <p:cNvPr id="4" name="Bildobjekt 3">
            <a:extLst>
              <a:ext uri="{FF2B5EF4-FFF2-40B4-BE49-F238E27FC236}">
                <a16:creationId xmlns:a16="http://schemas.microsoft.com/office/drawing/2014/main" id="{19D1BC77-1234-7B18-AB36-5D58D775CC7D}"/>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4269100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0A5F13-922E-659F-9A73-1EE5656A7EE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3BFFE45-C226-4AF4-D6AB-21C7E47D98EE}"/>
              </a:ext>
            </a:extLst>
          </p:cNvPr>
          <p:cNvSpPr>
            <a:spLocks noGrp="1"/>
          </p:cNvSpPr>
          <p:nvPr>
            <p:ph idx="1"/>
          </p:nvPr>
        </p:nvSpPr>
        <p:spPr/>
        <p:txBody>
          <a:bodyPr/>
          <a:lstStyle/>
          <a:p>
            <a:pPr marL="0" indent="0" algn="ctr">
              <a:buNone/>
            </a:pPr>
            <a:endParaRPr lang="sv-SE" dirty="0"/>
          </a:p>
          <a:p>
            <a:pPr marL="0" indent="0" algn="ctr">
              <a:buNone/>
            </a:pPr>
            <a:endParaRPr lang="sv-SE" sz="3600" dirty="0"/>
          </a:p>
          <a:p>
            <a:pPr marL="0" indent="0" algn="ctr">
              <a:buNone/>
            </a:pPr>
            <a:r>
              <a:rPr lang="sv-SE" sz="3600" dirty="0"/>
              <a:t>Jag har inget jäv att deklarera</a:t>
            </a:r>
          </a:p>
        </p:txBody>
      </p:sp>
    </p:spTree>
    <p:extLst>
      <p:ext uri="{BB962C8B-B14F-4D97-AF65-F5344CB8AC3E}">
        <p14:creationId xmlns:p14="http://schemas.microsoft.com/office/powerpoint/2010/main" val="134804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C48FCA-532F-54B3-9E07-B0789AC78567}"/>
              </a:ext>
            </a:extLst>
          </p:cNvPr>
          <p:cNvSpPr>
            <a:spLocks noGrp="1"/>
          </p:cNvSpPr>
          <p:nvPr>
            <p:ph type="title"/>
          </p:nvPr>
        </p:nvSpPr>
        <p:spPr/>
        <p:txBody>
          <a:bodyPr/>
          <a:lstStyle/>
          <a:p>
            <a:r>
              <a:rPr lang="sv-SE" dirty="0"/>
              <a:t>Hinnsvepning</a:t>
            </a:r>
          </a:p>
        </p:txBody>
      </p:sp>
      <p:sp>
        <p:nvSpPr>
          <p:cNvPr id="3" name="Platshållare för innehåll 2">
            <a:extLst>
              <a:ext uri="{FF2B5EF4-FFF2-40B4-BE49-F238E27FC236}">
                <a16:creationId xmlns:a16="http://schemas.microsoft.com/office/drawing/2014/main" id="{98D505FD-7905-EF52-836B-89D9709F234E}"/>
              </a:ext>
            </a:extLst>
          </p:cNvPr>
          <p:cNvSpPr>
            <a:spLocks noGrp="1"/>
          </p:cNvSpPr>
          <p:nvPr>
            <p:ph idx="1"/>
          </p:nvPr>
        </p:nvSpPr>
        <p:spPr/>
        <p:txBody>
          <a:bodyPr>
            <a:normAutofit/>
          </a:bodyPr>
          <a:lstStyle/>
          <a:p>
            <a:endParaRPr lang="sv-SE" sz="2400" i="1" dirty="0"/>
          </a:p>
          <a:p>
            <a:r>
              <a:rPr lang="sv-SE" sz="2400" i="1" dirty="0"/>
              <a:t>Patientupplevelse: </a:t>
            </a:r>
            <a:r>
              <a:rPr lang="sv-SE" sz="2400" dirty="0"/>
              <a:t>Smärta, obehag, blödningar, sammandragningar efteråt.</a:t>
            </a:r>
          </a:p>
          <a:p>
            <a:r>
              <a:rPr lang="sv-SE" sz="2400" i="1" dirty="0"/>
              <a:t>Konklusion: </a:t>
            </a:r>
            <a:r>
              <a:rPr lang="sv-SE" sz="2400" dirty="0"/>
              <a:t>Hinnsvepning är en enkel intervention. Hinnsvepning minskar risken för induktion med andra metoder och ökar sannolikheten för en spontan start. Studierna är gjorda vid fullgången graviditet.</a:t>
            </a:r>
          </a:p>
        </p:txBody>
      </p:sp>
      <p:pic>
        <p:nvPicPr>
          <p:cNvPr id="4" name="Bildobjekt 3">
            <a:extLst>
              <a:ext uri="{FF2B5EF4-FFF2-40B4-BE49-F238E27FC236}">
                <a16:creationId xmlns:a16="http://schemas.microsoft.com/office/drawing/2014/main" id="{19D1BC77-1234-7B18-AB36-5D58D775CC7D}"/>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93349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CE184-97F7-3E4B-4811-DCE634FA78F2}"/>
              </a:ext>
            </a:extLst>
          </p:cNvPr>
          <p:cNvSpPr>
            <a:spLocks noGrp="1"/>
          </p:cNvSpPr>
          <p:nvPr>
            <p:ph type="title"/>
          </p:nvPr>
        </p:nvSpPr>
        <p:spPr/>
        <p:txBody>
          <a:bodyPr/>
          <a:lstStyle/>
          <a:p>
            <a:r>
              <a:rPr lang="sv-SE" dirty="0" err="1"/>
              <a:t>Amniotomi</a:t>
            </a:r>
            <a:endParaRPr lang="sv-SE" dirty="0"/>
          </a:p>
        </p:txBody>
      </p:sp>
      <p:sp>
        <p:nvSpPr>
          <p:cNvPr id="3" name="Platshållare för innehåll 2">
            <a:extLst>
              <a:ext uri="{FF2B5EF4-FFF2-40B4-BE49-F238E27FC236}">
                <a16:creationId xmlns:a16="http://schemas.microsoft.com/office/drawing/2014/main" id="{B38FFF9A-D824-BCD2-DD93-8155138C9DA0}"/>
              </a:ext>
            </a:extLst>
          </p:cNvPr>
          <p:cNvSpPr>
            <a:spLocks noGrp="1"/>
          </p:cNvSpPr>
          <p:nvPr>
            <p:ph idx="1"/>
          </p:nvPr>
        </p:nvSpPr>
        <p:spPr/>
        <p:txBody>
          <a:bodyPr>
            <a:normAutofit/>
          </a:bodyPr>
          <a:lstStyle/>
          <a:p>
            <a:r>
              <a:rPr lang="sv-SE" sz="2400" i="1" dirty="0"/>
              <a:t>Indikation: </a:t>
            </a:r>
            <a:r>
              <a:rPr lang="sv-SE" sz="2400" dirty="0"/>
              <a:t>Induktion av förlossning vid moget cervixstatus.</a:t>
            </a:r>
          </a:p>
          <a:p>
            <a:r>
              <a:rPr lang="sv-SE" sz="2400" i="1" dirty="0"/>
              <a:t>Kontraindikation: </a:t>
            </a:r>
            <a:r>
              <a:rPr lang="sv-SE" sz="2400" dirty="0"/>
              <a:t>Vasa </a:t>
            </a:r>
            <a:r>
              <a:rPr lang="sv-SE" sz="2400" dirty="0" err="1"/>
              <a:t>previa</a:t>
            </a:r>
            <a:r>
              <a:rPr lang="sv-SE" sz="2400" dirty="0"/>
              <a:t>, placenta </a:t>
            </a:r>
            <a:r>
              <a:rPr lang="sv-SE" sz="2400" dirty="0" err="1"/>
              <a:t>previa</a:t>
            </a:r>
            <a:r>
              <a:rPr lang="sv-SE" sz="2400" dirty="0"/>
              <a:t> </a:t>
            </a:r>
          </a:p>
          <a:p>
            <a:r>
              <a:rPr lang="sv-SE" sz="2400" i="1" dirty="0"/>
              <a:t>Metoden: </a:t>
            </a:r>
            <a:r>
              <a:rPr lang="sv-SE" sz="2400" dirty="0"/>
              <a:t>Förutsätter viss cervixmognad för att med instrument eller skalpelektrod kunna ta hål på hinnorna. En möjlig förklaring till effekten av </a:t>
            </a:r>
            <a:r>
              <a:rPr lang="sv-SE" sz="2400" dirty="0" err="1"/>
              <a:t>amniotomi</a:t>
            </a:r>
            <a:r>
              <a:rPr lang="sv-SE" sz="2400" dirty="0"/>
              <a:t> är frisättning av endogent prostaglandin, som kan påverka cervix och stimulera värkar. </a:t>
            </a:r>
          </a:p>
        </p:txBody>
      </p:sp>
      <p:pic>
        <p:nvPicPr>
          <p:cNvPr id="4" name="Bildobjekt 3">
            <a:extLst>
              <a:ext uri="{FF2B5EF4-FFF2-40B4-BE49-F238E27FC236}">
                <a16:creationId xmlns:a16="http://schemas.microsoft.com/office/drawing/2014/main" id="{D726D6B7-07CB-A963-74CA-4A08068F1508}"/>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97039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CE184-97F7-3E4B-4811-DCE634FA78F2}"/>
              </a:ext>
            </a:extLst>
          </p:cNvPr>
          <p:cNvSpPr>
            <a:spLocks noGrp="1"/>
          </p:cNvSpPr>
          <p:nvPr>
            <p:ph type="title"/>
          </p:nvPr>
        </p:nvSpPr>
        <p:spPr/>
        <p:txBody>
          <a:bodyPr/>
          <a:lstStyle/>
          <a:p>
            <a:r>
              <a:rPr lang="sv-SE" dirty="0" err="1"/>
              <a:t>Amniotomi</a:t>
            </a:r>
            <a:endParaRPr lang="sv-SE" dirty="0"/>
          </a:p>
        </p:txBody>
      </p:sp>
      <p:sp>
        <p:nvSpPr>
          <p:cNvPr id="3" name="Platshållare för innehåll 2">
            <a:extLst>
              <a:ext uri="{FF2B5EF4-FFF2-40B4-BE49-F238E27FC236}">
                <a16:creationId xmlns:a16="http://schemas.microsoft.com/office/drawing/2014/main" id="{B38FFF9A-D824-BCD2-DD93-8155138C9DA0}"/>
              </a:ext>
            </a:extLst>
          </p:cNvPr>
          <p:cNvSpPr>
            <a:spLocks noGrp="1"/>
          </p:cNvSpPr>
          <p:nvPr>
            <p:ph idx="1"/>
          </p:nvPr>
        </p:nvSpPr>
        <p:spPr/>
        <p:txBody>
          <a:bodyPr>
            <a:normAutofit/>
          </a:bodyPr>
          <a:lstStyle/>
          <a:p>
            <a:r>
              <a:rPr lang="sv-SE" sz="2400" i="1" dirty="0"/>
              <a:t>Effektivitet: </a:t>
            </a:r>
            <a:r>
              <a:rPr lang="sv-SE" sz="2400" dirty="0"/>
              <a:t>Det saknas studier av hög kvalitet där man inducerat med </a:t>
            </a:r>
            <a:r>
              <a:rPr lang="sv-SE" sz="2400" dirty="0" err="1"/>
              <a:t>amniotomi</a:t>
            </a:r>
            <a:r>
              <a:rPr lang="sv-SE" sz="2400" dirty="0"/>
              <a:t> utan samtidig medicinsk behandling. </a:t>
            </a:r>
          </a:p>
          <a:p>
            <a:r>
              <a:rPr lang="sv-SE" sz="2400" i="1" dirty="0"/>
              <a:t>Fördelar: </a:t>
            </a:r>
            <a:r>
              <a:rPr lang="sv-SE" sz="2400" dirty="0"/>
              <a:t>Mer ”naturlig” induktion. Ger möjlighet att bedöma fostervattnet och för fosterövervakning med skalpelektrod. </a:t>
            </a:r>
          </a:p>
          <a:p>
            <a:r>
              <a:rPr lang="sv-SE" sz="2400" i="1" dirty="0"/>
              <a:t>Risker: </a:t>
            </a:r>
            <a:r>
              <a:rPr lang="sv-SE" sz="2400" dirty="0"/>
              <a:t>Navelsträngsframfall. Uppåtstigande infektion. </a:t>
            </a:r>
          </a:p>
          <a:p>
            <a:r>
              <a:rPr lang="sv-SE" sz="2400" i="1" dirty="0"/>
              <a:t>Konklusion: </a:t>
            </a:r>
            <a:r>
              <a:rPr lang="sv-SE" sz="2400" dirty="0"/>
              <a:t>Enbart </a:t>
            </a:r>
            <a:r>
              <a:rPr lang="sv-SE" sz="2400" dirty="0" err="1"/>
              <a:t>amniotomi</a:t>
            </a:r>
            <a:r>
              <a:rPr lang="sv-SE" sz="2400" dirty="0"/>
              <a:t> är otillräckligt studerat </a:t>
            </a:r>
          </a:p>
        </p:txBody>
      </p:sp>
      <p:pic>
        <p:nvPicPr>
          <p:cNvPr id="4" name="Bildobjekt 3">
            <a:extLst>
              <a:ext uri="{FF2B5EF4-FFF2-40B4-BE49-F238E27FC236}">
                <a16:creationId xmlns:a16="http://schemas.microsoft.com/office/drawing/2014/main" id="{D726D6B7-07CB-A963-74CA-4A08068F1508}"/>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960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CB182-D980-3BA7-1C38-B68C8F957ED1}"/>
              </a:ext>
            </a:extLst>
          </p:cNvPr>
          <p:cNvSpPr>
            <a:spLocks noGrp="1"/>
          </p:cNvSpPr>
          <p:nvPr>
            <p:ph type="title"/>
          </p:nvPr>
        </p:nvSpPr>
        <p:spPr/>
        <p:txBody>
          <a:bodyPr/>
          <a:lstStyle/>
          <a:p>
            <a:r>
              <a:rPr lang="sv-SE" dirty="0"/>
              <a:t>Ballongkateter</a:t>
            </a:r>
          </a:p>
        </p:txBody>
      </p:sp>
      <p:sp>
        <p:nvSpPr>
          <p:cNvPr id="3" name="Platshållare för innehåll 2">
            <a:extLst>
              <a:ext uri="{FF2B5EF4-FFF2-40B4-BE49-F238E27FC236}">
                <a16:creationId xmlns:a16="http://schemas.microsoft.com/office/drawing/2014/main" id="{2C04389E-96C0-3D89-A012-0BA296BD7B54}"/>
              </a:ext>
            </a:extLst>
          </p:cNvPr>
          <p:cNvSpPr>
            <a:spLocks noGrp="1"/>
          </p:cNvSpPr>
          <p:nvPr>
            <p:ph idx="1"/>
          </p:nvPr>
        </p:nvSpPr>
        <p:spPr/>
        <p:txBody>
          <a:bodyPr>
            <a:normAutofit/>
          </a:bodyPr>
          <a:lstStyle/>
          <a:p>
            <a:r>
              <a:rPr lang="sv-SE" sz="2400" i="1" dirty="0"/>
              <a:t>Indikation: </a:t>
            </a:r>
            <a:r>
              <a:rPr lang="sv-SE" sz="2400" dirty="0"/>
              <a:t>Induktion av förlossning vid omogen cervix (Bishops score &lt;6)</a:t>
            </a:r>
          </a:p>
          <a:p>
            <a:r>
              <a:rPr lang="sv-SE" sz="2400" i="1" dirty="0"/>
              <a:t>Kontraindikationer: </a:t>
            </a:r>
            <a:r>
              <a:rPr lang="sv-SE" sz="2400" dirty="0"/>
              <a:t>Förlossningsvärkar (risk för överstimulering) Vaginal infektion eller </a:t>
            </a:r>
            <a:r>
              <a:rPr lang="sv-SE" sz="2400" dirty="0" err="1"/>
              <a:t>korioamnionit</a:t>
            </a:r>
            <a:r>
              <a:rPr lang="sv-SE" sz="2400" dirty="0"/>
              <a:t>. Placenta </a:t>
            </a:r>
            <a:r>
              <a:rPr lang="sv-SE" sz="2400" dirty="0" err="1"/>
              <a:t>previa</a:t>
            </a:r>
            <a:r>
              <a:rPr lang="sv-SE" sz="2400" dirty="0"/>
              <a:t> eller lågt sittande placenta.</a:t>
            </a:r>
          </a:p>
          <a:p>
            <a:r>
              <a:rPr lang="sv-SE" sz="2400" i="1" dirty="0"/>
              <a:t>Metod: </a:t>
            </a:r>
            <a:r>
              <a:rPr lang="sv-SE" sz="2400" dirty="0"/>
              <a:t>Tryck mot cervix medför en ökad frisättning av prostaglandin och/eller </a:t>
            </a:r>
            <a:r>
              <a:rPr lang="sv-SE" sz="2400" dirty="0" err="1"/>
              <a:t>oxytocin</a:t>
            </a:r>
            <a:r>
              <a:rPr lang="sv-SE" sz="2400" dirty="0"/>
              <a:t> lokalt, samt en hinnpolslösande effekt av ballongen mot inre modermunnen. </a:t>
            </a:r>
          </a:p>
          <a:p>
            <a:r>
              <a:rPr lang="sv-SE" sz="2400" dirty="0"/>
              <a:t>Cook® katetern är registrerad för induktion, övriga katetrar används </a:t>
            </a:r>
            <a:r>
              <a:rPr lang="sv-SE" sz="2400" dirty="0" err="1"/>
              <a:t>offlabel</a:t>
            </a:r>
            <a:r>
              <a:rPr lang="sv-SE" sz="2400" dirty="0"/>
              <a:t>. </a:t>
            </a:r>
          </a:p>
        </p:txBody>
      </p:sp>
      <p:pic>
        <p:nvPicPr>
          <p:cNvPr id="4" name="Bildobjekt 3">
            <a:extLst>
              <a:ext uri="{FF2B5EF4-FFF2-40B4-BE49-F238E27FC236}">
                <a16:creationId xmlns:a16="http://schemas.microsoft.com/office/drawing/2014/main" id="{6C925EE5-1AF8-2039-72BA-BC9798AB7595}"/>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80215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2F6375-E4E2-390B-FCED-2B0B3DBF0279}"/>
              </a:ext>
            </a:extLst>
          </p:cNvPr>
          <p:cNvSpPr>
            <a:spLocks noGrp="1"/>
          </p:cNvSpPr>
          <p:nvPr>
            <p:ph type="title"/>
          </p:nvPr>
        </p:nvSpPr>
        <p:spPr/>
        <p:txBody>
          <a:bodyPr/>
          <a:lstStyle/>
          <a:p>
            <a:r>
              <a:rPr lang="sv-SE" dirty="0"/>
              <a:t>Ballongkatetrar</a:t>
            </a:r>
          </a:p>
        </p:txBody>
      </p:sp>
      <p:sp>
        <p:nvSpPr>
          <p:cNvPr id="3" name="Platshållare för innehåll 2">
            <a:extLst>
              <a:ext uri="{FF2B5EF4-FFF2-40B4-BE49-F238E27FC236}">
                <a16:creationId xmlns:a16="http://schemas.microsoft.com/office/drawing/2014/main" id="{D33D0BB0-D3BF-8DB2-F53C-D501BC0451C2}"/>
              </a:ext>
            </a:extLst>
          </p:cNvPr>
          <p:cNvSpPr>
            <a:spLocks noGrp="1"/>
          </p:cNvSpPr>
          <p:nvPr>
            <p:ph idx="1"/>
          </p:nvPr>
        </p:nvSpPr>
        <p:spPr/>
        <p:txBody>
          <a:bodyPr>
            <a:noAutofit/>
          </a:bodyPr>
          <a:lstStyle/>
          <a:p>
            <a:r>
              <a:rPr lang="sv-SE" sz="2400" i="1" dirty="0"/>
              <a:t>Enkelballongkateter </a:t>
            </a:r>
          </a:p>
          <a:p>
            <a:pPr marL="0" indent="0">
              <a:spcBef>
                <a:spcPts val="600"/>
              </a:spcBef>
              <a:buNone/>
            </a:pPr>
            <a:r>
              <a:rPr lang="sv-SE" sz="2400" dirty="0"/>
              <a:t>Införs genom cervixkanalen, därefter fylls ballongen med </a:t>
            </a:r>
            <a:r>
              <a:rPr lang="sv-SE" sz="2400" dirty="0" err="1"/>
              <a:t>NaCl</a:t>
            </a:r>
            <a:r>
              <a:rPr lang="sv-SE" sz="2400" dirty="0"/>
              <a:t>-lösning. Ballongen dras tillbaka så att den ligger mot inre modermunnen, används med eller utan återkommande drag i katetern. </a:t>
            </a:r>
          </a:p>
          <a:p>
            <a:pPr marL="0" indent="0">
              <a:spcBef>
                <a:spcPts val="600"/>
              </a:spcBef>
              <a:buNone/>
            </a:pPr>
            <a:endParaRPr lang="sv-SE" sz="2400" dirty="0"/>
          </a:p>
          <a:p>
            <a:pPr>
              <a:spcBef>
                <a:spcPts val="600"/>
              </a:spcBef>
            </a:pPr>
            <a:r>
              <a:rPr lang="sv-SE" sz="2400" i="1" dirty="0"/>
              <a:t>Dubbelballongkateter</a:t>
            </a:r>
            <a:r>
              <a:rPr lang="sv-SE" sz="2400" dirty="0"/>
              <a:t> </a:t>
            </a:r>
          </a:p>
          <a:p>
            <a:pPr marL="0" indent="0">
              <a:buNone/>
            </a:pPr>
            <a:r>
              <a:rPr lang="sv-SE" sz="2400" dirty="0"/>
              <a:t>Har en </a:t>
            </a:r>
            <a:r>
              <a:rPr lang="sv-SE" sz="2400" dirty="0" err="1"/>
              <a:t>uterin</a:t>
            </a:r>
            <a:r>
              <a:rPr lang="sv-SE" sz="2400" dirty="0"/>
              <a:t> och en </a:t>
            </a:r>
            <a:r>
              <a:rPr lang="sv-SE" sz="2400" dirty="0" err="1"/>
              <a:t>cervikovaginal</a:t>
            </a:r>
            <a:r>
              <a:rPr lang="sv-SE" sz="2400" dirty="0"/>
              <a:t> ballong. Katetern med tomma ballonger införs genom cervixkanalen och placeras på var sin sida av inre modermunnen. Ballongen vid inre modermunnen och därefter ballongen med yttre modermunnen fylls med </a:t>
            </a:r>
            <a:r>
              <a:rPr lang="sv-SE" sz="2400" dirty="0" err="1"/>
              <a:t>NaCl</a:t>
            </a:r>
            <a:r>
              <a:rPr lang="sv-SE" sz="2400" dirty="0"/>
              <a:t>-lösning. </a:t>
            </a:r>
          </a:p>
          <a:p>
            <a:pPr marL="0" indent="0">
              <a:buNone/>
            </a:pPr>
            <a:endParaRPr lang="sv-SE" sz="2400" dirty="0"/>
          </a:p>
        </p:txBody>
      </p:sp>
      <p:pic>
        <p:nvPicPr>
          <p:cNvPr id="4" name="Bildobjekt 3">
            <a:extLst>
              <a:ext uri="{FF2B5EF4-FFF2-40B4-BE49-F238E27FC236}">
                <a16:creationId xmlns:a16="http://schemas.microsoft.com/office/drawing/2014/main" id="{5F73C971-DD8F-47C7-EE4C-16894B3522AD}"/>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5658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7B445-0B15-0EBF-E238-4D37C417DB28}"/>
              </a:ext>
            </a:extLst>
          </p:cNvPr>
          <p:cNvSpPr>
            <a:spLocks noGrp="1"/>
          </p:cNvSpPr>
          <p:nvPr>
            <p:ph type="title"/>
          </p:nvPr>
        </p:nvSpPr>
        <p:spPr/>
        <p:txBody>
          <a:bodyPr/>
          <a:lstStyle/>
          <a:p>
            <a:r>
              <a:rPr lang="sv-SE" dirty="0"/>
              <a:t>Ballongkateter</a:t>
            </a:r>
          </a:p>
        </p:txBody>
      </p:sp>
      <p:sp>
        <p:nvSpPr>
          <p:cNvPr id="3" name="Platshållare för innehåll 2">
            <a:extLst>
              <a:ext uri="{FF2B5EF4-FFF2-40B4-BE49-F238E27FC236}">
                <a16:creationId xmlns:a16="http://schemas.microsoft.com/office/drawing/2014/main" id="{5713FDDE-6F56-B135-0E46-FE2763D21B92}"/>
              </a:ext>
            </a:extLst>
          </p:cNvPr>
          <p:cNvSpPr>
            <a:spLocks noGrp="1"/>
          </p:cNvSpPr>
          <p:nvPr>
            <p:ph idx="1"/>
          </p:nvPr>
        </p:nvSpPr>
        <p:spPr/>
        <p:txBody>
          <a:bodyPr>
            <a:normAutofit/>
          </a:bodyPr>
          <a:lstStyle/>
          <a:p>
            <a:pPr marL="0" indent="0">
              <a:buNone/>
            </a:pPr>
            <a:r>
              <a:rPr lang="sv-SE" sz="2400" dirty="0"/>
              <a:t>Katetern kommer ut av sig själv eller tas bort efter 12- 18 -24 timmar, vid vattenavgång eller när förlossningen börjar. </a:t>
            </a:r>
          </a:p>
          <a:p>
            <a:pPr marL="0" indent="0">
              <a:buNone/>
            </a:pPr>
            <a:r>
              <a:rPr lang="sv-SE" sz="2400" dirty="0"/>
              <a:t>Inga skillnader mellan enkelballong och dubbelballongkateter då det gäller andel vaginalförlösta inom 24 timmar eller andel kejsarsnitt. </a:t>
            </a:r>
          </a:p>
          <a:p>
            <a:pPr marL="0" indent="0">
              <a:buNone/>
            </a:pPr>
            <a:r>
              <a:rPr lang="sv-SE" sz="2400" dirty="0"/>
              <a:t>Vanligen utförs </a:t>
            </a:r>
            <a:r>
              <a:rPr lang="sv-SE" sz="2400" dirty="0" err="1"/>
              <a:t>amniotomi</a:t>
            </a:r>
            <a:r>
              <a:rPr lang="sv-SE" sz="2400" dirty="0"/>
              <a:t> och ett </a:t>
            </a:r>
            <a:r>
              <a:rPr lang="sv-SE" sz="2400" dirty="0" err="1"/>
              <a:t>oxytocindropp</a:t>
            </a:r>
            <a:r>
              <a:rPr lang="sv-SE" sz="2400" dirty="0"/>
              <a:t> sätts efter att behandlingen med ballong är avslutad.</a:t>
            </a:r>
          </a:p>
          <a:p>
            <a:endParaRPr lang="sv-SE" dirty="0"/>
          </a:p>
        </p:txBody>
      </p:sp>
      <p:pic>
        <p:nvPicPr>
          <p:cNvPr id="4" name="Bildobjekt 3">
            <a:extLst>
              <a:ext uri="{FF2B5EF4-FFF2-40B4-BE49-F238E27FC236}">
                <a16:creationId xmlns:a16="http://schemas.microsoft.com/office/drawing/2014/main" id="{15E640D6-C4CF-74B0-23D0-3BE3A2971EB6}"/>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64855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7B445-0B15-0EBF-E238-4D37C417DB28}"/>
              </a:ext>
            </a:extLst>
          </p:cNvPr>
          <p:cNvSpPr>
            <a:spLocks noGrp="1"/>
          </p:cNvSpPr>
          <p:nvPr>
            <p:ph type="title"/>
          </p:nvPr>
        </p:nvSpPr>
        <p:spPr/>
        <p:txBody>
          <a:bodyPr/>
          <a:lstStyle/>
          <a:p>
            <a:r>
              <a:rPr lang="sv-SE" dirty="0"/>
              <a:t>Ballongkateter</a:t>
            </a:r>
          </a:p>
        </p:txBody>
      </p:sp>
      <p:sp>
        <p:nvSpPr>
          <p:cNvPr id="3" name="Platshållare för innehåll 2">
            <a:extLst>
              <a:ext uri="{FF2B5EF4-FFF2-40B4-BE49-F238E27FC236}">
                <a16:creationId xmlns:a16="http://schemas.microsoft.com/office/drawing/2014/main" id="{5713FDDE-6F56-B135-0E46-FE2763D21B92}"/>
              </a:ext>
            </a:extLst>
          </p:cNvPr>
          <p:cNvSpPr>
            <a:spLocks noGrp="1"/>
          </p:cNvSpPr>
          <p:nvPr>
            <p:ph idx="1"/>
          </p:nvPr>
        </p:nvSpPr>
        <p:spPr/>
        <p:txBody>
          <a:bodyPr>
            <a:normAutofit/>
          </a:bodyPr>
          <a:lstStyle/>
          <a:p>
            <a:r>
              <a:rPr lang="sv-SE" sz="2400" dirty="0"/>
              <a:t>Ingen ökad neonatal eller </a:t>
            </a:r>
            <a:r>
              <a:rPr lang="sv-SE" sz="2400" dirty="0" err="1"/>
              <a:t>maternell</a:t>
            </a:r>
            <a:r>
              <a:rPr lang="sv-SE" sz="2400" dirty="0"/>
              <a:t> morbiditet</a:t>
            </a:r>
          </a:p>
          <a:p>
            <a:r>
              <a:rPr lang="sv-SE" sz="2400" dirty="0"/>
              <a:t>Ingen förhöjd risk för infektion med intakta hinnor </a:t>
            </a:r>
          </a:p>
          <a:p>
            <a:r>
              <a:rPr lang="sv-SE" sz="2400" dirty="0"/>
              <a:t>Induktion vid vattenavgång utan värkar medför en ökad risk för </a:t>
            </a:r>
            <a:r>
              <a:rPr lang="sv-SE" sz="2400" dirty="0" err="1"/>
              <a:t>korioamnionit</a:t>
            </a:r>
            <a:r>
              <a:rPr lang="sv-SE" sz="2400" dirty="0"/>
              <a:t> vid användning av ballong jfr med </a:t>
            </a:r>
            <a:r>
              <a:rPr lang="sv-SE" sz="2400" dirty="0" err="1"/>
              <a:t>oxytocin</a:t>
            </a:r>
            <a:endParaRPr lang="sv-SE" sz="2400" dirty="0"/>
          </a:p>
          <a:p>
            <a:r>
              <a:rPr lang="sv-SE" sz="2400" dirty="0"/>
              <a:t>Obehag i samband med inläggningen eller smärtor nedtill i buken förekommer</a:t>
            </a:r>
          </a:p>
          <a:p>
            <a:r>
              <a:rPr lang="sv-SE" sz="2400" dirty="0"/>
              <a:t>Manuell applikation ger lägre smärtupplevelse än vid användning av spekulum vid insättningen</a:t>
            </a:r>
          </a:p>
          <a:p>
            <a:endParaRPr lang="sv-SE" dirty="0"/>
          </a:p>
        </p:txBody>
      </p:sp>
      <p:pic>
        <p:nvPicPr>
          <p:cNvPr id="4" name="Bildobjekt 3">
            <a:extLst>
              <a:ext uri="{FF2B5EF4-FFF2-40B4-BE49-F238E27FC236}">
                <a16:creationId xmlns:a16="http://schemas.microsoft.com/office/drawing/2014/main" id="{15E640D6-C4CF-74B0-23D0-3BE3A2971EB6}"/>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60691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DA03F-05EA-1C03-5A08-2FA82EFD281A}"/>
              </a:ext>
            </a:extLst>
          </p:cNvPr>
          <p:cNvSpPr>
            <a:spLocks noGrp="1"/>
          </p:cNvSpPr>
          <p:nvPr>
            <p:ph type="title"/>
          </p:nvPr>
        </p:nvSpPr>
        <p:spPr/>
        <p:txBody>
          <a:bodyPr>
            <a:normAutofit fontScale="90000"/>
          </a:bodyPr>
          <a:lstStyle/>
          <a:p>
            <a:br>
              <a:rPr lang="sv-SE" dirty="0"/>
            </a:br>
            <a:br>
              <a:rPr lang="sv-SE" dirty="0"/>
            </a:br>
            <a:br>
              <a:rPr lang="sv-SE" dirty="0"/>
            </a:br>
            <a:r>
              <a:rPr lang="sv-SE" dirty="0"/>
              <a:t>Medicinska induktionsmetoder </a:t>
            </a:r>
          </a:p>
        </p:txBody>
      </p:sp>
      <p:sp>
        <p:nvSpPr>
          <p:cNvPr id="3" name="Platshållare för innehåll 2">
            <a:extLst>
              <a:ext uri="{FF2B5EF4-FFF2-40B4-BE49-F238E27FC236}">
                <a16:creationId xmlns:a16="http://schemas.microsoft.com/office/drawing/2014/main" id="{CCA62E9D-67FB-CD5C-0C57-360A90EF322D}"/>
              </a:ext>
            </a:extLst>
          </p:cNvPr>
          <p:cNvSpPr>
            <a:spLocks noGrp="1"/>
          </p:cNvSpPr>
          <p:nvPr>
            <p:ph idx="1"/>
          </p:nvPr>
        </p:nvSpPr>
        <p:spPr/>
        <p:txBody>
          <a:bodyPr/>
          <a:lstStyle/>
          <a:p>
            <a:pPr>
              <a:buFont typeface="Arial" panose="020B0604020202020204" pitchFamily="34" charset="0"/>
              <a:buChar char="•"/>
            </a:pPr>
            <a:endParaRPr lang="sv-SE" sz="3200" dirty="0"/>
          </a:p>
          <a:p>
            <a:pPr>
              <a:buFont typeface="Arial" panose="020B0604020202020204" pitchFamily="34" charset="0"/>
              <a:buChar char="•"/>
            </a:pPr>
            <a:r>
              <a:rPr lang="sv-SE" sz="3200" dirty="0"/>
              <a:t> Prostaglandinderivat </a:t>
            </a:r>
          </a:p>
          <a:p>
            <a:pPr>
              <a:buFont typeface="Arial" panose="020B0604020202020204" pitchFamily="34" charset="0"/>
              <a:buChar char="•"/>
            </a:pPr>
            <a:r>
              <a:rPr lang="sv-SE" sz="3200" dirty="0"/>
              <a:t> </a:t>
            </a:r>
            <a:r>
              <a:rPr lang="sv-SE" sz="3200" dirty="0" err="1"/>
              <a:t>Oxytocin</a:t>
            </a:r>
            <a:endParaRPr lang="sv-SE" sz="3200" dirty="0"/>
          </a:p>
          <a:p>
            <a:endParaRPr lang="sv-SE" dirty="0"/>
          </a:p>
        </p:txBody>
      </p:sp>
    </p:spTree>
    <p:extLst>
      <p:ext uri="{BB962C8B-B14F-4D97-AF65-F5344CB8AC3E}">
        <p14:creationId xmlns:p14="http://schemas.microsoft.com/office/powerpoint/2010/main" val="425616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F8063-7934-4567-B260-BA4F403D3C86}"/>
              </a:ext>
            </a:extLst>
          </p:cNvPr>
          <p:cNvSpPr>
            <a:spLocks noGrp="1"/>
          </p:cNvSpPr>
          <p:nvPr>
            <p:ph type="title"/>
          </p:nvPr>
        </p:nvSpPr>
        <p:spPr/>
        <p:txBody>
          <a:bodyPr/>
          <a:lstStyle/>
          <a:p>
            <a:r>
              <a:rPr lang="sv-SE" dirty="0"/>
              <a:t>Prostaglandiner (PG)</a:t>
            </a:r>
          </a:p>
        </p:txBody>
      </p:sp>
      <p:sp>
        <p:nvSpPr>
          <p:cNvPr id="3" name="Platshållare för innehåll 2">
            <a:extLst>
              <a:ext uri="{FF2B5EF4-FFF2-40B4-BE49-F238E27FC236}">
                <a16:creationId xmlns:a16="http://schemas.microsoft.com/office/drawing/2014/main" id="{2F3C8E32-1AAC-35D2-E0AE-A28B23847C4B}"/>
              </a:ext>
            </a:extLst>
          </p:cNvPr>
          <p:cNvSpPr>
            <a:spLocks noGrp="1"/>
          </p:cNvSpPr>
          <p:nvPr>
            <p:ph idx="1"/>
          </p:nvPr>
        </p:nvSpPr>
        <p:spPr/>
        <p:txBody>
          <a:bodyPr>
            <a:normAutofit/>
          </a:bodyPr>
          <a:lstStyle/>
          <a:p>
            <a:pPr marL="0" indent="0">
              <a:buNone/>
            </a:pPr>
            <a:r>
              <a:rPr lang="sv-SE" sz="2400" dirty="0"/>
              <a:t>- omättade fettsyror härstammande från arachidonsyra </a:t>
            </a:r>
          </a:p>
          <a:p>
            <a:pPr marL="0" indent="0">
              <a:buNone/>
            </a:pPr>
            <a:r>
              <a:rPr lang="sv-SE" sz="2400" dirty="0"/>
              <a:t>- förekommer naturligt i kroppen i olika former med olika verkningsmekanismer och varierande effekt i olika målorgan</a:t>
            </a:r>
          </a:p>
          <a:p>
            <a:pPr marL="0" indent="0">
              <a:buNone/>
            </a:pPr>
            <a:r>
              <a:rPr lang="sv-SE" sz="2400" dirty="0"/>
              <a:t>- PGE2 (</a:t>
            </a:r>
            <a:r>
              <a:rPr lang="sv-SE" sz="2400" dirty="0" err="1"/>
              <a:t>dinoproston</a:t>
            </a:r>
            <a:r>
              <a:rPr lang="sv-SE" sz="2400" dirty="0"/>
              <a:t>) som PGF2-alfa (</a:t>
            </a:r>
            <a:r>
              <a:rPr lang="sv-SE" sz="2400" dirty="0" err="1"/>
              <a:t>karboprost</a:t>
            </a:r>
            <a:r>
              <a:rPr lang="sv-SE" sz="2400" dirty="0"/>
              <a:t> </a:t>
            </a:r>
            <a:r>
              <a:rPr lang="sv-SE" sz="2400" dirty="0" err="1"/>
              <a:t>trometamin</a:t>
            </a:r>
            <a:r>
              <a:rPr lang="sv-SE" sz="2400" dirty="0"/>
              <a:t>) är involverade i förlossningsstarten via effekter på uteruskontraktilitet, ruptur av fosterhinnor samt cervixmognad</a:t>
            </a:r>
          </a:p>
        </p:txBody>
      </p:sp>
      <p:pic>
        <p:nvPicPr>
          <p:cNvPr id="4" name="Bildobjekt 3">
            <a:extLst>
              <a:ext uri="{FF2B5EF4-FFF2-40B4-BE49-F238E27FC236}">
                <a16:creationId xmlns:a16="http://schemas.microsoft.com/office/drawing/2014/main" id="{7A37F12F-AA08-B698-0D7B-83F5871FDBFA}"/>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32859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521B2-36DF-0980-D9DF-5CDA2791A0CA}"/>
              </a:ext>
            </a:extLst>
          </p:cNvPr>
          <p:cNvSpPr>
            <a:spLocks noGrp="1"/>
          </p:cNvSpPr>
          <p:nvPr>
            <p:ph type="title"/>
          </p:nvPr>
        </p:nvSpPr>
        <p:spPr/>
        <p:txBody>
          <a:bodyPr/>
          <a:lstStyle/>
          <a:p>
            <a:r>
              <a:rPr lang="sv-SE" dirty="0"/>
              <a:t>Prostaglandiner</a:t>
            </a:r>
          </a:p>
        </p:txBody>
      </p:sp>
      <p:sp>
        <p:nvSpPr>
          <p:cNvPr id="3" name="Platshållare för innehåll 2">
            <a:extLst>
              <a:ext uri="{FF2B5EF4-FFF2-40B4-BE49-F238E27FC236}">
                <a16:creationId xmlns:a16="http://schemas.microsoft.com/office/drawing/2014/main" id="{05179EB8-9B73-E2F5-EA10-28EC6E8CB024}"/>
              </a:ext>
            </a:extLst>
          </p:cNvPr>
          <p:cNvSpPr>
            <a:spLocks noGrp="1"/>
          </p:cNvSpPr>
          <p:nvPr>
            <p:ph idx="1"/>
          </p:nvPr>
        </p:nvSpPr>
        <p:spPr/>
        <p:txBody>
          <a:bodyPr>
            <a:normAutofit/>
          </a:bodyPr>
          <a:lstStyle/>
          <a:p>
            <a:r>
              <a:rPr lang="sv-SE" sz="2400" dirty="0"/>
              <a:t>PGE1 (</a:t>
            </a:r>
            <a:r>
              <a:rPr lang="sv-SE" sz="2400" dirty="0" err="1"/>
              <a:t>misoprostol</a:t>
            </a:r>
            <a:r>
              <a:rPr lang="sv-SE" sz="2400" dirty="0"/>
              <a:t>) </a:t>
            </a:r>
          </a:p>
          <a:p>
            <a:r>
              <a:rPr lang="sv-SE" sz="2400" dirty="0"/>
              <a:t>PGE2 (</a:t>
            </a:r>
            <a:r>
              <a:rPr lang="sv-SE" sz="2400" dirty="0" err="1"/>
              <a:t>dinoproston</a:t>
            </a:r>
            <a:r>
              <a:rPr lang="sv-SE" sz="2400" dirty="0"/>
              <a:t>) </a:t>
            </a:r>
          </a:p>
          <a:p>
            <a:pPr marL="0" indent="0">
              <a:buNone/>
            </a:pPr>
            <a:r>
              <a:rPr lang="sv-SE" sz="2400" dirty="0"/>
              <a:t>- enzym- och receptoraktivering i cervix </a:t>
            </a:r>
            <a:r>
              <a:rPr lang="sv-SE" sz="2400" dirty="0" err="1"/>
              <a:t>uteri</a:t>
            </a:r>
            <a:r>
              <a:rPr lang="sv-SE" sz="2400" dirty="0"/>
              <a:t> och i corpus </a:t>
            </a:r>
            <a:r>
              <a:rPr lang="sv-SE" sz="2400" dirty="0" err="1"/>
              <a:t>uteri</a:t>
            </a:r>
            <a:endParaRPr lang="sv-SE" sz="2400" dirty="0"/>
          </a:p>
          <a:p>
            <a:pPr>
              <a:buFontTx/>
              <a:buChar char="-"/>
            </a:pPr>
            <a:r>
              <a:rPr lang="sv-SE" sz="2400" dirty="0"/>
              <a:t>effekt på cervix primärt </a:t>
            </a:r>
          </a:p>
          <a:p>
            <a:pPr>
              <a:buFontTx/>
              <a:buChar char="-"/>
            </a:pPr>
            <a:r>
              <a:rPr lang="sv-SE" sz="2400" dirty="0"/>
              <a:t>bindväv bryts ner, kollagen omlagras, förändringar i </a:t>
            </a:r>
            <a:r>
              <a:rPr lang="sv-SE" sz="2400" dirty="0" err="1"/>
              <a:t>proteoglykansammansättning</a:t>
            </a:r>
            <a:r>
              <a:rPr lang="sv-SE" sz="2400" dirty="0"/>
              <a:t> ses</a:t>
            </a:r>
          </a:p>
          <a:p>
            <a:pPr>
              <a:buFontTx/>
              <a:buChar char="-"/>
            </a:pPr>
            <a:r>
              <a:rPr lang="sv-SE" sz="2400" dirty="0"/>
              <a:t>inflammatoriska </a:t>
            </a:r>
            <a:r>
              <a:rPr lang="sv-SE" sz="2400" dirty="0" err="1"/>
              <a:t>mediatorer</a:t>
            </a:r>
            <a:r>
              <a:rPr lang="sv-SE" sz="2400" dirty="0"/>
              <a:t> som cytokiner och inflammationsceller ökar </a:t>
            </a:r>
          </a:p>
          <a:p>
            <a:pPr marL="0" indent="0">
              <a:buNone/>
            </a:pPr>
            <a:endParaRPr lang="sv-SE" dirty="0"/>
          </a:p>
        </p:txBody>
      </p:sp>
      <p:pic>
        <p:nvPicPr>
          <p:cNvPr id="4" name="Bildobjekt 3">
            <a:extLst>
              <a:ext uri="{FF2B5EF4-FFF2-40B4-BE49-F238E27FC236}">
                <a16:creationId xmlns:a16="http://schemas.microsoft.com/office/drawing/2014/main" id="{01638B13-EEAB-11C8-7808-4733A5EBC682}"/>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19886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E0FFDE-9B4C-7110-6B06-0D9831AEB00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2600" dirty="0" err="1">
                <a:solidFill>
                  <a:schemeClr val="tx1">
                    <a:lumMod val="85000"/>
                    <a:lumOff val="15000"/>
                  </a:schemeClr>
                </a:solidFill>
              </a:rPr>
              <a:t>Induktionsfrekvensen</a:t>
            </a:r>
            <a:r>
              <a:rPr lang="en-US" sz="2600" dirty="0">
                <a:solidFill>
                  <a:schemeClr val="tx1">
                    <a:lumMod val="85000"/>
                    <a:lumOff val="15000"/>
                  </a:schemeClr>
                </a:solidFill>
              </a:rPr>
              <a:t> </a:t>
            </a:r>
            <a:r>
              <a:rPr lang="en-US" sz="2600" dirty="0" err="1">
                <a:solidFill>
                  <a:schemeClr val="tx1">
                    <a:lumMod val="85000"/>
                    <a:lumOff val="15000"/>
                  </a:schemeClr>
                </a:solidFill>
              </a:rPr>
              <a:t>i</a:t>
            </a:r>
            <a:r>
              <a:rPr lang="en-US" sz="2600" dirty="0">
                <a:solidFill>
                  <a:schemeClr val="tx1">
                    <a:lumMod val="85000"/>
                    <a:lumOff val="15000"/>
                  </a:schemeClr>
                </a:solidFill>
              </a:rPr>
              <a:t> Sverige </a:t>
            </a:r>
          </a:p>
        </p:txBody>
      </p:sp>
      <p:sp>
        <p:nvSpPr>
          <p:cNvPr id="3" name="textruta 2">
            <a:extLst>
              <a:ext uri="{FF2B5EF4-FFF2-40B4-BE49-F238E27FC236}">
                <a16:creationId xmlns:a16="http://schemas.microsoft.com/office/drawing/2014/main" id="{7A3715AE-67AE-33C8-ECB9-A5D2F6875000}"/>
              </a:ext>
            </a:extLst>
          </p:cNvPr>
          <p:cNvSpPr txBox="1"/>
          <p:nvPr/>
        </p:nvSpPr>
        <p:spPr>
          <a:xfrm>
            <a:off x="8141110" y="4455621"/>
            <a:ext cx="3417990" cy="1238616"/>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endParaRPr lang="en-US" sz="2000" cap="all" spc="200" dirty="0">
              <a:solidFill>
                <a:schemeClr val="tx1">
                  <a:lumMod val="85000"/>
                  <a:lumOff val="15000"/>
                </a:schemeClr>
              </a:solidFill>
              <a:latin typeface="+mj-lt"/>
            </a:endParaRPr>
          </a:p>
        </p:txBody>
      </p:sp>
      <p:pic>
        <p:nvPicPr>
          <p:cNvPr id="5" name="Platshållare för innehåll 4">
            <a:extLst>
              <a:ext uri="{FF2B5EF4-FFF2-40B4-BE49-F238E27FC236}">
                <a16:creationId xmlns:a16="http://schemas.microsoft.com/office/drawing/2014/main" id="{7B3ABCA6-0E14-0B0F-4B11-8EC88CC6C880}"/>
              </a:ext>
            </a:extLst>
          </p:cNvPr>
          <p:cNvPicPr>
            <a:picLocks noGrp="1" noChangeAspect="1"/>
          </p:cNvPicPr>
          <p:nvPr>
            <p:ph idx="1"/>
          </p:nvPr>
        </p:nvPicPr>
        <p:blipFill>
          <a:blip r:embed="rId3"/>
          <a:stretch>
            <a:fillRect/>
          </a:stretch>
        </p:blipFill>
        <p:spPr>
          <a:xfrm>
            <a:off x="1207659" y="82618"/>
            <a:ext cx="5928432" cy="6003476"/>
          </a:xfrm>
          <a:prstGeom prst="rect">
            <a:avLst/>
          </a:prstGeom>
        </p:spPr>
      </p:pic>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4" name="textruta 3">
            <a:extLst>
              <a:ext uri="{FF2B5EF4-FFF2-40B4-BE49-F238E27FC236}">
                <a16:creationId xmlns:a16="http://schemas.microsoft.com/office/drawing/2014/main" id="{ADF53F47-2E86-774A-5D69-838A58EF5D14}"/>
              </a:ext>
            </a:extLst>
          </p:cNvPr>
          <p:cNvSpPr txBox="1"/>
          <p:nvPr/>
        </p:nvSpPr>
        <p:spPr>
          <a:xfrm>
            <a:off x="813816" y="6451610"/>
            <a:ext cx="10341864" cy="369332"/>
          </a:xfrm>
          <a:prstGeom prst="rect">
            <a:avLst/>
          </a:prstGeom>
          <a:noFill/>
        </p:spPr>
        <p:txBody>
          <a:bodyPr wrap="square" rtlCol="0">
            <a:spAutoFit/>
          </a:bodyPr>
          <a:lstStyle/>
          <a:p>
            <a:pPr algn="ctr"/>
            <a:r>
              <a:rPr lang="sv-SE" dirty="0">
                <a:solidFill>
                  <a:schemeClr val="bg1">
                    <a:lumMod val="50000"/>
                  </a:schemeClr>
                </a:solidFill>
              </a:rPr>
              <a:t>Socialstyrelsen</a:t>
            </a:r>
          </a:p>
        </p:txBody>
      </p:sp>
    </p:spTree>
    <p:extLst>
      <p:ext uri="{BB962C8B-B14F-4D97-AF65-F5344CB8AC3E}">
        <p14:creationId xmlns:p14="http://schemas.microsoft.com/office/powerpoint/2010/main" val="413978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F8063-7934-4567-B260-BA4F403D3C86}"/>
              </a:ext>
            </a:extLst>
          </p:cNvPr>
          <p:cNvSpPr>
            <a:spLocks noGrp="1"/>
          </p:cNvSpPr>
          <p:nvPr>
            <p:ph type="title"/>
          </p:nvPr>
        </p:nvSpPr>
        <p:spPr/>
        <p:txBody>
          <a:bodyPr/>
          <a:lstStyle/>
          <a:p>
            <a:r>
              <a:rPr lang="sv-SE" dirty="0"/>
              <a:t>Prostaglandiner</a:t>
            </a:r>
          </a:p>
        </p:txBody>
      </p:sp>
      <p:sp>
        <p:nvSpPr>
          <p:cNvPr id="3" name="Platshållare för innehåll 2">
            <a:extLst>
              <a:ext uri="{FF2B5EF4-FFF2-40B4-BE49-F238E27FC236}">
                <a16:creationId xmlns:a16="http://schemas.microsoft.com/office/drawing/2014/main" id="{2F3C8E32-1AAC-35D2-E0AE-A28B23847C4B}"/>
              </a:ext>
            </a:extLst>
          </p:cNvPr>
          <p:cNvSpPr>
            <a:spLocks noGrp="1"/>
          </p:cNvSpPr>
          <p:nvPr>
            <p:ph idx="1"/>
          </p:nvPr>
        </p:nvSpPr>
        <p:spPr/>
        <p:txBody>
          <a:bodyPr>
            <a:normAutofit/>
          </a:bodyPr>
          <a:lstStyle/>
          <a:p>
            <a:pPr marL="0" indent="0">
              <a:buNone/>
            </a:pPr>
            <a:r>
              <a:rPr lang="sv-SE" sz="2400" dirty="0"/>
              <a:t>Biverkningar av prostaglandiner: feber, kräkningar och diarré </a:t>
            </a:r>
          </a:p>
          <a:p>
            <a:pPr marL="0" indent="0">
              <a:buNone/>
            </a:pPr>
            <a:r>
              <a:rPr lang="sv-SE" sz="2400" dirty="0"/>
              <a:t>PGE2 verkar </a:t>
            </a:r>
            <a:r>
              <a:rPr lang="sv-SE" sz="2400" dirty="0" err="1"/>
              <a:t>bronkdilaterande</a:t>
            </a:r>
            <a:r>
              <a:rPr lang="sv-SE" sz="2400" dirty="0"/>
              <a:t> </a:t>
            </a:r>
          </a:p>
          <a:p>
            <a:pPr marL="0" indent="0">
              <a:buNone/>
            </a:pPr>
            <a:r>
              <a:rPr lang="sv-SE" sz="2400" dirty="0"/>
              <a:t>Risk för överstimulering</a:t>
            </a:r>
          </a:p>
          <a:p>
            <a:pPr marL="0" indent="0">
              <a:buNone/>
            </a:pPr>
            <a:r>
              <a:rPr lang="sv-SE" sz="2400" dirty="0"/>
              <a:t>PGE1 ger en signifikant ökad kontraktilitet i </a:t>
            </a:r>
            <a:r>
              <a:rPr lang="sv-SE" sz="2400" dirty="0" err="1"/>
              <a:t>myometriet</a:t>
            </a:r>
            <a:r>
              <a:rPr lang="sv-SE" sz="2400" dirty="0"/>
              <a:t> jämfört med PGE2 (</a:t>
            </a:r>
            <a:r>
              <a:rPr lang="sv-SE" sz="2400" dirty="0" err="1"/>
              <a:t>Oxytocin</a:t>
            </a:r>
            <a:r>
              <a:rPr lang="sv-SE" sz="2400" dirty="0"/>
              <a:t> ger mer kontraktilitet i </a:t>
            </a:r>
            <a:r>
              <a:rPr lang="sv-SE" sz="2400" dirty="0" err="1"/>
              <a:t>myometriet</a:t>
            </a:r>
            <a:r>
              <a:rPr lang="sv-SE" sz="2400" dirty="0"/>
              <a:t>)</a:t>
            </a:r>
          </a:p>
          <a:p>
            <a:pPr marL="0" indent="0">
              <a:buNone/>
            </a:pPr>
            <a:r>
              <a:rPr lang="sv-SE" sz="2400" dirty="0" err="1"/>
              <a:t>Oxytocinstimulering</a:t>
            </a:r>
            <a:r>
              <a:rPr lang="sv-SE" sz="2400" dirty="0"/>
              <a:t> påbörjas inte förrän fyra timmar förflutit efter senaste applikation av </a:t>
            </a:r>
            <a:r>
              <a:rPr lang="sv-SE" sz="2400" dirty="0" err="1"/>
              <a:t>prostglandin</a:t>
            </a:r>
            <a:endParaRPr lang="sv-SE" sz="2400" dirty="0"/>
          </a:p>
        </p:txBody>
      </p:sp>
      <p:pic>
        <p:nvPicPr>
          <p:cNvPr id="4" name="Bildobjekt 3">
            <a:extLst>
              <a:ext uri="{FF2B5EF4-FFF2-40B4-BE49-F238E27FC236}">
                <a16:creationId xmlns:a16="http://schemas.microsoft.com/office/drawing/2014/main" id="{B0F94419-8DCA-D83D-3B14-5CA4D67F7F87}"/>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481497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5EC308-0AD6-65FB-5722-846A2B8C204A}"/>
              </a:ext>
            </a:extLst>
          </p:cNvPr>
          <p:cNvSpPr>
            <a:spLocks noGrp="1"/>
          </p:cNvSpPr>
          <p:nvPr>
            <p:ph type="title"/>
          </p:nvPr>
        </p:nvSpPr>
        <p:spPr/>
        <p:txBody>
          <a:bodyPr/>
          <a:lstStyle/>
          <a:p>
            <a:r>
              <a:rPr lang="sv-SE" dirty="0"/>
              <a:t>Dinoproston, prostaglandin E2</a:t>
            </a:r>
          </a:p>
        </p:txBody>
      </p:sp>
      <p:sp>
        <p:nvSpPr>
          <p:cNvPr id="3" name="Platshållare för innehåll 2">
            <a:extLst>
              <a:ext uri="{FF2B5EF4-FFF2-40B4-BE49-F238E27FC236}">
                <a16:creationId xmlns:a16="http://schemas.microsoft.com/office/drawing/2014/main" id="{111D41A9-0507-3D8C-0B69-7CFBE07EF5E9}"/>
              </a:ext>
            </a:extLst>
          </p:cNvPr>
          <p:cNvSpPr>
            <a:spLocks noGrp="1"/>
          </p:cNvSpPr>
          <p:nvPr>
            <p:ph idx="1"/>
          </p:nvPr>
        </p:nvSpPr>
        <p:spPr/>
        <p:txBody>
          <a:bodyPr>
            <a:normAutofit/>
          </a:bodyPr>
          <a:lstStyle/>
          <a:p>
            <a:r>
              <a:rPr lang="sv-SE" sz="2400" dirty="0"/>
              <a:t>Preparat registrerade i Sverige: </a:t>
            </a:r>
          </a:p>
          <a:p>
            <a:r>
              <a:rPr lang="sv-SE" sz="2400" dirty="0" err="1"/>
              <a:t>Minprostin</a:t>
            </a:r>
            <a:r>
              <a:rPr lang="sv-SE" sz="2400" dirty="0"/>
              <a:t>® 1 och 2 mg vaginalgel</a:t>
            </a:r>
          </a:p>
          <a:p>
            <a:r>
              <a:rPr lang="sv-SE" sz="2400" dirty="0" err="1"/>
              <a:t>Propess</a:t>
            </a:r>
            <a:r>
              <a:rPr lang="sv-SE" sz="2400" dirty="0"/>
              <a:t>® 10mg vaginalinlägg</a:t>
            </a:r>
          </a:p>
          <a:p>
            <a:r>
              <a:rPr lang="sv-SE" sz="2400" i="1" dirty="0"/>
              <a:t>Bakgrund: </a:t>
            </a:r>
            <a:r>
              <a:rPr lang="sv-SE" sz="2400" dirty="0"/>
              <a:t>sedan länge använt prostaglandinpreparat, administreras vaginalt. Dinoproston påverkar cervix och gör den mjukare och mer eftergivlig. Mekanismen är inte klarlagd men inflammatorisk påverkan liksom hormonbalansen med påverkan av östrogen, progesteron och androgennivåer verkar vara av betydelse.</a:t>
            </a:r>
          </a:p>
        </p:txBody>
      </p:sp>
      <p:pic>
        <p:nvPicPr>
          <p:cNvPr id="4" name="Bildobjekt 3">
            <a:extLst>
              <a:ext uri="{FF2B5EF4-FFF2-40B4-BE49-F238E27FC236}">
                <a16:creationId xmlns:a16="http://schemas.microsoft.com/office/drawing/2014/main" id="{FE09E9D4-67E2-C300-2BD4-3D5AEA359C03}"/>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65106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FE8E06-55AF-2155-5406-A150E5398849}"/>
              </a:ext>
            </a:extLst>
          </p:cNvPr>
          <p:cNvSpPr>
            <a:spLocks noGrp="1"/>
          </p:cNvSpPr>
          <p:nvPr>
            <p:ph type="title"/>
          </p:nvPr>
        </p:nvSpPr>
        <p:spPr/>
        <p:txBody>
          <a:bodyPr/>
          <a:lstStyle/>
          <a:p>
            <a:r>
              <a:rPr lang="sv-SE" dirty="0"/>
              <a:t>Dinoproston </a:t>
            </a:r>
            <a:br>
              <a:rPr lang="sv-SE" dirty="0"/>
            </a:br>
            <a:r>
              <a:rPr lang="sv-SE" dirty="0"/>
              <a:t>vaginalt jämfört med placebo</a:t>
            </a:r>
          </a:p>
        </p:txBody>
      </p:sp>
      <p:sp>
        <p:nvSpPr>
          <p:cNvPr id="3" name="Platshållare för innehåll 2">
            <a:extLst>
              <a:ext uri="{FF2B5EF4-FFF2-40B4-BE49-F238E27FC236}">
                <a16:creationId xmlns:a16="http://schemas.microsoft.com/office/drawing/2014/main" id="{42145762-80B6-EE4C-E37E-1A66A226F3EA}"/>
              </a:ext>
            </a:extLst>
          </p:cNvPr>
          <p:cNvSpPr>
            <a:spLocks noGrp="1"/>
          </p:cNvSpPr>
          <p:nvPr>
            <p:ph idx="1"/>
          </p:nvPr>
        </p:nvSpPr>
        <p:spPr/>
        <p:txBody>
          <a:bodyPr>
            <a:normAutofit/>
          </a:bodyPr>
          <a:lstStyle/>
          <a:p>
            <a:pPr>
              <a:buFont typeface="Arial" panose="020B0604020202020204" pitchFamily="34" charset="0"/>
              <a:buChar char="•"/>
            </a:pPr>
            <a:r>
              <a:rPr lang="sv-SE" sz="2400" dirty="0"/>
              <a:t> ökad risk för överstimulering med påverkan av fosterhjärtfrekvens</a:t>
            </a:r>
          </a:p>
          <a:p>
            <a:pPr>
              <a:buFont typeface="Arial" panose="020B0604020202020204" pitchFamily="34" charset="0"/>
              <a:buChar char="•"/>
            </a:pPr>
            <a:r>
              <a:rPr lang="sv-SE" sz="2400" dirty="0"/>
              <a:t> ingen skillnad i kejsarsnittsfrekvens </a:t>
            </a:r>
          </a:p>
          <a:p>
            <a:pPr>
              <a:buFont typeface="Arial" panose="020B0604020202020204" pitchFamily="34" charset="0"/>
              <a:buChar char="•"/>
            </a:pPr>
            <a:r>
              <a:rPr lang="sv-SE" sz="2400" dirty="0"/>
              <a:t> inga skillnader i neonatal morbiditet och mortalitet</a:t>
            </a:r>
          </a:p>
          <a:p>
            <a:pPr>
              <a:buFont typeface="Arial" panose="020B0604020202020204" pitchFamily="34" charset="0"/>
              <a:buChar char="•"/>
            </a:pPr>
            <a:r>
              <a:rPr lang="sv-SE" sz="2400" dirty="0"/>
              <a:t> ökar sannolikheten för vaginal förlossning inom 24 timmar</a:t>
            </a:r>
          </a:p>
          <a:p>
            <a:pPr>
              <a:buFont typeface="Arial" panose="020B0604020202020204" pitchFamily="34" charset="0"/>
              <a:buChar char="•"/>
            </a:pPr>
            <a:r>
              <a:rPr lang="sv-SE" sz="2400" dirty="0"/>
              <a:t> för utfallet ”allvarlig </a:t>
            </a:r>
            <a:r>
              <a:rPr lang="sv-SE" sz="2400" dirty="0" err="1"/>
              <a:t>maternell</a:t>
            </a:r>
            <a:r>
              <a:rPr lang="sv-SE" sz="2400" dirty="0"/>
              <a:t> morbiditet och mortalitet” är vetenskapliga underlaget otillräckligt</a:t>
            </a:r>
          </a:p>
        </p:txBody>
      </p:sp>
      <p:pic>
        <p:nvPicPr>
          <p:cNvPr id="4" name="Bildobjekt 3">
            <a:extLst>
              <a:ext uri="{FF2B5EF4-FFF2-40B4-BE49-F238E27FC236}">
                <a16:creationId xmlns:a16="http://schemas.microsoft.com/office/drawing/2014/main" id="{01CF69C4-BFE1-449D-DEA1-D2C6E5FA9D11}"/>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28424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E69E1-3AE0-5A71-3214-79D10E9F8DA5}"/>
              </a:ext>
            </a:extLst>
          </p:cNvPr>
          <p:cNvSpPr>
            <a:spLocks noGrp="1"/>
          </p:cNvSpPr>
          <p:nvPr>
            <p:ph type="title"/>
          </p:nvPr>
        </p:nvSpPr>
        <p:spPr/>
        <p:txBody>
          <a:bodyPr/>
          <a:lstStyle/>
          <a:p>
            <a:r>
              <a:rPr lang="sv-SE" dirty="0" err="1"/>
              <a:t>Misoprostol</a:t>
            </a:r>
            <a:r>
              <a:rPr lang="sv-SE" dirty="0"/>
              <a:t> </a:t>
            </a:r>
            <a:br>
              <a:rPr lang="sv-SE" dirty="0"/>
            </a:br>
            <a:r>
              <a:rPr lang="sv-SE" dirty="0"/>
              <a:t>syntetisk prostaglandin E1-analog</a:t>
            </a:r>
          </a:p>
        </p:txBody>
      </p:sp>
      <p:sp>
        <p:nvSpPr>
          <p:cNvPr id="3" name="Platshållare för innehåll 2">
            <a:extLst>
              <a:ext uri="{FF2B5EF4-FFF2-40B4-BE49-F238E27FC236}">
                <a16:creationId xmlns:a16="http://schemas.microsoft.com/office/drawing/2014/main" id="{A694036F-2927-4B9F-A39E-545287536C12}"/>
              </a:ext>
            </a:extLst>
          </p:cNvPr>
          <p:cNvSpPr>
            <a:spLocks noGrp="1"/>
          </p:cNvSpPr>
          <p:nvPr>
            <p:ph idx="1"/>
          </p:nvPr>
        </p:nvSpPr>
        <p:spPr/>
        <p:txBody>
          <a:bodyPr>
            <a:normAutofit/>
          </a:bodyPr>
          <a:lstStyle/>
          <a:p>
            <a:r>
              <a:rPr lang="sv-SE" sz="2400" dirty="0"/>
              <a:t>Preparat registrerade i Sverige: </a:t>
            </a:r>
          </a:p>
          <a:p>
            <a:r>
              <a:rPr lang="sv-SE" sz="2400" dirty="0"/>
              <a:t>Tablett </a:t>
            </a:r>
            <a:r>
              <a:rPr lang="sv-SE" sz="2400" dirty="0" err="1"/>
              <a:t>Cytotec</a:t>
            </a:r>
            <a:r>
              <a:rPr lang="sv-SE" sz="2400" dirty="0"/>
              <a:t>® 200 µg </a:t>
            </a:r>
          </a:p>
          <a:p>
            <a:r>
              <a:rPr lang="sv-SE" sz="2400" dirty="0"/>
              <a:t>Tablett </a:t>
            </a:r>
            <a:r>
              <a:rPr lang="sv-SE" sz="2400" dirty="0" err="1"/>
              <a:t>Angusta</a:t>
            </a:r>
            <a:r>
              <a:rPr lang="sv-SE" sz="2400" dirty="0"/>
              <a:t>® 25µg </a:t>
            </a:r>
          </a:p>
          <a:p>
            <a:r>
              <a:rPr lang="sv-SE" sz="2400" dirty="0"/>
              <a:t>Läkemedlet </a:t>
            </a:r>
            <a:r>
              <a:rPr lang="sv-SE" sz="2400" dirty="0" err="1"/>
              <a:t>Cytotec</a:t>
            </a:r>
            <a:r>
              <a:rPr lang="sv-SE" sz="2400" dirty="0"/>
              <a:t>® används ”off-</a:t>
            </a:r>
            <a:r>
              <a:rPr lang="sv-SE" sz="2400" dirty="0" err="1"/>
              <a:t>label</a:t>
            </a:r>
            <a:r>
              <a:rPr lang="sv-SE" sz="2400" dirty="0"/>
              <a:t>” medan </a:t>
            </a:r>
            <a:r>
              <a:rPr lang="sv-SE" sz="2400" dirty="0" err="1"/>
              <a:t>Angusta</a:t>
            </a:r>
            <a:r>
              <a:rPr lang="sv-SE" sz="2400" dirty="0"/>
              <a:t>® är godkänt av Läkemedelsverket för indikationen induktion av förlossning. </a:t>
            </a:r>
          </a:p>
          <a:p>
            <a:r>
              <a:rPr lang="sv-SE" sz="2400" dirty="0"/>
              <a:t>Internationellt är det stor användning av </a:t>
            </a:r>
            <a:r>
              <a:rPr lang="sv-SE" sz="2400" dirty="0" err="1"/>
              <a:t>misoprostol</a:t>
            </a:r>
            <a:r>
              <a:rPr lang="sv-SE" sz="2400" dirty="0"/>
              <a:t> för induktion av förlossning</a:t>
            </a:r>
          </a:p>
        </p:txBody>
      </p:sp>
      <p:pic>
        <p:nvPicPr>
          <p:cNvPr id="4" name="Bildobjekt 3">
            <a:extLst>
              <a:ext uri="{FF2B5EF4-FFF2-40B4-BE49-F238E27FC236}">
                <a16:creationId xmlns:a16="http://schemas.microsoft.com/office/drawing/2014/main" id="{6E2FB9C8-36DC-B700-E3EA-D99A980D4222}"/>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414371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8C5188-5221-82E0-EF7B-BBFC7E0594AE}"/>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84CE9C51-94BA-F5CC-8177-E11C83C531E2}"/>
              </a:ext>
            </a:extLst>
          </p:cNvPr>
          <p:cNvPicPr>
            <a:picLocks noGrp="1" noChangeAspect="1"/>
          </p:cNvPicPr>
          <p:nvPr>
            <p:ph idx="1"/>
          </p:nvPr>
        </p:nvPicPr>
        <p:blipFill>
          <a:blip r:embed="rId2"/>
          <a:stretch>
            <a:fillRect/>
          </a:stretch>
        </p:blipFill>
        <p:spPr>
          <a:xfrm>
            <a:off x="2506630" y="286603"/>
            <a:ext cx="6853891" cy="5887954"/>
          </a:xfrm>
        </p:spPr>
      </p:pic>
    </p:spTree>
    <p:extLst>
      <p:ext uri="{BB962C8B-B14F-4D97-AF65-F5344CB8AC3E}">
        <p14:creationId xmlns:p14="http://schemas.microsoft.com/office/powerpoint/2010/main" val="879748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E89A56-5E1B-916F-B085-CFDA7BFD8ADF}"/>
              </a:ext>
            </a:extLst>
          </p:cNvPr>
          <p:cNvSpPr>
            <a:spLocks noGrp="1"/>
          </p:cNvSpPr>
          <p:nvPr>
            <p:ph type="title"/>
          </p:nvPr>
        </p:nvSpPr>
        <p:spPr/>
        <p:txBody>
          <a:bodyPr/>
          <a:lstStyle/>
          <a:p>
            <a:r>
              <a:rPr lang="sv-SE" dirty="0" err="1"/>
              <a:t>Misoprostol</a:t>
            </a:r>
            <a:r>
              <a:rPr lang="sv-SE" dirty="0"/>
              <a:t> oralt jämfört med placebo</a:t>
            </a:r>
          </a:p>
        </p:txBody>
      </p:sp>
      <p:sp>
        <p:nvSpPr>
          <p:cNvPr id="3" name="Platshållare för innehåll 2">
            <a:extLst>
              <a:ext uri="{FF2B5EF4-FFF2-40B4-BE49-F238E27FC236}">
                <a16:creationId xmlns:a16="http://schemas.microsoft.com/office/drawing/2014/main" id="{FD3186C5-D38D-5C0C-449B-8AD77EC2B895}"/>
              </a:ext>
            </a:extLst>
          </p:cNvPr>
          <p:cNvSpPr>
            <a:spLocks noGrp="1"/>
          </p:cNvSpPr>
          <p:nvPr>
            <p:ph idx="1"/>
          </p:nvPr>
        </p:nvSpPr>
        <p:spPr/>
        <p:txBody>
          <a:bodyPr>
            <a:normAutofit/>
          </a:bodyPr>
          <a:lstStyle/>
          <a:p>
            <a:pPr>
              <a:buFont typeface="Arial" panose="020B0604020202020204" pitchFamily="34" charset="0"/>
              <a:buChar char="•"/>
            </a:pPr>
            <a:r>
              <a:rPr lang="sv-SE" sz="2400" dirty="0"/>
              <a:t> sannolikt inga skillnader i överstimulering med påverkan på fosterhjärtfrekvens </a:t>
            </a:r>
          </a:p>
          <a:p>
            <a:pPr>
              <a:buFont typeface="Arial" panose="020B0604020202020204" pitchFamily="34" charset="0"/>
              <a:buChar char="•"/>
            </a:pPr>
            <a:r>
              <a:rPr lang="sv-SE" sz="2400" dirty="0"/>
              <a:t> minskar sannolikt risken för kejsarsnitt </a:t>
            </a:r>
          </a:p>
          <a:p>
            <a:pPr>
              <a:buFont typeface="Arial" panose="020B0604020202020204" pitchFamily="34" charset="0"/>
              <a:buChar char="•"/>
            </a:pPr>
            <a:r>
              <a:rPr lang="sv-SE" sz="2400" dirty="0"/>
              <a:t> sannolikt inga skillnader i </a:t>
            </a:r>
            <a:r>
              <a:rPr lang="sv-SE" sz="2400" dirty="0" err="1"/>
              <a:t>Apgar</a:t>
            </a:r>
            <a:r>
              <a:rPr lang="sv-SE" sz="2400" dirty="0"/>
              <a:t> &lt; 7 vid 5 minuter</a:t>
            </a:r>
          </a:p>
          <a:p>
            <a:pPr>
              <a:buFont typeface="Arial" panose="020B0604020202020204" pitchFamily="34" charset="0"/>
              <a:buChar char="•"/>
            </a:pPr>
            <a:r>
              <a:rPr lang="sv-SE" sz="2400" dirty="0"/>
              <a:t> för utfallen av neonatalvård, neonatal och </a:t>
            </a:r>
            <a:r>
              <a:rPr lang="sv-SE" sz="2400" dirty="0" err="1"/>
              <a:t>maternell</a:t>
            </a:r>
            <a:r>
              <a:rPr lang="sv-SE" sz="2400" dirty="0"/>
              <a:t> morbiditet samt mortalitet är det vetenskapliga underlaget otillräckligt</a:t>
            </a:r>
          </a:p>
        </p:txBody>
      </p:sp>
      <p:pic>
        <p:nvPicPr>
          <p:cNvPr id="4" name="Bildobjekt 3">
            <a:extLst>
              <a:ext uri="{FF2B5EF4-FFF2-40B4-BE49-F238E27FC236}">
                <a16:creationId xmlns:a16="http://schemas.microsoft.com/office/drawing/2014/main" id="{F586E253-68FA-C2A6-EDBB-BF474279AEC7}"/>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834476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7F3317-EA55-FE73-0BC2-6F0D28BAABD3}"/>
              </a:ext>
            </a:extLst>
          </p:cNvPr>
          <p:cNvSpPr>
            <a:spLocks noGrp="1"/>
          </p:cNvSpPr>
          <p:nvPr>
            <p:ph type="title"/>
          </p:nvPr>
        </p:nvSpPr>
        <p:spPr/>
        <p:txBody>
          <a:bodyPr/>
          <a:lstStyle/>
          <a:p>
            <a:r>
              <a:rPr lang="sv-SE" dirty="0" err="1"/>
              <a:t>Misoprostol</a:t>
            </a:r>
            <a:endParaRPr lang="sv-SE" dirty="0"/>
          </a:p>
        </p:txBody>
      </p:sp>
      <p:sp>
        <p:nvSpPr>
          <p:cNvPr id="3" name="Platshållare för innehåll 2">
            <a:extLst>
              <a:ext uri="{FF2B5EF4-FFF2-40B4-BE49-F238E27FC236}">
                <a16:creationId xmlns:a16="http://schemas.microsoft.com/office/drawing/2014/main" id="{8676D63D-9972-B710-E50E-D2457ECFF4A5}"/>
              </a:ext>
            </a:extLst>
          </p:cNvPr>
          <p:cNvSpPr>
            <a:spLocks noGrp="1"/>
          </p:cNvSpPr>
          <p:nvPr>
            <p:ph idx="1"/>
          </p:nvPr>
        </p:nvSpPr>
        <p:spPr/>
        <p:txBody>
          <a:bodyPr>
            <a:normAutofit/>
          </a:bodyPr>
          <a:lstStyle/>
          <a:p>
            <a:r>
              <a:rPr lang="sv-SE" sz="2400" dirty="0" err="1"/>
              <a:t>Misoprostol</a:t>
            </a:r>
            <a:r>
              <a:rPr lang="sv-SE" sz="2400" dirty="0"/>
              <a:t> kan användas oralt, </a:t>
            </a:r>
            <a:r>
              <a:rPr lang="sv-SE" sz="2400" dirty="0" err="1"/>
              <a:t>buccalt</a:t>
            </a:r>
            <a:r>
              <a:rPr lang="sv-SE" sz="2400" dirty="0"/>
              <a:t>/</a:t>
            </a:r>
            <a:r>
              <a:rPr lang="sv-SE" sz="2400" dirty="0" err="1"/>
              <a:t>sublingualt</a:t>
            </a:r>
            <a:r>
              <a:rPr lang="sv-SE" sz="2400" dirty="0"/>
              <a:t>, vaginalt och rektalt. </a:t>
            </a:r>
          </a:p>
          <a:p>
            <a:r>
              <a:rPr lang="sv-SE" sz="2400" dirty="0" err="1"/>
              <a:t>Buccalt</a:t>
            </a:r>
            <a:r>
              <a:rPr lang="sv-SE" sz="2400" dirty="0"/>
              <a:t>/</a:t>
            </a:r>
            <a:r>
              <a:rPr lang="sv-SE" sz="2400" dirty="0" err="1"/>
              <a:t>sublingualt</a:t>
            </a:r>
            <a:r>
              <a:rPr lang="sv-SE" sz="2400" dirty="0"/>
              <a:t>, hög dos oralt (≥50µg) och vaginal administration ger signifikant ökad risk för överstimulering av uterus med CTG påverkan och rekommenderas inte.</a:t>
            </a:r>
          </a:p>
          <a:p>
            <a:r>
              <a:rPr lang="sv-SE" sz="2400" dirty="0"/>
              <a:t>Lätta att ge och ta medicin peroralt. Vid vattenavgång undviks vaginalundersökningar.</a:t>
            </a:r>
          </a:p>
        </p:txBody>
      </p:sp>
      <p:pic>
        <p:nvPicPr>
          <p:cNvPr id="5" name="Bildobjekt 4">
            <a:extLst>
              <a:ext uri="{FF2B5EF4-FFF2-40B4-BE49-F238E27FC236}">
                <a16:creationId xmlns:a16="http://schemas.microsoft.com/office/drawing/2014/main" id="{7445F165-CAC4-8D0F-C6E5-E8A6718756AB}"/>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710351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F352D-5B96-FE41-A08F-4297615D1EE0}"/>
              </a:ext>
            </a:extLst>
          </p:cNvPr>
          <p:cNvSpPr>
            <a:spLocks noGrp="1"/>
          </p:cNvSpPr>
          <p:nvPr>
            <p:ph type="title"/>
          </p:nvPr>
        </p:nvSpPr>
        <p:spPr/>
        <p:txBody>
          <a:bodyPr/>
          <a:lstStyle/>
          <a:p>
            <a:r>
              <a:rPr lang="sv-SE" dirty="0" err="1"/>
              <a:t>Misoprostol</a:t>
            </a:r>
            <a:r>
              <a:rPr lang="sv-SE" dirty="0"/>
              <a:t> administreringsvägar</a:t>
            </a:r>
          </a:p>
        </p:txBody>
      </p:sp>
      <p:pic>
        <p:nvPicPr>
          <p:cNvPr id="4" name="Platshållare för innehåll 8" descr="En bild som visar text, skärmbild, linje, diagram&#10;&#10;Automatiskt genererad beskrivning">
            <a:extLst>
              <a:ext uri="{FF2B5EF4-FFF2-40B4-BE49-F238E27FC236}">
                <a16:creationId xmlns:a16="http://schemas.microsoft.com/office/drawing/2014/main" id="{0F2B970F-D2C4-ED63-1C44-D2BB33D0A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0" y="2057400"/>
            <a:ext cx="5648325" cy="3600450"/>
          </a:xfrm>
          <a:prstGeom prst="rect">
            <a:avLst/>
          </a:prstGeom>
        </p:spPr>
      </p:pic>
    </p:spTree>
    <p:extLst>
      <p:ext uri="{BB962C8B-B14F-4D97-AF65-F5344CB8AC3E}">
        <p14:creationId xmlns:p14="http://schemas.microsoft.com/office/powerpoint/2010/main" val="105486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1EF61-5919-454E-DA93-43DF8C60E984}"/>
              </a:ext>
            </a:extLst>
          </p:cNvPr>
          <p:cNvSpPr>
            <a:spLocks noGrp="1"/>
          </p:cNvSpPr>
          <p:nvPr>
            <p:ph type="title"/>
          </p:nvPr>
        </p:nvSpPr>
        <p:spPr/>
        <p:txBody>
          <a:bodyPr>
            <a:normAutofit/>
          </a:bodyPr>
          <a:lstStyle/>
          <a:p>
            <a:r>
              <a:rPr lang="sv-SE" dirty="0" err="1"/>
              <a:t>Misoprostol</a:t>
            </a:r>
            <a:r>
              <a:rPr lang="sv-SE" dirty="0"/>
              <a:t> </a:t>
            </a:r>
            <a:br>
              <a:rPr lang="sv-SE" dirty="0"/>
            </a:br>
            <a:r>
              <a:rPr lang="sv-SE" dirty="0"/>
              <a:t>oralt jämfört med vaginalt</a:t>
            </a:r>
          </a:p>
        </p:txBody>
      </p:sp>
      <p:sp>
        <p:nvSpPr>
          <p:cNvPr id="3" name="Platshållare för innehåll 2">
            <a:extLst>
              <a:ext uri="{FF2B5EF4-FFF2-40B4-BE49-F238E27FC236}">
                <a16:creationId xmlns:a16="http://schemas.microsoft.com/office/drawing/2014/main" id="{2E8C8986-1009-1490-B766-962EE696ACD1}"/>
              </a:ext>
            </a:extLst>
          </p:cNvPr>
          <p:cNvSpPr>
            <a:spLocks noGrp="1"/>
          </p:cNvSpPr>
          <p:nvPr>
            <p:ph idx="1"/>
          </p:nvPr>
        </p:nvSpPr>
        <p:spPr/>
        <p:txBody>
          <a:bodyPr>
            <a:normAutofit lnSpcReduction="10000"/>
          </a:bodyPr>
          <a:lstStyle/>
          <a:p>
            <a:r>
              <a:rPr lang="sv-SE" sz="2400" dirty="0"/>
              <a:t>ger sannolikt: </a:t>
            </a:r>
          </a:p>
          <a:p>
            <a:pPr>
              <a:buFont typeface="Arial" panose="020B0604020202020204" pitchFamily="34" charset="0"/>
              <a:buChar char="•"/>
            </a:pPr>
            <a:r>
              <a:rPr lang="sv-SE" sz="2400" dirty="0"/>
              <a:t> färre vaginalt förlösta inom 24 timmar</a:t>
            </a:r>
          </a:p>
          <a:p>
            <a:pPr>
              <a:buFont typeface="Arial" panose="020B0604020202020204" pitchFamily="34" charset="0"/>
              <a:buChar char="•"/>
            </a:pPr>
            <a:r>
              <a:rPr lang="sv-SE" sz="2400" dirty="0"/>
              <a:t> färre överstimuleringar med CTG påverkan</a:t>
            </a:r>
          </a:p>
          <a:p>
            <a:pPr>
              <a:buFont typeface="Arial" panose="020B0604020202020204" pitchFamily="34" charset="0"/>
              <a:buChar char="•"/>
            </a:pPr>
            <a:r>
              <a:rPr lang="sv-SE" sz="2400" dirty="0"/>
              <a:t> ingen skillnad i kejsarsnittsfrekvens</a:t>
            </a:r>
          </a:p>
          <a:p>
            <a:pPr>
              <a:buFont typeface="Arial" panose="020B0604020202020204" pitchFamily="34" charset="0"/>
              <a:buChar char="•"/>
            </a:pPr>
            <a:r>
              <a:rPr lang="sv-SE" sz="2400" dirty="0"/>
              <a:t> färre med </a:t>
            </a:r>
            <a:r>
              <a:rPr lang="sv-SE" sz="2400" dirty="0" err="1"/>
              <a:t>Apgar</a:t>
            </a:r>
            <a:r>
              <a:rPr lang="sv-SE" sz="2400" dirty="0"/>
              <a:t> &lt; 7 vid 5 minuter </a:t>
            </a:r>
          </a:p>
          <a:p>
            <a:pPr>
              <a:buFont typeface="Arial" panose="020B0604020202020204" pitchFamily="34" charset="0"/>
              <a:buChar char="•"/>
            </a:pPr>
            <a:r>
              <a:rPr lang="sv-SE" sz="2400" dirty="0"/>
              <a:t> inga skillnader i neonatalvård</a:t>
            </a:r>
          </a:p>
          <a:p>
            <a:pPr>
              <a:buFont typeface="Arial" panose="020B0604020202020204" pitchFamily="34" charset="0"/>
              <a:buChar char="•"/>
            </a:pPr>
            <a:r>
              <a:rPr lang="sv-SE" sz="2400" dirty="0"/>
              <a:t> svagt vetenskapligt underlag för allvarlig neonatal morbiditet och mortalitet</a:t>
            </a:r>
          </a:p>
          <a:p>
            <a:pPr>
              <a:buFont typeface="Arial" panose="020B0604020202020204" pitchFamily="34" charset="0"/>
              <a:buChar char="•"/>
            </a:pPr>
            <a:r>
              <a:rPr lang="sv-SE" sz="2400" dirty="0"/>
              <a:t> otillräckligt vetenskapliga underlaget för allvarlig </a:t>
            </a:r>
            <a:r>
              <a:rPr lang="sv-SE" sz="2400" dirty="0" err="1"/>
              <a:t>maternell</a:t>
            </a:r>
            <a:r>
              <a:rPr lang="sv-SE" sz="2400" dirty="0"/>
              <a:t> morbiditet och mortalitet</a:t>
            </a:r>
          </a:p>
        </p:txBody>
      </p:sp>
      <p:pic>
        <p:nvPicPr>
          <p:cNvPr id="4" name="Bildobjekt 3">
            <a:extLst>
              <a:ext uri="{FF2B5EF4-FFF2-40B4-BE49-F238E27FC236}">
                <a16:creationId xmlns:a16="http://schemas.microsoft.com/office/drawing/2014/main" id="{876ED5C1-B264-7405-40A3-A77B301015C8}"/>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45722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7C758-840D-28DE-4A7E-2D811F3EC6A2}"/>
              </a:ext>
            </a:extLst>
          </p:cNvPr>
          <p:cNvSpPr>
            <a:spLocks noGrp="1"/>
          </p:cNvSpPr>
          <p:nvPr>
            <p:ph type="title"/>
          </p:nvPr>
        </p:nvSpPr>
        <p:spPr/>
        <p:txBody>
          <a:bodyPr/>
          <a:lstStyle/>
          <a:p>
            <a:r>
              <a:rPr lang="sv-SE" dirty="0"/>
              <a:t>	</a:t>
            </a:r>
          </a:p>
        </p:txBody>
      </p:sp>
      <p:pic>
        <p:nvPicPr>
          <p:cNvPr id="5" name="Platshållare för innehåll 4">
            <a:extLst>
              <a:ext uri="{FF2B5EF4-FFF2-40B4-BE49-F238E27FC236}">
                <a16:creationId xmlns:a16="http://schemas.microsoft.com/office/drawing/2014/main" id="{338937C8-5BDB-5B7A-9B49-19B04D5A4895}"/>
              </a:ext>
            </a:extLst>
          </p:cNvPr>
          <p:cNvPicPr>
            <a:picLocks noGrp="1" noChangeAspect="1"/>
          </p:cNvPicPr>
          <p:nvPr>
            <p:ph idx="1"/>
          </p:nvPr>
        </p:nvPicPr>
        <p:blipFill>
          <a:blip r:embed="rId2"/>
          <a:stretch>
            <a:fillRect/>
          </a:stretch>
        </p:blipFill>
        <p:spPr>
          <a:xfrm>
            <a:off x="1597099" y="172135"/>
            <a:ext cx="8564170" cy="3543795"/>
          </a:xfrm>
        </p:spPr>
      </p:pic>
      <p:sp>
        <p:nvSpPr>
          <p:cNvPr id="6" name="textruta 5">
            <a:extLst>
              <a:ext uri="{FF2B5EF4-FFF2-40B4-BE49-F238E27FC236}">
                <a16:creationId xmlns:a16="http://schemas.microsoft.com/office/drawing/2014/main" id="{2B8E0032-59EA-6B4D-07A5-F85C85691E4D}"/>
              </a:ext>
            </a:extLst>
          </p:cNvPr>
          <p:cNvSpPr txBox="1"/>
          <p:nvPr/>
        </p:nvSpPr>
        <p:spPr>
          <a:xfrm>
            <a:off x="2064469" y="4147794"/>
            <a:ext cx="7626285" cy="1569660"/>
          </a:xfrm>
          <a:prstGeom prst="rect">
            <a:avLst/>
          </a:prstGeom>
          <a:noFill/>
        </p:spPr>
        <p:txBody>
          <a:bodyPr wrap="square" rtlCol="0">
            <a:spAutoFit/>
          </a:bodyPr>
          <a:lstStyle/>
          <a:p>
            <a:r>
              <a:rPr lang="sv-SE" sz="2400" dirty="0"/>
              <a:t>Ingen skillnad mellan </a:t>
            </a:r>
            <a:r>
              <a:rPr lang="sv-SE" sz="2400" dirty="0" err="1"/>
              <a:t>Cytotec</a:t>
            </a:r>
            <a:r>
              <a:rPr lang="sv-SE" sz="2400" dirty="0"/>
              <a:t> lösning och </a:t>
            </a:r>
            <a:r>
              <a:rPr lang="sv-SE" sz="2400" dirty="0" err="1"/>
              <a:t>Angusta</a:t>
            </a:r>
            <a:r>
              <a:rPr lang="sv-SE" sz="2400" dirty="0"/>
              <a:t> gällande effektivitet och andra utfall.  </a:t>
            </a:r>
          </a:p>
          <a:p>
            <a:endParaRPr lang="sv-SE" sz="2400" dirty="0"/>
          </a:p>
          <a:p>
            <a:r>
              <a:rPr lang="sv-SE" sz="2400" dirty="0" err="1"/>
              <a:t>Angusta</a:t>
            </a:r>
            <a:r>
              <a:rPr lang="sv-SE" sz="2400" dirty="0"/>
              <a:t> &gt;40 ggr dyrare</a:t>
            </a:r>
          </a:p>
        </p:txBody>
      </p:sp>
    </p:spTree>
    <p:extLst>
      <p:ext uri="{BB962C8B-B14F-4D97-AF65-F5344CB8AC3E}">
        <p14:creationId xmlns:p14="http://schemas.microsoft.com/office/powerpoint/2010/main" val="129631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E0FFDE-9B4C-7110-6B06-0D9831AEB00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2600" dirty="0" err="1">
                <a:solidFill>
                  <a:schemeClr val="tx1">
                    <a:lumMod val="85000"/>
                    <a:lumOff val="15000"/>
                  </a:schemeClr>
                </a:solidFill>
              </a:rPr>
              <a:t>Sectiofrekvensen</a:t>
            </a:r>
            <a:r>
              <a:rPr lang="en-US" sz="2600" dirty="0">
                <a:solidFill>
                  <a:schemeClr val="tx1">
                    <a:lumMod val="85000"/>
                    <a:lumOff val="15000"/>
                  </a:schemeClr>
                </a:solidFill>
              </a:rPr>
              <a:t> </a:t>
            </a:r>
            <a:r>
              <a:rPr lang="en-US" sz="2600" dirty="0" err="1">
                <a:solidFill>
                  <a:schemeClr val="tx1">
                    <a:lumMod val="85000"/>
                    <a:lumOff val="15000"/>
                  </a:schemeClr>
                </a:solidFill>
              </a:rPr>
              <a:t>i</a:t>
            </a:r>
            <a:r>
              <a:rPr lang="en-US" sz="2600" dirty="0">
                <a:solidFill>
                  <a:schemeClr val="tx1">
                    <a:lumMod val="85000"/>
                    <a:lumOff val="15000"/>
                  </a:schemeClr>
                </a:solidFill>
              </a:rPr>
              <a:t> Sverige </a:t>
            </a:r>
          </a:p>
        </p:txBody>
      </p:sp>
      <p:sp>
        <p:nvSpPr>
          <p:cNvPr id="3" name="textruta 2">
            <a:extLst>
              <a:ext uri="{FF2B5EF4-FFF2-40B4-BE49-F238E27FC236}">
                <a16:creationId xmlns:a16="http://schemas.microsoft.com/office/drawing/2014/main" id="{7A3715AE-67AE-33C8-ECB9-A5D2F6875000}"/>
              </a:ext>
            </a:extLst>
          </p:cNvPr>
          <p:cNvSpPr txBox="1"/>
          <p:nvPr/>
        </p:nvSpPr>
        <p:spPr>
          <a:xfrm>
            <a:off x="8141110" y="4455621"/>
            <a:ext cx="3417990" cy="1238616"/>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endParaRPr lang="en-US" sz="2000" cap="all" spc="200" dirty="0">
              <a:solidFill>
                <a:schemeClr val="tx1">
                  <a:lumMod val="85000"/>
                  <a:lumOff val="15000"/>
                </a:schemeClr>
              </a:solidFill>
              <a:latin typeface="+mj-lt"/>
            </a:endParaRPr>
          </a:p>
        </p:txBody>
      </p:sp>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4" name="textruta 3">
            <a:extLst>
              <a:ext uri="{FF2B5EF4-FFF2-40B4-BE49-F238E27FC236}">
                <a16:creationId xmlns:a16="http://schemas.microsoft.com/office/drawing/2014/main" id="{ADF53F47-2E86-774A-5D69-838A58EF5D14}"/>
              </a:ext>
            </a:extLst>
          </p:cNvPr>
          <p:cNvSpPr txBox="1"/>
          <p:nvPr/>
        </p:nvSpPr>
        <p:spPr>
          <a:xfrm>
            <a:off x="813816" y="6451610"/>
            <a:ext cx="10341864" cy="369332"/>
          </a:xfrm>
          <a:prstGeom prst="rect">
            <a:avLst/>
          </a:prstGeom>
          <a:noFill/>
        </p:spPr>
        <p:txBody>
          <a:bodyPr wrap="square" rtlCol="0">
            <a:spAutoFit/>
          </a:bodyPr>
          <a:lstStyle/>
          <a:p>
            <a:pPr algn="ctr"/>
            <a:r>
              <a:rPr lang="sv-SE" dirty="0">
                <a:solidFill>
                  <a:schemeClr val="bg1">
                    <a:lumMod val="50000"/>
                  </a:schemeClr>
                </a:solidFill>
              </a:rPr>
              <a:t>Socialstyrelsen</a:t>
            </a:r>
          </a:p>
        </p:txBody>
      </p:sp>
      <p:pic>
        <p:nvPicPr>
          <p:cNvPr id="6" name="Platshållare för innehåll 4">
            <a:extLst>
              <a:ext uri="{FF2B5EF4-FFF2-40B4-BE49-F238E27FC236}">
                <a16:creationId xmlns:a16="http://schemas.microsoft.com/office/drawing/2014/main" id="{A7B96A7C-3152-FAE3-FC7C-5809D299DF72}"/>
              </a:ext>
            </a:extLst>
          </p:cNvPr>
          <p:cNvPicPr>
            <a:picLocks noChangeAspect="1"/>
          </p:cNvPicPr>
          <p:nvPr/>
        </p:nvPicPr>
        <p:blipFill>
          <a:blip r:embed="rId3"/>
          <a:stretch>
            <a:fillRect/>
          </a:stretch>
        </p:blipFill>
        <p:spPr>
          <a:xfrm>
            <a:off x="632900" y="122028"/>
            <a:ext cx="6364237" cy="5979677"/>
          </a:xfrm>
          <a:prstGeom prst="rect">
            <a:avLst/>
          </a:prstGeom>
        </p:spPr>
      </p:pic>
      <p:sp>
        <p:nvSpPr>
          <p:cNvPr id="8" name="Platshållare för innehåll 7">
            <a:extLst>
              <a:ext uri="{FF2B5EF4-FFF2-40B4-BE49-F238E27FC236}">
                <a16:creationId xmlns:a16="http://schemas.microsoft.com/office/drawing/2014/main" id="{938B37E8-DE5F-863B-2E5F-81ED54E84C26}"/>
              </a:ext>
            </a:extLst>
          </p:cNvPr>
          <p:cNvSpPr>
            <a:spLocks noGrp="1"/>
          </p:cNvSpPr>
          <p:nvPr>
            <p:ph idx="1"/>
          </p:nvPr>
        </p:nvSpPr>
        <p:spPr/>
        <p:txBody>
          <a:bodyPr/>
          <a:lstStyle/>
          <a:p>
            <a:pPr marL="0" indent="0">
              <a:buNone/>
            </a:pPr>
            <a:endParaRPr lang="sv-SE" dirty="0"/>
          </a:p>
        </p:txBody>
      </p:sp>
    </p:spTree>
    <p:extLst>
      <p:ext uri="{BB962C8B-B14F-4D97-AF65-F5344CB8AC3E}">
        <p14:creationId xmlns:p14="http://schemas.microsoft.com/office/powerpoint/2010/main" val="3251037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40AB5-AACC-7CAE-3B75-AD5B0447D4B2}"/>
              </a:ext>
            </a:extLst>
          </p:cNvPr>
          <p:cNvSpPr>
            <a:spLocks noGrp="1"/>
          </p:cNvSpPr>
          <p:nvPr>
            <p:ph type="title"/>
          </p:nvPr>
        </p:nvSpPr>
        <p:spPr/>
        <p:txBody>
          <a:bodyPr/>
          <a:lstStyle/>
          <a:p>
            <a:r>
              <a:rPr lang="sv-SE" dirty="0" err="1"/>
              <a:t>Oxytocin</a:t>
            </a:r>
            <a:r>
              <a:rPr lang="sv-SE" dirty="0"/>
              <a:t> fysiologiskt hormon</a:t>
            </a:r>
          </a:p>
        </p:txBody>
      </p:sp>
      <p:sp>
        <p:nvSpPr>
          <p:cNvPr id="3" name="Platshållare för innehåll 2">
            <a:extLst>
              <a:ext uri="{FF2B5EF4-FFF2-40B4-BE49-F238E27FC236}">
                <a16:creationId xmlns:a16="http://schemas.microsoft.com/office/drawing/2014/main" id="{2FCAB100-2DF7-A37D-6995-4E13D631529E}"/>
              </a:ext>
            </a:extLst>
          </p:cNvPr>
          <p:cNvSpPr>
            <a:spLocks noGrp="1"/>
          </p:cNvSpPr>
          <p:nvPr>
            <p:ph idx="1"/>
          </p:nvPr>
        </p:nvSpPr>
        <p:spPr/>
        <p:txBody>
          <a:bodyPr>
            <a:normAutofit/>
          </a:bodyPr>
          <a:lstStyle/>
          <a:p>
            <a:pPr>
              <a:buFont typeface="Arial" panose="020B0604020202020204" pitchFamily="34" charset="0"/>
              <a:buChar char="•"/>
            </a:pPr>
            <a:r>
              <a:rPr lang="sv-SE" sz="2400" dirty="0"/>
              <a:t> utsöndras </a:t>
            </a:r>
            <a:r>
              <a:rPr lang="sv-SE" sz="2400" dirty="0" err="1"/>
              <a:t>pulsativt</a:t>
            </a:r>
            <a:r>
              <a:rPr lang="sv-SE" sz="2400" dirty="0"/>
              <a:t> från hypofysens </a:t>
            </a:r>
            <a:r>
              <a:rPr lang="sv-SE" sz="2400" dirty="0" err="1"/>
              <a:t>baklob</a:t>
            </a:r>
            <a:endParaRPr lang="sv-SE" sz="2400" dirty="0"/>
          </a:p>
          <a:p>
            <a:pPr>
              <a:buFont typeface="Arial" panose="020B0604020202020204" pitchFamily="34" charset="0"/>
              <a:buChar char="•"/>
            </a:pPr>
            <a:r>
              <a:rPr lang="sv-SE" sz="2400" dirty="0"/>
              <a:t> stimulerar de receptorer i </a:t>
            </a:r>
            <a:r>
              <a:rPr lang="sv-SE" sz="2400" dirty="0" err="1"/>
              <a:t>myometriet</a:t>
            </a:r>
            <a:r>
              <a:rPr lang="sv-SE" sz="2400" dirty="0"/>
              <a:t> som är känsliga för </a:t>
            </a:r>
            <a:r>
              <a:rPr lang="sv-SE" sz="2400" dirty="0" err="1"/>
              <a:t>oxytocin</a:t>
            </a:r>
            <a:r>
              <a:rPr lang="sv-SE" sz="2400" dirty="0"/>
              <a:t> till kontraktion. </a:t>
            </a:r>
          </a:p>
          <a:p>
            <a:pPr>
              <a:buFont typeface="Arial" panose="020B0604020202020204" pitchFamily="34" charset="0"/>
              <a:buChar char="•"/>
            </a:pPr>
            <a:r>
              <a:rPr lang="sv-SE" sz="2400" dirty="0"/>
              <a:t> receptorerna uttröttas och töms under förlossningen</a:t>
            </a:r>
          </a:p>
          <a:p>
            <a:pPr>
              <a:buFont typeface="Arial" panose="020B0604020202020204" pitchFamily="34" charset="0"/>
              <a:buChar char="•"/>
            </a:pPr>
            <a:r>
              <a:rPr lang="sv-SE" sz="2400" dirty="0"/>
              <a:t> receptortätheten i </a:t>
            </a:r>
            <a:r>
              <a:rPr lang="sv-SE" sz="2400" dirty="0" err="1"/>
              <a:t>myometriet</a:t>
            </a:r>
            <a:r>
              <a:rPr lang="sv-SE" sz="2400" dirty="0"/>
              <a:t> verkar ha betydelse för uterusaktiviteten</a:t>
            </a:r>
          </a:p>
          <a:p>
            <a:pPr>
              <a:buFont typeface="Arial" panose="020B0604020202020204" pitchFamily="34" charset="0"/>
              <a:buChar char="•"/>
            </a:pPr>
            <a:r>
              <a:rPr lang="sv-SE" sz="2400" dirty="0"/>
              <a:t> vid </a:t>
            </a:r>
            <a:r>
              <a:rPr lang="sv-SE" sz="2400" dirty="0" err="1"/>
              <a:t>dystoci</a:t>
            </a:r>
            <a:r>
              <a:rPr lang="sv-SE" sz="2400" dirty="0"/>
              <a:t> har </a:t>
            </a:r>
            <a:r>
              <a:rPr lang="sv-SE" sz="2400" dirty="0" err="1"/>
              <a:t>myometriet</a:t>
            </a:r>
            <a:r>
              <a:rPr lang="sv-SE" sz="2400" dirty="0"/>
              <a:t> lägre täthet av receptorer jfr med </a:t>
            </a:r>
            <a:r>
              <a:rPr lang="sv-SE" sz="2400" dirty="0" err="1"/>
              <a:t>myometriet</a:t>
            </a:r>
            <a:r>
              <a:rPr lang="sv-SE" sz="2400" dirty="0"/>
              <a:t> hos födande med spontan start och normal progression</a:t>
            </a:r>
          </a:p>
          <a:p>
            <a:endParaRPr lang="sv-SE" dirty="0"/>
          </a:p>
        </p:txBody>
      </p:sp>
      <p:pic>
        <p:nvPicPr>
          <p:cNvPr id="4" name="Bildobjekt 3">
            <a:extLst>
              <a:ext uri="{FF2B5EF4-FFF2-40B4-BE49-F238E27FC236}">
                <a16:creationId xmlns:a16="http://schemas.microsoft.com/office/drawing/2014/main" id="{2A283C2C-84A3-F480-1330-7B4763360A13}"/>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4098399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26D11-D17D-AC73-BE19-E80B1DC20A52}"/>
              </a:ext>
            </a:extLst>
          </p:cNvPr>
          <p:cNvSpPr>
            <a:spLocks noGrp="1"/>
          </p:cNvSpPr>
          <p:nvPr>
            <p:ph type="title"/>
          </p:nvPr>
        </p:nvSpPr>
        <p:spPr/>
        <p:txBody>
          <a:bodyPr/>
          <a:lstStyle/>
          <a:p>
            <a:r>
              <a:rPr lang="sv-SE" dirty="0" err="1"/>
              <a:t>Oxytocin</a:t>
            </a:r>
            <a:endParaRPr lang="sv-SE" dirty="0"/>
          </a:p>
        </p:txBody>
      </p:sp>
      <p:sp>
        <p:nvSpPr>
          <p:cNvPr id="3" name="Platshållare för innehåll 2">
            <a:extLst>
              <a:ext uri="{FF2B5EF4-FFF2-40B4-BE49-F238E27FC236}">
                <a16:creationId xmlns:a16="http://schemas.microsoft.com/office/drawing/2014/main" id="{0CFDB6A9-578A-90DA-0472-D2599C08FBBF}"/>
              </a:ext>
            </a:extLst>
          </p:cNvPr>
          <p:cNvSpPr>
            <a:spLocks noGrp="1"/>
          </p:cNvSpPr>
          <p:nvPr>
            <p:ph idx="1"/>
          </p:nvPr>
        </p:nvSpPr>
        <p:spPr/>
        <p:txBody>
          <a:bodyPr>
            <a:normAutofit/>
          </a:bodyPr>
          <a:lstStyle/>
          <a:p>
            <a:r>
              <a:rPr lang="sv-SE" sz="2400" dirty="0"/>
              <a:t>Preparat registrerade i Sverige: </a:t>
            </a:r>
            <a:r>
              <a:rPr lang="sv-SE" sz="2400" dirty="0" err="1"/>
              <a:t>Syntocinon</a:t>
            </a:r>
            <a:r>
              <a:rPr lang="sv-SE" sz="2400" dirty="0"/>
              <a:t>®, </a:t>
            </a:r>
            <a:r>
              <a:rPr lang="sv-SE" sz="2400" dirty="0" err="1"/>
              <a:t>Oxytocin</a:t>
            </a:r>
            <a:r>
              <a:rPr lang="sv-SE" sz="2400" dirty="0"/>
              <a:t> </a:t>
            </a:r>
            <a:r>
              <a:rPr lang="sv-SE" sz="2400" dirty="0" err="1"/>
              <a:t>Pilum</a:t>
            </a:r>
            <a:r>
              <a:rPr lang="sv-SE" sz="2400" dirty="0"/>
              <a:t>®, </a:t>
            </a:r>
            <a:r>
              <a:rPr lang="sv-SE" sz="2400" dirty="0" err="1"/>
              <a:t>Oxytocin</a:t>
            </a:r>
            <a:r>
              <a:rPr lang="sv-SE" sz="2400" dirty="0"/>
              <a:t> Ebb® </a:t>
            </a:r>
          </a:p>
          <a:p>
            <a:r>
              <a:rPr lang="sv-SE" sz="2400" dirty="0"/>
              <a:t>Hormon från hypofysens </a:t>
            </a:r>
            <a:r>
              <a:rPr lang="sv-SE" sz="2400" dirty="0" err="1"/>
              <a:t>baklob</a:t>
            </a:r>
            <a:r>
              <a:rPr lang="sv-SE" sz="2400" dirty="0"/>
              <a:t>, som framkallar eller förstärker uteruskontraktioner via specifika receptorer i </a:t>
            </a:r>
            <a:r>
              <a:rPr lang="sv-SE" sz="2400" dirty="0" err="1"/>
              <a:t>myometriecellerna</a:t>
            </a:r>
            <a:endParaRPr lang="sv-SE" sz="2400" dirty="0"/>
          </a:p>
          <a:p>
            <a:r>
              <a:rPr lang="sv-SE" sz="2400" dirty="0"/>
              <a:t>I rätt dosering framkallas välkoordinerade värkar under förlossningen</a:t>
            </a:r>
          </a:p>
          <a:p>
            <a:r>
              <a:rPr lang="sv-SE" sz="2400" i="1" dirty="0"/>
              <a:t>Indikation: </a:t>
            </a:r>
            <a:r>
              <a:rPr lang="sv-SE" sz="2400" dirty="0"/>
              <a:t>värksvaghet, induktion av förlossning</a:t>
            </a:r>
          </a:p>
          <a:p>
            <a:r>
              <a:rPr lang="sv-SE" sz="2400" dirty="0" err="1"/>
              <a:t>Oxytocin</a:t>
            </a:r>
            <a:r>
              <a:rPr lang="sv-SE" sz="2400" dirty="0"/>
              <a:t> är förstahandsmetod i huvudsak vid förlossningar som börjar med vattenavgång utan värkar </a:t>
            </a:r>
          </a:p>
        </p:txBody>
      </p:sp>
      <p:pic>
        <p:nvPicPr>
          <p:cNvPr id="4" name="Bildobjekt 3">
            <a:extLst>
              <a:ext uri="{FF2B5EF4-FFF2-40B4-BE49-F238E27FC236}">
                <a16:creationId xmlns:a16="http://schemas.microsoft.com/office/drawing/2014/main" id="{A40E85C1-CE15-F2A4-552A-2231787C5656}"/>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65979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B72C1B-4EB5-9679-EE96-08EBFE8DF69A}"/>
              </a:ext>
            </a:extLst>
          </p:cNvPr>
          <p:cNvSpPr>
            <a:spLocks noGrp="1"/>
          </p:cNvSpPr>
          <p:nvPr>
            <p:ph type="title"/>
          </p:nvPr>
        </p:nvSpPr>
        <p:spPr/>
        <p:txBody>
          <a:bodyPr/>
          <a:lstStyle/>
          <a:p>
            <a:r>
              <a:rPr lang="sv-SE" dirty="0" err="1"/>
              <a:t>Oxytocin</a:t>
            </a:r>
            <a:endParaRPr lang="sv-SE" dirty="0"/>
          </a:p>
        </p:txBody>
      </p:sp>
      <p:sp>
        <p:nvSpPr>
          <p:cNvPr id="3" name="Platshållare för innehåll 2">
            <a:extLst>
              <a:ext uri="{FF2B5EF4-FFF2-40B4-BE49-F238E27FC236}">
                <a16:creationId xmlns:a16="http://schemas.microsoft.com/office/drawing/2014/main" id="{842D46B6-4D1A-14B3-9F5B-B6421CA39096}"/>
              </a:ext>
            </a:extLst>
          </p:cNvPr>
          <p:cNvSpPr>
            <a:spLocks noGrp="1"/>
          </p:cNvSpPr>
          <p:nvPr>
            <p:ph idx="1"/>
          </p:nvPr>
        </p:nvSpPr>
        <p:spPr/>
        <p:txBody>
          <a:bodyPr/>
          <a:lstStyle/>
          <a:p>
            <a:pPr>
              <a:buFont typeface="Arial" panose="020B0604020202020204" pitchFamily="34" charset="0"/>
              <a:buChar char="•"/>
            </a:pPr>
            <a:r>
              <a:rPr lang="sv-SE" sz="2400" dirty="0"/>
              <a:t> potent ämne</a:t>
            </a:r>
          </a:p>
          <a:p>
            <a:pPr>
              <a:buFont typeface="Arial" panose="020B0604020202020204" pitchFamily="34" charset="0"/>
              <a:buChar char="•"/>
            </a:pPr>
            <a:r>
              <a:rPr lang="sv-SE" sz="2400" dirty="0"/>
              <a:t> risk överstimulering av uterusmuskulaturen eller ökad uterustonus mellan värkarna och kan förorsaka förändringar i barnets hjärtfrekvens och </a:t>
            </a:r>
            <a:r>
              <a:rPr lang="sv-SE" sz="2400" dirty="0" err="1"/>
              <a:t>asfyxi</a:t>
            </a:r>
            <a:endParaRPr lang="sv-SE" sz="2400" dirty="0"/>
          </a:p>
          <a:p>
            <a:pPr>
              <a:buFont typeface="Arial" panose="020B0604020202020204" pitchFamily="34" charset="0"/>
              <a:buChar char="•"/>
            </a:pPr>
            <a:r>
              <a:rPr lang="sv-SE" sz="2400" dirty="0"/>
              <a:t> ökar risken för instrumentella ingrepp under förlossningen som sugklocka/tång/akut kejsarsnitt</a:t>
            </a:r>
          </a:p>
          <a:p>
            <a:pPr>
              <a:buFont typeface="Arial" panose="020B0604020202020204" pitchFamily="34" charset="0"/>
              <a:buChar char="•"/>
            </a:pPr>
            <a:r>
              <a:rPr lang="sv-SE" sz="2400" dirty="0"/>
              <a:t> sällsynt komplikation är uterusruptur, särskilt hos kvinnor med tidigare kejsarsnitt </a:t>
            </a:r>
          </a:p>
          <a:p>
            <a:pPr>
              <a:buFont typeface="Arial" panose="020B0604020202020204" pitchFamily="34" charset="0"/>
              <a:buChar char="•"/>
            </a:pPr>
            <a:r>
              <a:rPr lang="sv-SE" sz="2400" dirty="0"/>
              <a:t> ökad förekomst av neonatal gulsot är beskrivet</a:t>
            </a:r>
          </a:p>
          <a:p>
            <a:endParaRPr lang="sv-SE" dirty="0"/>
          </a:p>
        </p:txBody>
      </p:sp>
      <p:pic>
        <p:nvPicPr>
          <p:cNvPr id="4" name="Bildobjekt 3">
            <a:extLst>
              <a:ext uri="{FF2B5EF4-FFF2-40B4-BE49-F238E27FC236}">
                <a16:creationId xmlns:a16="http://schemas.microsoft.com/office/drawing/2014/main" id="{09AC124A-D590-E398-517B-12E976A99D79}"/>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341511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2F976D-BB3D-37CE-29FE-9E7AE345F932}"/>
              </a:ext>
            </a:extLst>
          </p:cNvPr>
          <p:cNvSpPr>
            <a:spLocks noGrp="1"/>
          </p:cNvSpPr>
          <p:nvPr>
            <p:ph type="title"/>
          </p:nvPr>
        </p:nvSpPr>
        <p:spPr/>
        <p:txBody>
          <a:bodyPr/>
          <a:lstStyle/>
          <a:p>
            <a:r>
              <a:rPr lang="sv-SE" dirty="0" err="1"/>
              <a:t>Oxytocin</a:t>
            </a:r>
            <a:r>
              <a:rPr lang="sv-SE" dirty="0"/>
              <a:t> </a:t>
            </a:r>
          </a:p>
        </p:txBody>
      </p:sp>
      <p:sp>
        <p:nvSpPr>
          <p:cNvPr id="3" name="Platshållare för innehåll 2">
            <a:extLst>
              <a:ext uri="{FF2B5EF4-FFF2-40B4-BE49-F238E27FC236}">
                <a16:creationId xmlns:a16="http://schemas.microsoft.com/office/drawing/2014/main" id="{6DF59FA7-F9A2-22CB-606A-84914B099E99}"/>
              </a:ext>
            </a:extLst>
          </p:cNvPr>
          <p:cNvSpPr>
            <a:spLocks noGrp="1"/>
          </p:cNvSpPr>
          <p:nvPr>
            <p:ph idx="1"/>
          </p:nvPr>
        </p:nvSpPr>
        <p:spPr/>
        <p:txBody>
          <a:bodyPr>
            <a:normAutofit/>
          </a:bodyPr>
          <a:lstStyle/>
          <a:p>
            <a:pPr>
              <a:buFont typeface="Arial" panose="020B0604020202020204" pitchFamily="34" charset="0"/>
              <a:buChar char="•"/>
            </a:pPr>
            <a:r>
              <a:rPr lang="sv-SE" sz="2400" dirty="0"/>
              <a:t> ger jämfört med placebo till patienter med PROM högre andel förlösta inom 24 timmar</a:t>
            </a:r>
          </a:p>
          <a:p>
            <a:pPr>
              <a:buFont typeface="Arial" panose="020B0604020202020204" pitchFamily="34" charset="0"/>
              <a:buChar char="•"/>
            </a:pPr>
            <a:r>
              <a:rPr lang="sv-SE" sz="2400" dirty="0"/>
              <a:t> vid PROM kan </a:t>
            </a:r>
            <a:r>
              <a:rPr lang="sv-SE" sz="2400" dirty="0" err="1"/>
              <a:t>oxytocin</a:t>
            </a:r>
            <a:r>
              <a:rPr lang="sv-SE" sz="2400" dirty="0"/>
              <a:t> ge en lägre risk för </a:t>
            </a:r>
            <a:r>
              <a:rPr lang="sv-SE" sz="2400" dirty="0" err="1"/>
              <a:t>korioamnionit</a:t>
            </a:r>
            <a:r>
              <a:rPr lang="sv-SE" sz="2400" dirty="0"/>
              <a:t> och behov av antibiotika till barnet jämfört med vaginalt prostaglandin</a:t>
            </a:r>
          </a:p>
          <a:p>
            <a:pPr>
              <a:buFont typeface="Arial" panose="020B0604020202020204" pitchFamily="34" charset="0"/>
              <a:buChar char="•"/>
            </a:pPr>
            <a:r>
              <a:rPr lang="sv-SE" sz="2400" dirty="0"/>
              <a:t> vid PROM och omogen cervix hos förstföderska kan man inte bedöma effekten av oralt </a:t>
            </a:r>
            <a:r>
              <a:rPr lang="sv-SE" sz="2400" dirty="0" err="1"/>
              <a:t>misoprostol</a:t>
            </a:r>
            <a:r>
              <a:rPr lang="sv-SE" sz="2400" dirty="0"/>
              <a:t> jämfört med </a:t>
            </a:r>
            <a:r>
              <a:rPr lang="sv-SE" sz="2400" dirty="0" err="1"/>
              <a:t>oxytocin</a:t>
            </a:r>
            <a:r>
              <a:rPr lang="sv-SE" sz="2400" dirty="0"/>
              <a:t> avseende risken för kejsarsnitt</a:t>
            </a:r>
          </a:p>
          <a:p>
            <a:pPr>
              <a:buFont typeface="Arial" panose="020B0604020202020204" pitchFamily="34" charset="0"/>
              <a:buChar char="•"/>
            </a:pPr>
            <a:r>
              <a:rPr lang="sv-SE" sz="2400" dirty="0"/>
              <a:t> otillräckligt vetenskapligt underlag för att kunna bedöma ev. skillnader i allvarlig </a:t>
            </a:r>
            <a:r>
              <a:rPr lang="sv-SE" sz="2400" dirty="0" err="1"/>
              <a:t>maternell</a:t>
            </a:r>
            <a:r>
              <a:rPr lang="sv-SE" sz="2400" dirty="0"/>
              <a:t> eller neonatal morbiditet och mortalitet </a:t>
            </a:r>
          </a:p>
        </p:txBody>
      </p:sp>
      <p:pic>
        <p:nvPicPr>
          <p:cNvPr id="4" name="Bildobjekt 3">
            <a:extLst>
              <a:ext uri="{FF2B5EF4-FFF2-40B4-BE49-F238E27FC236}">
                <a16:creationId xmlns:a16="http://schemas.microsoft.com/office/drawing/2014/main" id="{E0C98174-7271-D9D8-A6F3-4AF0BD81B915}"/>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989603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DA2D8-C227-5248-9471-CD54F0BA8D3E}"/>
              </a:ext>
            </a:extLst>
          </p:cNvPr>
          <p:cNvSpPr>
            <a:spLocks noGrp="1"/>
          </p:cNvSpPr>
          <p:nvPr>
            <p:ph type="title"/>
          </p:nvPr>
        </p:nvSpPr>
        <p:spPr/>
        <p:txBody>
          <a:bodyPr/>
          <a:lstStyle/>
          <a:p>
            <a:r>
              <a:rPr lang="sv-SE" dirty="0"/>
              <a:t>Övriga potentiella induktionsmetoder</a:t>
            </a:r>
          </a:p>
        </p:txBody>
      </p:sp>
      <p:sp>
        <p:nvSpPr>
          <p:cNvPr id="3" name="Platshållare för innehåll 2">
            <a:extLst>
              <a:ext uri="{FF2B5EF4-FFF2-40B4-BE49-F238E27FC236}">
                <a16:creationId xmlns:a16="http://schemas.microsoft.com/office/drawing/2014/main" id="{3C650AE3-9F0A-3C7B-683E-AF54FF02BA9D}"/>
              </a:ext>
            </a:extLst>
          </p:cNvPr>
          <p:cNvSpPr>
            <a:spLocks noGrp="1"/>
          </p:cNvSpPr>
          <p:nvPr>
            <p:ph idx="1"/>
          </p:nvPr>
        </p:nvSpPr>
        <p:spPr/>
        <p:txBody>
          <a:bodyPr>
            <a:normAutofit/>
          </a:bodyPr>
          <a:lstStyle/>
          <a:p>
            <a:r>
              <a:rPr lang="sv-SE" i="1" dirty="0"/>
              <a:t>Akupunktur - </a:t>
            </a:r>
            <a:r>
              <a:rPr lang="sv-SE" dirty="0"/>
              <a:t>Hypotesen är att den neurogena stimulationen ökar uterus kontraktilitet. Bara en liten studie har visat effekt i form av förkortning av cervix medan andra studier inte har kunnat visa effekt av akupunktur för induktion.</a:t>
            </a:r>
          </a:p>
          <a:p>
            <a:r>
              <a:rPr lang="sv-SE" i="1" dirty="0"/>
              <a:t>Samlag</a:t>
            </a:r>
            <a:r>
              <a:rPr lang="sv-SE" dirty="0"/>
              <a:t> - Möjliga förklaringar är hög koncentration av prostaglandin i sädesvätska, stimulation av kontraktioner till följd av samlaget samt endogen frisättning av </a:t>
            </a:r>
            <a:r>
              <a:rPr lang="sv-SE" dirty="0" err="1"/>
              <a:t>oxytocin</a:t>
            </a:r>
            <a:r>
              <a:rPr lang="sv-SE" dirty="0"/>
              <a:t> vid orgasm. Det finns bara en liten randomiserad studie. Den visade ingen skillnad i Bishop score eller tid till förlossning hos kvinnor som haft samlag fram till förlossningen jämfört med kvinnor som inte haft samlag.</a:t>
            </a:r>
          </a:p>
          <a:p>
            <a:r>
              <a:rPr lang="sv-SE" i="1" dirty="0"/>
              <a:t>Bröststimulering </a:t>
            </a:r>
            <a:r>
              <a:rPr lang="sv-SE" dirty="0"/>
              <a:t> - Ökad produktion av </a:t>
            </a:r>
            <a:r>
              <a:rPr lang="sv-SE" dirty="0" err="1"/>
              <a:t>oxytocin</a:t>
            </a:r>
            <a:r>
              <a:rPr lang="sv-SE" dirty="0"/>
              <a:t> som leder till kontraktioner. En systematisk </a:t>
            </a:r>
            <a:r>
              <a:rPr lang="sv-SE" dirty="0" err="1"/>
              <a:t>review</a:t>
            </a:r>
            <a:r>
              <a:rPr lang="sv-SE" dirty="0"/>
              <a:t> (6 RCT, n=719) visade att bröststimulering ökade andelen förlossningar inom 72 timmar och en mindre andel postpartumblödningar.  Studierna är mycket heterogena och många är av dålig kvalitet.</a:t>
            </a:r>
          </a:p>
        </p:txBody>
      </p:sp>
      <p:pic>
        <p:nvPicPr>
          <p:cNvPr id="4" name="Bildobjekt 3">
            <a:extLst>
              <a:ext uri="{FF2B5EF4-FFF2-40B4-BE49-F238E27FC236}">
                <a16:creationId xmlns:a16="http://schemas.microsoft.com/office/drawing/2014/main" id="{0A340749-B7C8-AE6C-2BE3-4B83BB84E843}"/>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45532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B4C4BA-293E-9F4F-08F4-D6160FC7AE4E}"/>
              </a:ext>
            </a:extLst>
          </p:cNvPr>
          <p:cNvSpPr>
            <a:spLocks noGrp="1"/>
          </p:cNvSpPr>
          <p:nvPr>
            <p:ph type="title"/>
          </p:nvPr>
        </p:nvSpPr>
        <p:spPr/>
        <p:txBody>
          <a:bodyPr>
            <a:normAutofit fontScale="90000"/>
          </a:bodyPr>
          <a:lstStyle/>
          <a:p>
            <a:pPr marL="0" indent="0"/>
            <a:br>
              <a:rPr lang="sv-SE" i="1" dirty="0"/>
            </a:br>
            <a:br>
              <a:rPr lang="sv-SE" i="1" dirty="0"/>
            </a:br>
            <a:br>
              <a:rPr lang="sv-SE" i="1" dirty="0"/>
            </a:br>
            <a:r>
              <a:rPr lang="sv-SE" i="1" dirty="0"/>
              <a:t>Vid behov av cx utmognad förstföderska v41+ –</a:t>
            </a:r>
            <a:br>
              <a:rPr lang="sv-SE" i="1" dirty="0"/>
            </a:br>
            <a:br>
              <a:rPr lang="sv-SE" i="1" dirty="0"/>
            </a:br>
            <a:br>
              <a:rPr lang="sv-SE" dirty="0"/>
            </a:br>
            <a:r>
              <a:rPr lang="sv-SE" i="1" dirty="0">
                <a:solidFill>
                  <a:srgbClr val="0070C0"/>
                </a:solidFill>
              </a:rPr>
              <a:t>Vid behov av cervixutmognad hos förstföderska v41+ – hur gör din klinik? </a:t>
            </a:r>
            <a:endParaRPr lang="sv-SE" dirty="0">
              <a:solidFill>
                <a:srgbClr val="0070C0"/>
              </a:solidFill>
            </a:endParaRPr>
          </a:p>
        </p:txBody>
      </p:sp>
      <p:sp>
        <p:nvSpPr>
          <p:cNvPr id="3" name="Platshållare för innehåll 2">
            <a:extLst>
              <a:ext uri="{FF2B5EF4-FFF2-40B4-BE49-F238E27FC236}">
                <a16:creationId xmlns:a16="http://schemas.microsoft.com/office/drawing/2014/main" id="{A39D376E-211C-BD6C-1870-D0D525B88B40}"/>
              </a:ext>
            </a:extLst>
          </p:cNvPr>
          <p:cNvSpPr>
            <a:spLocks noGrp="1"/>
          </p:cNvSpPr>
          <p:nvPr>
            <p:ph idx="1"/>
          </p:nvPr>
        </p:nvSpPr>
        <p:spPr/>
        <p:txBody>
          <a:bodyPr/>
          <a:lstStyle/>
          <a:p>
            <a:pPr marL="0" indent="0">
              <a:buNone/>
            </a:pPr>
            <a:endParaRPr lang="sv-SE" sz="3200" dirty="0"/>
          </a:p>
          <a:p>
            <a:pPr marL="0" indent="0">
              <a:buNone/>
            </a:pPr>
            <a:r>
              <a:rPr lang="sv-SE" sz="3200" dirty="0"/>
              <a:t>Prostaglandin</a:t>
            </a:r>
          </a:p>
          <a:p>
            <a:pPr marL="0" indent="0">
              <a:buNone/>
            </a:pPr>
            <a:r>
              <a:rPr lang="sv-SE" sz="3200" dirty="0"/>
              <a:t>Ballong</a:t>
            </a:r>
          </a:p>
          <a:p>
            <a:pPr marL="0" indent="0">
              <a:buNone/>
            </a:pPr>
            <a:r>
              <a:rPr lang="sv-SE" sz="3200" dirty="0"/>
              <a:t>Beror på vem som är ansvarig överläkare</a:t>
            </a:r>
          </a:p>
          <a:p>
            <a:endParaRPr lang="sv-SE" dirty="0"/>
          </a:p>
        </p:txBody>
      </p:sp>
    </p:spTree>
    <p:extLst>
      <p:ext uri="{BB962C8B-B14F-4D97-AF65-F5344CB8AC3E}">
        <p14:creationId xmlns:p14="http://schemas.microsoft.com/office/powerpoint/2010/main" val="1071002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D5402-A7C9-E622-618F-4029BD358461}"/>
              </a:ext>
            </a:extLst>
          </p:cNvPr>
          <p:cNvSpPr>
            <a:spLocks noGrp="1"/>
          </p:cNvSpPr>
          <p:nvPr>
            <p:ph type="title"/>
          </p:nvPr>
        </p:nvSpPr>
        <p:spPr/>
        <p:txBody>
          <a:bodyPr/>
          <a:lstStyle/>
          <a:p>
            <a:r>
              <a:rPr lang="sv-SE" i="1" dirty="0">
                <a:solidFill>
                  <a:srgbClr val="0070C0"/>
                </a:solidFill>
              </a:rPr>
              <a:t>Om val av prostaglandin i föregående exempel vilket väljer din klinik</a:t>
            </a:r>
            <a:r>
              <a:rPr lang="sv-SE" dirty="0">
                <a:solidFill>
                  <a:srgbClr val="0070C0"/>
                </a:solidFill>
              </a:rPr>
              <a:t>?</a:t>
            </a:r>
          </a:p>
        </p:txBody>
      </p:sp>
      <p:sp>
        <p:nvSpPr>
          <p:cNvPr id="3" name="Platshållare för innehåll 2">
            <a:extLst>
              <a:ext uri="{FF2B5EF4-FFF2-40B4-BE49-F238E27FC236}">
                <a16:creationId xmlns:a16="http://schemas.microsoft.com/office/drawing/2014/main" id="{A44F3464-97A9-72D8-1603-2F80FB5D3B92}"/>
              </a:ext>
            </a:extLst>
          </p:cNvPr>
          <p:cNvSpPr>
            <a:spLocks noGrp="1"/>
          </p:cNvSpPr>
          <p:nvPr>
            <p:ph idx="1"/>
          </p:nvPr>
        </p:nvSpPr>
        <p:spPr/>
        <p:txBody>
          <a:bodyPr>
            <a:normAutofit/>
          </a:bodyPr>
          <a:lstStyle/>
          <a:p>
            <a:pPr marL="0" indent="0">
              <a:buNone/>
            </a:pPr>
            <a:endParaRPr lang="sv-SE" sz="2800" dirty="0"/>
          </a:p>
          <a:p>
            <a:pPr marL="0" indent="0">
              <a:buNone/>
            </a:pPr>
            <a:r>
              <a:rPr lang="sv-SE" sz="2800" dirty="0"/>
              <a:t>Dinoprost (</a:t>
            </a:r>
            <a:r>
              <a:rPr lang="sv-SE" sz="2800" dirty="0" err="1"/>
              <a:t>Minprostin</a:t>
            </a:r>
            <a:r>
              <a:rPr lang="sv-SE" sz="2800" dirty="0"/>
              <a:t>®) </a:t>
            </a:r>
          </a:p>
          <a:p>
            <a:pPr marL="0" indent="0">
              <a:buNone/>
            </a:pPr>
            <a:r>
              <a:rPr lang="sv-SE" sz="2800" dirty="0"/>
              <a:t>Dinoprost (</a:t>
            </a:r>
            <a:r>
              <a:rPr lang="sv-SE" sz="2800" dirty="0" err="1"/>
              <a:t>Propess</a:t>
            </a:r>
            <a:r>
              <a:rPr lang="sv-SE" sz="2800" dirty="0"/>
              <a:t>®)</a:t>
            </a:r>
          </a:p>
          <a:p>
            <a:pPr marL="0" indent="0">
              <a:buNone/>
            </a:pPr>
            <a:r>
              <a:rPr lang="sv-SE" sz="2800" dirty="0" err="1"/>
              <a:t>Misopristol</a:t>
            </a:r>
            <a:r>
              <a:rPr lang="sv-SE" sz="2800" dirty="0"/>
              <a:t> (</a:t>
            </a:r>
            <a:r>
              <a:rPr lang="sv-SE" sz="2800" dirty="0" err="1"/>
              <a:t>Cytotec</a:t>
            </a:r>
            <a:r>
              <a:rPr lang="sv-SE" sz="2800" dirty="0"/>
              <a:t>®)</a:t>
            </a:r>
          </a:p>
          <a:p>
            <a:pPr marL="0" indent="0">
              <a:buNone/>
            </a:pPr>
            <a:r>
              <a:rPr lang="sv-SE" sz="2800" dirty="0" err="1"/>
              <a:t>Misoprostol</a:t>
            </a:r>
            <a:r>
              <a:rPr lang="sv-SE" sz="2800" dirty="0"/>
              <a:t> (</a:t>
            </a:r>
            <a:r>
              <a:rPr lang="sv-SE" sz="2800" dirty="0" err="1"/>
              <a:t>Angusta</a:t>
            </a:r>
            <a:r>
              <a:rPr lang="sv-SE" sz="2800" dirty="0"/>
              <a:t>®)</a:t>
            </a:r>
          </a:p>
          <a:p>
            <a:pPr marL="0" indent="0">
              <a:buNone/>
            </a:pPr>
            <a:r>
              <a:rPr lang="sv-SE" sz="2800" dirty="0"/>
              <a:t>Vet inte/varierar</a:t>
            </a:r>
          </a:p>
        </p:txBody>
      </p:sp>
    </p:spTree>
    <p:extLst>
      <p:ext uri="{BB962C8B-B14F-4D97-AF65-F5344CB8AC3E}">
        <p14:creationId xmlns:p14="http://schemas.microsoft.com/office/powerpoint/2010/main" val="329447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0778F-2AC7-3B21-07D5-B95F435DD8C5}"/>
              </a:ext>
            </a:extLst>
          </p:cNvPr>
          <p:cNvSpPr>
            <a:spLocks noGrp="1"/>
          </p:cNvSpPr>
          <p:nvPr>
            <p:ph type="title"/>
          </p:nvPr>
        </p:nvSpPr>
        <p:spPr/>
        <p:txBody>
          <a:bodyPr>
            <a:normAutofit/>
          </a:bodyPr>
          <a:lstStyle/>
          <a:p>
            <a:pPr algn="ctr"/>
            <a:r>
              <a:rPr lang="sv-SE" sz="8800" dirty="0">
                <a:solidFill>
                  <a:srgbClr val="0070C0"/>
                </a:solidFill>
              </a:rPr>
              <a:t>?</a:t>
            </a:r>
          </a:p>
        </p:txBody>
      </p:sp>
      <p:sp>
        <p:nvSpPr>
          <p:cNvPr id="4" name="Platshållare för innehåll 3">
            <a:extLst>
              <a:ext uri="{FF2B5EF4-FFF2-40B4-BE49-F238E27FC236}">
                <a16:creationId xmlns:a16="http://schemas.microsoft.com/office/drawing/2014/main" id="{E18E9B05-3E49-9AB6-7C91-EB68A14BFD8F}"/>
              </a:ext>
            </a:extLst>
          </p:cNvPr>
          <p:cNvSpPr>
            <a:spLocks noGrp="1"/>
          </p:cNvSpPr>
          <p:nvPr>
            <p:ph sz="half" idx="1"/>
          </p:nvPr>
        </p:nvSpPr>
        <p:spPr>
          <a:xfrm>
            <a:off x="838200" y="1825625"/>
            <a:ext cx="5062979" cy="4248347"/>
          </a:xfrm>
        </p:spPr>
        <p:txBody>
          <a:bodyPr/>
          <a:lstStyle/>
          <a:p>
            <a:endParaRPr lang="sv-SE" dirty="0"/>
          </a:p>
        </p:txBody>
      </p:sp>
      <p:sp>
        <p:nvSpPr>
          <p:cNvPr id="5" name="Platshållare för innehåll 4">
            <a:extLst>
              <a:ext uri="{FF2B5EF4-FFF2-40B4-BE49-F238E27FC236}">
                <a16:creationId xmlns:a16="http://schemas.microsoft.com/office/drawing/2014/main" id="{2D4693DE-5B74-428E-1C83-990E79A2B9BD}"/>
              </a:ext>
            </a:extLst>
          </p:cNvPr>
          <p:cNvSpPr>
            <a:spLocks noGrp="1"/>
          </p:cNvSpPr>
          <p:nvPr>
            <p:ph sz="half" idx="2"/>
          </p:nvPr>
        </p:nvSpPr>
        <p:spPr>
          <a:xfrm>
            <a:off x="13356415" y="3494087"/>
            <a:ext cx="3276395" cy="2845636"/>
          </a:xfrm>
        </p:spPr>
        <p:txBody>
          <a:bodyPr/>
          <a:lstStyle/>
          <a:p>
            <a:endParaRPr lang="sv-SE" dirty="0"/>
          </a:p>
        </p:txBody>
      </p:sp>
      <p:pic>
        <p:nvPicPr>
          <p:cNvPr id="1026" name="Picture 2">
            <a:extLst>
              <a:ext uri="{FF2B5EF4-FFF2-40B4-BE49-F238E27FC236}">
                <a16:creationId xmlns:a16="http://schemas.microsoft.com/office/drawing/2014/main" id="{0B09B6AF-C785-F191-5081-4759EAF1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714" y="1825625"/>
            <a:ext cx="3276395" cy="436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14410CE9-013C-D0E3-6132-6DACB9497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231" y="1825624"/>
            <a:ext cx="3276395" cy="436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33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220119-D590-911E-130C-DA117DE0E84A}"/>
              </a:ext>
            </a:extLst>
          </p:cNvPr>
          <p:cNvSpPr>
            <a:spLocks noGrp="1"/>
          </p:cNvSpPr>
          <p:nvPr>
            <p:ph type="title"/>
          </p:nvPr>
        </p:nvSpPr>
        <p:spPr/>
        <p:txBody>
          <a:bodyPr>
            <a:normAutofit/>
          </a:bodyPr>
          <a:lstStyle/>
          <a:p>
            <a:r>
              <a:rPr lang="sv-SE" dirty="0" err="1"/>
              <a:t>Misoprostol</a:t>
            </a:r>
            <a:r>
              <a:rPr lang="sv-SE" dirty="0"/>
              <a:t> oralt jämfört med </a:t>
            </a:r>
            <a:r>
              <a:rPr lang="sv-SE" dirty="0" err="1"/>
              <a:t>dinoproston</a:t>
            </a:r>
            <a:r>
              <a:rPr lang="sv-SE" dirty="0"/>
              <a:t> vaginalt</a:t>
            </a:r>
          </a:p>
        </p:txBody>
      </p:sp>
      <p:sp>
        <p:nvSpPr>
          <p:cNvPr id="3" name="Platshållare för innehåll 2">
            <a:extLst>
              <a:ext uri="{FF2B5EF4-FFF2-40B4-BE49-F238E27FC236}">
                <a16:creationId xmlns:a16="http://schemas.microsoft.com/office/drawing/2014/main" id="{8D755D88-F3A7-B6F1-E2B9-175DE3B513D1}"/>
              </a:ext>
            </a:extLst>
          </p:cNvPr>
          <p:cNvSpPr>
            <a:spLocks noGrp="1"/>
          </p:cNvSpPr>
          <p:nvPr>
            <p:ph idx="1"/>
          </p:nvPr>
        </p:nvSpPr>
        <p:spPr/>
        <p:txBody>
          <a:bodyPr>
            <a:normAutofit/>
          </a:bodyPr>
          <a:lstStyle/>
          <a:p>
            <a:pPr>
              <a:buFont typeface="Arial" panose="020B0604020202020204" pitchFamily="34" charset="0"/>
              <a:buChar char="•"/>
            </a:pPr>
            <a:r>
              <a:rPr lang="sv-SE" sz="2400" dirty="0"/>
              <a:t> sannolikt lägre andel vaginalt förlösta inom 24 timmar</a:t>
            </a:r>
          </a:p>
          <a:p>
            <a:pPr>
              <a:buFont typeface="Arial" panose="020B0604020202020204" pitchFamily="34" charset="0"/>
              <a:buChar char="•"/>
            </a:pPr>
            <a:r>
              <a:rPr lang="sv-SE" sz="2400" dirty="0"/>
              <a:t> minskar sannolikt överstimulering med påverkan av fosterhjärtfrekvens</a:t>
            </a:r>
          </a:p>
          <a:p>
            <a:pPr>
              <a:buFont typeface="Arial" panose="020B0604020202020204" pitchFamily="34" charset="0"/>
              <a:buChar char="•"/>
            </a:pPr>
            <a:r>
              <a:rPr lang="sv-SE" sz="2400" dirty="0"/>
              <a:t> minskar sannolikt risken för kejsarsnitt</a:t>
            </a:r>
          </a:p>
          <a:p>
            <a:pPr>
              <a:buFont typeface="Arial" panose="020B0604020202020204" pitchFamily="34" charset="0"/>
              <a:buChar char="•"/>
            </a:pPr>
            <a:r>
              <a:rPr lang="sv-SE" sz="2400" dirty="0"/>
              <a:t> sannolikt inga skillnader i </a:t>
            </a:r>
            <a:r>
              <a:rPr lang="sv-SE" sz="2400" dirty="0" err="1"/>
              <a:t>Apgar</a:t>
            </a:r>
            <a:r>
              <a:rPr lang="sv-SE" sz="2400" dirty="0"/>
              <a:t> &lt; 7 vid 5 minuter</a:t>
            </a:r>
          </a:p>
          <a:p>
            <a:pPr>
              <a:buFont typeface="Arial" panose="020B0604020202020204" pitchFamily="34" charset="0"/>
              <a:buChar char="•"/>
            </a:pPr>
            <a:r>
              <a:rPr lang="sv-SE" sz="2400" dirty="0"/>
              <a:t> sannolikt liten eller inga skillnader i neonatalvård</a:t>
            </a:r>
          </a:p>
          <a:p>
            <a:pPr>
              <a:buFont typeface="Arial" panose="020B0604020202020204" pitchFamily="34" charset="0"/>
              <a:buChar char="•"/>
            </a:pPr>
            <a:r>
              <a:rPr lang="sv-SE" sz="2400" dirty="0"/>
              <a:t> för utfallen av neonatal och </a:t>
            </a:r>
            <a:r>
              <a:rPr lang="sv-SE" sz="2400" dirty="0" err="1"/>
              <a:t>maternell</a:t>
            </a:r>
            <a:r>
              <a:rPr lang="sv-SE" sz="2400" dirty="0"/>
              <a:t> morbiditet samt mortalitet var det vetenskapliga underlaget otillräckligt</a:t>
            </a:r>
          </a:p>
        </p:txBody>
      </p:sp>
      <p:pic>
        <p:nvPicPr>
          <p:cNvPr id="4" name="Bildobjekt 3">
            <a:extLst>
              <a:ext uri="{FF2B5EF4-FFF2-40B4-BE49-F238E27FC236}">
                <a16:creationId xmlns:a16="http://schemas.microsoft.com/office/drawing/2014/main" id="{9D864DBF-0C3E-9657-F8A8-C35EB4795254}"/>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643925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F33FC8-689E-BB8D-F145-B74E82C8B906}"/>
              </a:ext>
            </a:extLst>
          </p:cNvPr>
          <p:cNvSpPr>
            <a:spLocks noGrp="1"/>
          </p:cNvSpPr>
          <p:nvPr>
            <p:ph type="title"/>
          </p:nvPr>
        </p:nvSpPr>
        <p:spPr/>
        <p:txBody>
          <a:bodyPr/>
          <a:lstStyle/>
          <a:p>
            <a:r>
              <a:rPr lang="sv-SE" dirty="0"/>
              <a:t>Ballongkateter jämfört med </a:t>
            </a:r>
            <a:r>
              <a:rPr lang="sv-SE" dirty="0" err="1"/>
              <a:t>dinoproston</a:t>
            </a:r>
            <a:r>
              <a:rPr lang="sv-SE" dirty="0"/>
              <a:t>:</a:t>
            </a:r>
          </a:p>
        </p:txBody>
      </p:sp>
      <p:sp>
        <p:nvSpPr>
          <p:cNvPr id="3" name="Platshållare för innehåll 2">
            <a:extLst>
              <a:ext uri="{FF2B5EF4-FFF2-40B4-BE49-F238E27FC236}">
                <a16:creationId xmlns:a16="http://schemas.microsoft.com/office/drawing/2014/main" id="{10309F32-FB34-774D-5CBF-91628D9C9726}"/>
              </a:ext>
            </a:extLst>
          </p:cNvPr>
          <p:cNvSpPr>
            <a:spLocks noGrp="1"/>
          </p:cNvSpPr>
          <p:nvPr>
            <p:ph idx="1"/>
          </p:nvPr>
        </p:nvSpPr>
        <p:spPr/>
        <p:txBody>
          <a:bodyPr>
            <a:normAutofit/>
          </a:bodyPr>
          <a:lstStyle/>
          <a:p>
            <a:pPr>
              <a:buFont typeface="Arial" panose="020B0604020202020204" pitchFamily="34" charset="0"/>
              <a:buChar char="•"/>
            </a:pPr>
            <a:r>
              <a:rPr lang="sv-SE" sz="2400" dirty="0"/>
              <a:t> ger sannolikt ingen skillnad i andel vaginalförlösta inom 24 timmar </a:t>
            </a:r>
          </a:p>
          <a:p>
            <a:pPr>
              <a:buFont typeface="Arial" panose="020B0604020202020204" pitchFamily="34" charset="0"/>
              <a:buChar char="•"/>
            </a:pPr>
            <a:r>
              <a:rPr lang="sv-SE" sz="2400" dirty="0"/>
              <a:t> minskar risken för överstimulering med CTG-påverkan </a:t>
            </a:r>
          </a:p>
          <a:p>
            <a:pPr>
              <a:buFont typeface="Arial" panose="020B0604020202020204" pitchFamily="34" charset="0"/>
              <a:buChar char="•"/>
            </a:pPr>
            <a:r>
              <a:rPr lang="sv-SE" sz="2400" dirty="0"/>
              <a:t> påverkar inte andelen kejsarsnitt </a:t>
            </a:r>
          </a:p>
          <a:p>
            <a:pPr>
              <a:buFont typeface="Arial" panose="020B0604020202020204" pitchFamily="34" charset="0"/>
              <a:buChar char="•"/>
            </a:pPr>
            <a:r>
              <a:rPr lang="sv-SE" sz="2400" dirty="0"/>
              <a:t> minskar risken för allvarlig neonatal morbiditet eller perinatal död</a:t>
            </a:r>
          </a:p>
          <a:p>
            <a:pPr>
              <a:buFont typeface="Arial" panose="020B0604020202020204" pitchFamily="34" charset="0"/>
              <a:buChar char="•"/>
            </a:pPr>
            <a:r>
              <a:rPr lang="sv-SE" sz="2400" dirty="0"/>
              <a:t> otillräckligt vetenskapligt underlag för utvärdering av </a:t>
            </a:r>
            <a:r>
              <a:rPr lang="sv-SE" sz="2400" dirty="0" err="1"/>
              <a:t>ev</a:t>
            </a:r>
            <a:r>
              <a:rPr lang="sv-SE" sz="2400" dirty="0"/>
              <a:t>, skillnader i allvarlig </a:t>
            </a:r>
            <a:r>
              <a:rPr lang="sv-SE" sz="2400" dirty="0" err="1"/>
              <a:t>maternell</a:t>
            </a:r>
            <a:r>
              <a:rPr lang="sv-SE" sz="2400" dirty="0"/>
              <a:t> morbiditet/mortalitet</a:t>
            </a:r>
          </a:p>
          <a:p>
            <a:pPr>
              <a:buFont typeface="Arial" panose="020B0604020202020204" pitchFamily="34" charset="0"/>
              <a:buChar char="•"/>
            </a:pPr>
            <a:r>
              <a:rPr lang="sv-SE" sz="2400" dirty="0"/>
              <a:t> påverkar sannolikt ej risken för </a:t>
            </a:r>
            <a:r>
              <a:rPr lang="sv-SE" sz="2400" dirty="0" err="1"/>
              <a:t>Apgar</a:t>
            </a:r>
            <a:r>
              <a:rPr lang="sv-SE" sz="2400" dirty="0"/>
              <a:t> score</a:t>
            </a:r>
          </a:p>
        </p:txBody>
      </p:sp>
      <p:pic>
        <p:nvPicPr>
          <p:cNvPr id="4" name="Bildobjekt 3">
            <a:extLst>
              <a:ext uri="{FF2B5EF4-FFF2-40B4-BE49-F238E27FC236}">
                <a16:creationId xmlns:a16="http://schemas.microsoft.com/office/drawing/2014/main" id="{AB583757-546E-5B3B-E8AF-E8F2C69068B6}"/>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42183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E0FFDE-9B4C-7110-6B06-0D9831AEB00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2600" dirty="0" err="1">
                <a:solidFill>
                  <a:schemeClr val="tx1">
                    <a:lumMod val="85000"/>
                    <a:lumOff val="15000"/>
                  </a:schemeClr>
                </a:solidFill>
              </a:rPr>
              <a:t>Induktion</a:t>
            </a:r>
            <a:r>
              <a:rPr lang="en-US" sz="2600" dirty="0">
                <a:solidFill>
                  <a:schemeClr val="tx1">
                    <a:lumMod val="85000"/>
                    <a:lumOff val="15000"/>
                  </a:schemeClr>
                </a:solidFill>
              </a:rPr>
              <a:t>- </a:t>
            </a:r>
            <a:r>
              <a:rPr lang="en-US" sz="2600" dirty="0" err="1">
                <a:solidFill>
                  <a:schemeClr val="tx1">
                    <a:lumMod val="85000"/>
                    <a:lumOff val="15000"/>
                  </a:schemeClr>
                </a:solidFill>
              </a:rPr>
              <a:t>och</a:t>
            </a:r>
            <a:r>
              <a:rPr lang="en-US" sz="2600" dirty="0">
                <a:solidFill>
                  <a:schemeClr val="tx1">
                    <a:lumMod val="85000"/>
                    <a:lumOff val="15000"/>
                  </a:schemeClr>
                </a:solidFill>
              </a:rPr>
              <a:t> </a:t>
            </a:r>
            <a:r>
              <a:rPr lang="en-US" sz="2600" dirty="0" err="1">
                <a:solidFill>
                  <a:schemeClr val="tx1">
                    <a:lumMod val="85000"/>
                    <a:lumOff val="15000"/>
                  </a:schemeClr>
                </a:solidFill>
              </a:rPr>
              <a:t>sectiofrekvens</a:t>
            </a:r>
            <a:r>
              <a:rPr lang="en-US" sz="2600" dirty="0">
                <a:solidFill>
                  <a:schemeClr val="tx1">
                    <a:lumMod val="85000"/>
                    <a:lumOff val="15000"/>
                  </a:schemeClr>
                </a:solidFill>
              </a:rPr>
              <a:t> </a:t>
            </a:r>
            <a:r>
              <a:rPr lang="en-US" sz="2600" dirty="0" err="1">
                <a:solidFill>
                  <a:schemeClr val="tx1">
                    <a:lumMod val="85000"/>
                    <a:lumOff val="15000"/>
                  </a:schemeClr>
                </a:solidFill>
              </a:rPr>
              <a:t>förstföderskor</a:t>
            </a:r>
            <a:r>
              <a:rPr lang="en-US" sz="2600" dirty="0">
                <a:solidFill>
                  <a:schemeClr val="tx1">
                    <a:lumMod val="85000"/>
                    <a:lumOff val="15000"/>
                  </a:schemeClr>
                </a:solidFill>
              </a:rPr>
              <a:t> </a:t>
            </a:r>
          </a:p>
        </p:txBody>
      </p:sp>
      <p:sp>
        <p:nvSpPr>
          <p:cNvPr id="3" name="textruta 2">
            <a:extLst>
              <a:ext uri="{FF2B5EF4-FFF2-40B4-BE49-F238E27FC236}">
                <a16:creationId xmlns:a16="http://schemas.microsoft.com/office/drawing/2014/main" id="{7A3715AE-67AE-33C8-ECB9-A5D2F6875000}"/>
              </a:ext>
            </a:extLst>
          </p:cNvPr>
          <p:cNvSpPr txBox="1"/>
          <p:nvPr/>
        </p:nvSpPr>
        <p:spPr>
          <a:xfrm>
            <a:off x="8141110" y="4455621"/>
            <a:ext cx="3417990" cy="1238616"/>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endParaRPr lang="en-US" sz="2000" cap="all" spc="200" dirty="0">
              <a:solidFill>
                <a:schemeClr val="tx1">
                  <a:lumMod val="85000"/>
                  <a:lumOff val="15000"/>
                </a:schemeClr>
              </a:solidFill>
              <a:latin typeface="+mj-lt"/>
            </a:endParaRPr>
          </a:p>
        </p:txBody>
      </p:sp>
      <p:cxnSp>
        <p:nvCxnSpPr>
          <p:cNvPr id="18" name="Straight Connector 17">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2" name="Rectangle 21">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4" name="textruta 3">
            <a:extLst>
              <a:ext uri="{FF2B5EF4-FFF2-40B4-BE49-F238E27FC236}">
                <a16:creationId xmlns:a16="http://schemas.microsoft.com/office/drawing/2014/main" id="{ADF53F47-2E86-774A-5D69-838A58EF5D14}"/>
              </a:ext>
            </a:extLst>
          </p:cNvPr>
          <p:cNvSpPr txBox="1"/>
          <p:nvPr/>
        </p:nvSpPr>
        <p:spPr>
          <a:xfrm>
            <a:off x="813816" y="6451610"/>
            <a:ext cx="10341864" cy="369332"/>
          </a:xfrm>
          <a:prstGeom prst="rect">
            <a:avLst/>
          </a:prstGeom>
          <a:noFill/>
        </p:spPr>
        <p:txBody>
          <a:bodyPr wrap="square" rtlCol="0">
            <a:spAutoFit/>
          </a:bodyPr>
          <a:lstStyle/>
          <a:p>
            <a:pPr algn="ctr"/>
            <a:r>
              <a:rPr lang="sv-SE" dirty="0">
                <a:solidFill>
                  <a:schemeClr val="bg1">
                    <a:lumMod val="50000"/>
                  </a:schemeClr>
                </a:solidFill>
              </a:rPr>
              <a:t>Socialstyrelsen</a:t>
            </a:r>
          </a:p>
        </p:txBody>
      </p:sp>
      <p:pic>
        <p:nvPicPr>
          <p:cNvPr id="6" name="Platshållare för innehåll 4">
            <a:extLst>
              <a:ext uri="{FF2B5EF4-FFF2-40B4-BE49-F238E27FC236}">
                <a16:creationId xmlns:a16="http://schemas.microsoft.com/office/drawing/2014/main" id="{A7B96A7C-3152-FAE3-FC7C-5809D299DF72}"/>
              </a:ext>
            </a:extLst>
          </p:cNvPr>
          <p:cNvPicPr>
            <a:picLocks noChangeAspect="1"/>
          </p:cNvPicPr>
          <p:nvPr/>
        </p:nvPicPr>
        <p:blipFill>
          <a:blip r:embed="rId3"/>
          <a:stretch>
            <a:fillRect/>
          </a:stretch>
        </p:blipFill>
        <p:spPr>
          <a:xfrm>
            <a:off x="632900" y="122028"/>
            <a:ext cx="6364237" cy="5979677"/>
          </a:xfrm>
          <a:prstGeom prst="rect">
            <a:avLst/>
          </a:prstGeom>
        </p:spPr>
      </p:pic>
      <p:sp>
        <p:nvSpPr>
          <p:cNvPr id="8" name="Platshållare för innehåll 7">
            <a:extLst>
              <a:ext uri="{FF2B5EF4-FFF2-40B4-BE49-F238E27FC236}">
                <a16:creationId xmlns:a16="http://schemas.microsoft.com/office/drawing/2014/main" id="{938B37E8-DE5F-863B-2E5F-81ED54E84C26}"/>
              </a:ext>
            </a:extLst>
          </p:cNvPr>
          <p:cNvSpPr>
            <a:spLocks noGrp="1"/>
          </p:cNvSpPr>
          <p:nvPr>
            <p:ph idx="1"/>
          </p:nvPr>
        </p:nvSpPr>
        <p:spPr/>
        <p:txBody>
          <a:bodyPr/>
          <a:lstStyle/>
          <a:p>
            <a:pPr marL="0" indent="0">
              <a:buNone/>
            </a:pPr>
            <a:endParaRPr lang="sv-SE" dirty="0"/>
          </a:p>
        </p:txBody>
      </p:sp>
      <p:pic>
        <p:nvPicPr>
          <p:cNvPr id="5" name="Platshållare för innehåll 4">
            <a:extLst>
              <a:ext uri="{FF2B5EF4-FFF2-40B4-BE49-F238E27FC236}">
                <a16:creationId xmlns:a16="http://schemas.microsoft.com/office/drawing/2014/main" id="{2F60BA41-D8F3-A2CF-762C-9197FAB5DD68}"/>
              </a:ext>
            </a:extLst>
          </p:cNvPr>
          <p:cNvPicPr>
            <a:picLocks noChangeAspect="1"/>
          </p:cNvPicPr>
          <p:nvPr/>
        </p:nvPicPr>
        <p:blipFill>
          <a:blip r:embed="rId4"/>
          <a:stretch>
            <a:fillRect/>
          </a:stretch>
        </p:blipFill>
        <p:spPr>
          <a:xfrm>
            <a:off x="320040" y="183991"/>
            <a:ext cx="6754750" cy="5750465"/>
          </a:xfrm>
          <a:prstGeom prst="rect">
            <a:avLst/>
          </a:prstGeom>
        </p:spPr>
      </p:pic>
    </p:spTree>
    <p:extLst>
      <p:ext uri="{BB962C8B-B14F-4D97-AF65-F5344CB8AC3E}">
        <p14:creationId xmlns:p14="http://schemas.microsoft.com/office/powerpoint/2010/main" val="218462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09C72C-79EB-F8B9-BB61-08DA7A4D75DA}"/>
              </a:ext>
            </a:extLst>
          </p:cNvPr>
          <p:cNvSpPr>
            <a:spLocks noGrp="1"/>
          </p:cNvSpPr>
          <p:nvPr>
            <p:ph type="title"/>
          </p:nvPr>
        </p:nvSpPr>
        <p:spPr/>
        <p:txBody>
          <a:bodyPr/>
          <a:lstStyle/>
          <a:p>
            <a:r>
              <a:rPr lang="sv-SE" dirty="0"/>
              <a:t>Ballongkateter jämfört med </a:t>
            </a:r>
            <a:br>
              <a:rPr lang="sv-SE" dirty="0"/>
            </a:br>
            <a:r>
              <a:rPr lang="sv-SE" dirty="0"/>
              <a:t>peroral lågdos </a:t>
            </a:r>
            <a:r>
              <a:rPr lang="sv-SE" dirty="0" err="1"/>
              <a:t>misoprostol</a:t>
            </a:r>
            <a:endParaRPr lang="sv-SE" dirty="0"/>
          </a:p>
        </p:txBody>
      </p:sp>
      <p:sp>
        <p:nvSpPr>
          <p:cNvPr id="3" name="Platshållare för innehåll 2">
            <a:extLst>
              <a:ext uri="{FF2B5EF4-FFF2-40B4-BE49-F238E27FC236}">
                <a16:creationId xmlns:a16="http://schemas.microsoft.com/office/drawing/2014/main" id="{F2428AD0-DDA1-28E8-1095-8100D270D06C}"/>
              </a:ext>
            </a:extLst>
          </p:cNvPr>
          <p:cNvSpPr>
            <a:spLocks noGrp="1"/>
          </p:cNvSpPr>
          <p:nvPr>
            <p:ph idx="1"/>
          </p:nvPr>
        </p:nvSpPr>
        <p:spPr/>
        <p:txBody>
          <a:bodyPr>
            <a:normAutofit/>
          </a:bodyPr>
          <a:lstStyle/>
          <a:p>
            <a:pPr>
              <a:buFont typeface="Arial" panose="020B0604020202020204" pitchFamily="34" charset="0"/>
              <a:buChar char="•"/>
            </a:pPr>
            <a:r>
              <a:rPr lang="sv-SE" sz="2400" dirty="0"/>
              <a:t> ger sannolikt ingen skillnad i andel vaginalförlösta inom 24 timmar </a:t>
            </a:r>
          </a:p>
          <a:p>
            <a:pPr>
              <a:buFont typeface="Arial" panose="020B0604020202020204" pitchFamily="34" charset="0"/>
              <a:buChar char="•"/>
            </a:pPr>
            <a:r>
              <a:rPr lang="sv-SE" sz="2400" dirty="0"/>
              <a:t> påverkar sannolikt inte risken för överstimulering med CTG-påverkan </a:t>
            </a:r>
          </a:p>
          <a:p>
            <a:pPr>
              <a:buFont typeface="Arial" panose="020B0604020202020204" pitchFamily="34" charset="0"/>
              <a:buChar char="•"/>
            </a:pPr>
            <a:r>
              <a:rPr lang="sv-SE" sz="2400" dirty="0"/>
              <a:t> ökar sannolikt andelen kejsarsnitt </a:t>
            </a:r>
          </a:p>
          <a:p>
            <a:pPr>
              <a:buFont typeface="Arial" panose="020B0604020202020204" pitchFamily="34" charset="0"/>
              <a:buChar char="•"/>
            </a:pPr>
            <a:r>
              <a:rPr lang="sv-SE" sz="2400" dirty="0"/>
              <a:t> otillräckligt vetenskapligt underlag för utvärdering av </a:t>
            </a:r>
            <a:r>
              <a:rPr lang="sv-SE" sz="2400" dirty="0" err="1"/>
              <a:t>ev</a:t>
            </a:r>
            <a:r>
              <a:rPr lang="sv-SE" sz="2400" dirty="0"/>
              <a:t>, skillnader i risken för allvarlig neonatal morbiditet eller perinatal död </a:t>
            </a:r>
          </a:p>
          <a:p>
            <a:pPr>
              <a:buFont typeface="Arial" panose="020B0604020202020204" pitchFamily="34" charset="0"/>
              <a:buChar char="•"/>
            </a:pPr>
            <a:r>
              <a:rPr lang="sv-SE" sz="2400" dirty="0"/>
              <a:t> otillräckligt vetenskapligt underlag för utvärdering av </a:t>
            </a:r>
            <a:r>
              <a:rPr lang="sv-SE" sz="2400" dirty="0" err="1"/>
              <a:t>ev</a:t>
            </a:r>
            <a:r>
              <a:rPr lang="sv-SE" sz="2400" dirty="0"/>
              <a:t>, skillnader i allvarlig </a:t>
            </a:r>
            <a:r>
              <a:rPr lang="sv-SE" sz="2400" dirty="0" err="1"/>
              <a:t>maternell</a:t>
            </a:r>
            <a:r>
              <a:rPr lang="sv-SE" sz="2400" dirty="0"/>
              <a:t> morbiditet/död </a:t>
            </a:r>
          </a:p>
          <a:p>
            <a:pPr>
              <a:buFont typeface="Arial" panose="020B0604020202020204" pitchFamily="34" charset="0"/>
              <a:buChar char="•"/>
            </a:pPr>
            <a:r>
              <a:rPr lang="sv-SE" sz="2400" dirty="0"/>
              <a:t> påverkar sannolikt ej risken för </a:t>
            </a:r>
            <a:r>
              <a:rPr lang="sv-SE" sz="2400" dirty="0" err="1"/>
              <a:t>Apgar</a:t>
            </a:r>
            <a:r>
              <a:rPr lang="sv-SE" sz="2400" dirty="0"/>
              <a:t> score</a:t>
            </a:r>
          </a:p>
        </p:txBody>
      </p:sp>
      <p:pic>
        <p:nvPicPr>
          <p:cNvPr id="4" name="Bildobjekt 3">
            <a:extLst>
              <a:ext uri="{FF2B5EF4-FFF2-40B4-BE49-F238E27FC236}">
                <a16:creationId xmlns:a16="http://schemas.microsoft.com/office/drawing/2014/main" id="{09640F87-03D7-0A63-A7FA-7B10BD92EF62}"/>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280167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7F0BD30-BEFA-0196-8044-38B032CDC8C6}"/>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57190749-38C2-92C2-DA05-EFD0FD92BDA3}"/>
              </a:ext>
            </a:extLst>
          </p:cNvPr>
          <p:cNvPicPr>
            <a:picLocks noGrp="1" noChangeAspect="1"/>
          </p:cNvPicPr>
          <p:nvPr>
            <p:ph idx="1"/>
          </p:nvPr>
        </p:nvPicPr>
        <p:blipFill>
          <a:blip r:embed="rId2"/>
          <a:stretch>
            <a:fillRect/>
          </a:stretch>
        </p:blipFill>
        <p:spPr>
          <a:xfrm>
            <a:off x="5309009" y="286603"/>
            <a:ext cx="5928896" cy="6048209"/>
          </a:xfrm>
        </p:spPr>
      </p:pic>
      <p:pic>
        <p:nvPicPr>
          <p:cNvPr id="6" name="Bildobjekt 5">
            <a:extLst>
              <a:ext uri="{FF2B5EF4-FFF2-40B4-BE49-F238E27FC236}">
                <a16:creationId xmlns:a16="http://schemas.microsoft.com/office/drawing/2014/main" id="{B45347DA-9280-0031-255B-FD4F71BB6CAF}"/>
              </a:ext>
            </a:extLst>
          </p:cNvPr>
          <p:cNvPicPr>
            <a:picLocks noChangeAspect="1"/>
          </p:cNvPicPr>
          <p:nvPr/>
        </p:nvPicPr>
        <p:blipFill>
          <a:blip r:embed="rId3"/>
          <a:stretch>
            <a:fillRect/>
          </a:stretch>
        </p:blipFill>
        <p:spPr>
          <a:xfrm>
            <a:off x="674755" y="730667"/>
            <a:ext cx="4775656" cy="1006693"/>
          </a:xfrm>
          <a:prstGeom prst="rect">
            <a:avLst/>
          </a:prstGeom>
        </p:spPr>
      </p:pic>
    </p:spTree>
    <p:extLst>
      <p:ext uri="{BB962C8B-B14F-4D97-AF65-F5344CB8AC3E}">
        <p14:creationId xmlns:p14="http://schemas.microsoft.com/office/powerpoint/2010/main" val="715543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58E5C-5579-A880-D90C-E409A0D1E4CB}"/>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4F2E2CDF-374C-2444-3027-66582AE1A477}"/>
              </a:ext>
            </a:extLst>
          </p:cNvPr>
          <p:cNvSpPr>
            <a:spLocks noGrp="1"/>
          </p:cNvSpPr>
          <p:nvPr>
            <p:ph idx="1"/>
          </p:nvPr>
        </p:nvSpPr>
        <p:spPr/>
        <p:txBody>
          <a:bodyPr>
            <a:normAutofit/>
          </a:bodyPr>
          <a:lstStyle/>
          <a:p>
            <a:pPr>
              <a:buFont typeface="Arial" panose="020B0604020202020204" pitchFamily="34" charset="0"/>
              <a:buChar char="•"/>
            </a:pPr>
            <a:r>
              <a:rPr lang="sv-SE" sz="2400" dirty="0"/>
              <a:t> Sannolikt används i Sverige alla metoder för induktion av kvinnor med tidigare kejsarsnitt. </a:t>
            </a:r>
          </a:p>
          <a:p>
            <a:pPr>
              <a:buFont typeface="Arial" panose="020B0604020202020204" pitchFamily="34" charset="0"/>
              <a:buChar char="•"/>
            </a:pPr>
            <a:r>
              <a:rPr lang="sv-SE" sz="2400" dirty="0"/>
              <a:t> Uterusruptur och medföljande risk för mortalitet och allvarlig morbiditet för framförallt barnet, är ett viktigt utfall att ha i åtanke vid induktion av kvinnor med tidigare kejsarsnitt eftersom val av induktionsmetod kan ha betydelse. </a:t>
            </a:r>
          </a:p>
          <a:p>
            <a:pPr>
              <a:buFont typeface="Arial" panose="020B0604020202020204" pitchFamily="34" charset="0"/>
              <a:buChar char="•"/>
            </a:pPr>
            <a:r>
              <a:rPr lang="sv-SE" sz="2400" dirty="0"/>
              <a:t> Tidigare kejsarsnitt är den starkaste riskfaktorn för uterusruptur.</a:t>
            </a:r>
          </a:p>
          <a:p>
            <a:pPr>
              <a:buFont typeface="Arial" panose="020B0604020202020204" pitchFamily="34" charset="0"/>
              <a:buChar char="•"/>
            </a:pPr>
            <a:r>
              <a:rPr lang="sv-SE" sz="2400" dirty="0"/>
              <a:t> Andra riskfaktorer är induktion, stort barn, värkrubbning, kortvuxenhet och ålder &gt;35.</a:t>
            </a:r>
          </a:p>
        </p:txBody>
      </p:sp>
      <p:pic>
        <p:nvPicPr>
          <p:cNvPr id="5" name="Bildobjekt 4" descr="En bild som visar clipart, tecknad serie, design, illustration&#10;&#10;AI-genererat innehåll kan vara felaktigt.">
            <a:extLst>
              <a:ext uri="{FF2B5EF4-FFF2-40B4-BE49-F238E27FC236}">
                <a16:creationId xmlns:a16="http://schemas.microsoft.com/office/drawing/2014/main" id="{A3F5C092-CD3D-6D0B-889F-E7008AB6F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958" y="509096"/>
            <a:ext cx="939877" cy="1028769"/>
          </a:xfrm>
          <a:prstGeom prst="rect">
            <a:avLst/>
          </a:prstGeom>
        </p:spPr>
      </p:pic>
      <p:pic>
        <p:nvPicPr>
          <p:cNvPr id="4" name="Bildobjekt 3">
            <a:extLst>
              <a:ext uri="{FF2B5EF4-FFF2-40B4-BE49-F238E27FC236}">
                <a16:creationId xmlns:a16="http://schemas.microsoft.com/office/drawing/2014/main" id="{D1B0FC18-B87E-C2F3-B6F1-1312AF7FAE41}"/>
              </a:ext>
            </a:extLst>
          </p:cNvPr>
          <p:cNvPicPr>
            <a:picLocks noChangeAspect="1"/>
          </p:cNvPicPr>
          <p:nvPr/>
        </p:nvPicPr>
        <p:blipFill>
          <a:blip r:embed="rId3"/>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543171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DAB85-1A71-6E6C-813E-E9A4524FCA78}"/>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7E58805C-9BB1-C1D4-6263-F03C8FB89372}"/>
              </a:ext>
            </a:extLst>
          </p:cNvPr>
          <p:cNvSpPr>
            <a:spLocks noGrp="1"/>
          </p:cNvSpPr>
          <p:nvPr>
            <p:ph idx="1"/>
          </p:nvPr>
        </p:nvSpPr>
        <p:spPr/>
        <p:txBody>
          <a:bodyPr/>
          <a:lstStyle/>
          <a:p>
            <a:r>
              <a:rPr lang="sv-SE" sz="2400" dirty="0"/>
              <a:t>Incidensen för uterusruptur hos kvinnor med ett tidigare kejsarsnitt som i sin andra graviditet gör ett försök till vaginal förlossning är 0,45-0,9% vilket kan jämföras med incidensen för kvinnor med tidigare vaginal förlossning; 0,18 promille. </a:t>
            </a:r>
          </a:p>
          <a:p>
            <a:endParaRPr lang="sv-SE" sz="2400" dirty="0"/>
          </a:p>
          <a:p>
            <a:r>
              <a:rPr lang="sv-SE" sz="2400" dirty="0"/>
              <a:t>Randomiserade studier som har styrka nog att ge vägledning om effektivitet och säkerhet vad gäller induktionsmetod för kvinnor med tidigare kejsarsnitt saknas</a:t>
            </a:r>
          </a:p>
          <a:p>
            <a:endParaRPr lang="sv-SE" dirty="0"/>
          </a:p>
        </p:txBody>
      </p:sp>
      <p:pic>
        <p:nvPicPr>
          <p:cNvPr id="4" name="Bildobjekt 3">
            <a:extLst>
              <a:ext uri="{FF2B5EF4-FFF2-40B4-BE49-F238E27FC236}">
                <a16:creationId xmlns:a16="http://schemas.microsoft.com/office/drawing/2014/main" id="{E71A91ED-0F9B-F61F-FEED-44F5D8887CAD}"/>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39981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4A28BE-F191-326C-959E-2C4166160C33}"/>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F32FBFF5-830E-C2BC-5766-8FAC1EE51793}"/>
              </a:ext>
            </a:extLst>
          </p:cNvPr>
          <p:cNvSpPr>
            <a:spLocks noGrp="1"/>
          </p:cNvSpPr>
          <p:nvPr>
            <p:ph idx="1"/>
          </p:nvPr>
        </p:nvSpPr>
        <p:spPr/>
        <p:txBody>
          <a:bodyPr>
            <a:normAutofit/>
          </a:bodyPr>
          <a:lstStyle/>
          <a:p>
            <a:r>
              <a:rPr lang="sv-SE" sz="2400" dirty="0"/>
              <a:t>Risken för ruptur vid induktion ökad ungefär 2 gånger jämfört med spontan start.</a:t>
            </a:r>
          </a:p>
          <a:p>
            <a:r>
              <a:rPr lang="sv-SE" sz="2400" dirty="0"/>
              <a:t>Risken för ruptur har rapporterats större vid induktion med prostaglandin jämfört med andra induktionsmetoder. </a:t>
            </a:r>
          </a:p>
          <a:p>
            <a:r>
              <a:rPr lang="sv-SE" sz="2400" dirty="0"/>
              <a:t>I en studie med 20 095 kvinnor med tidigare kejsarsnitt var incidensen för uterusruptur vid spontan start 5,2/1000</a:t>
            </a:r>
          </a:p>
          <a:p>
            <a:pPr marL="0" indent="0">
              <a:buNone/>
            </a:pPr>
            <a:r>
              <a:rPr lang="sv-SE" sz="2400" dirty="0"/>
              <a:t>- för induktion överlag 10/1000</a:t>
            </a:r>
          </a:p>
          <a:p>
            <a:pPr marL="0" indent="0">
              <a:buNone/>
            </a:pPr>
            <a:r>
              <a:rPr lang="sv-SE" sz="2400" dirty="0"/>
              <a:t>- induktion med prostaglandin 24,5/1000 </a:t>
            </a:r>
          </a:p>
          <a:p>
            <a:pPr marL="0" indent="0">
              <a:buNone/>
            </a:pPr>
            <a:r>
              <a:rPr lang="sv-SE" sz="2400" dirty="0"/>
              <a:t>- induktion utan prostaglandin 7,7/1000</a:t>
            </a:r>
          </a:p>
        </p:txBody>
      </p:sp>
      <p:pic>
        <p:nvPicPr>
          <p:cNvPr id="4" name="Bildobjekt 3">
            <a:extLst>
              <a:ext uri="{FF2B5EF4-FFF2-40B4-BE49-F238E27FC236}">
                <a16:creationId xmlns:a16="http://schemas.microsoft.com/office/drawing/2014/main" id="{54F82D53-2EB6-9726-08F0-0277CB67F767}"/>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1590417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19BB06-C578-0B2B-11E3-31EF2274F02F}"/>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B0C9E72E-4EB6-11F3-54C6-737332EF708A}"/>
              </a:ext>
            </a:extLst>
          </p:cNvPr>
          <p:cNvSpPr>
            <a:spLocks noGrp="1"/>
          </p:cNvSpPr>
          <p:nvPr>
            <p:ph idx="1"/>
          </p:nvPr>
        </p:nvSpPr>
        <p:spPr/>
        <p:txBody>
          <a:bodyPr>
            <a:normAutofit/>
          </a:bodyPr>
          <a:lstStyle/>
          <a:p>
            <a:r>
              <a:rPr lang="sv-SE" sz="2400" dirty="0"/>
              <a:t>Den bakomliggande orsaken till den eventuellt ökade risken med prostaglandin diskuteras och sannolikt finns ett samband med omoget cervix status. En annan tänkbar orsak är att prostaglandin påverkar bindväven i ärret och leder till att det försvagas.</a:t>
            </a:r>
          </a:p>
          <a:p>
            <a:r>
              <a:rPr lang="sv-SE" sz="2400" dirty="0"/>
              <a:t>Om prostaglandin ökar risken för uterusruptur jämfört med andra induktionsmetoder är svårt att studera och är fortfarande en öppen fråga.</a:t>
            </a:r>
          </a:p>
        </p:txBody>
      </p:sp>
      <p:pic>
        <p:nvPicPr>
          <p:cNvPr id="4" name="Bildobjekt 3">
            <a:extLst>
              <a:ext uri="{FF2B5EF4-FFF2-40B4-BE49-F238E27FC236}">
                <a16:creationId xmlns:a16="http://schemas.microsoft.com/office/drawing/2014/main" id="{08373709-B8F1-4D8A-FFDC-EFDD90865E6E}"/>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028764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FDCD2-87EF-1A15-E1AA-20393D3BDE6F}"/>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51E40A1D-7E09-6FF7-667A-D2A4D6479E39}"/>
              </a:ext>
            </a:extLst>
          </p:cNvPr>
          <p:cNvSpPr>
            <a:spLocks noGrp="1"/>
          </p:cNvSpPr>
          <p:nvPr>
            <p:ph idx="1"/>
          </p:nvPr>
        </p:nvSpPr>
        <p:spPr/>
        <p:txBody>
          <a:bodyPr/>
          <a:lstStyle/>
          <a:p>
            <a:r>
              <a:rPr lang="sv-SE" sz="2400" dirty="0"/>
              <a:t>Betydelsen av tidigare vaginal förlossning: </a:t>
            </a:r>
          </a:p>
          <a:p>
            <a:pPr marL="0" indent="0">
              <a:buNone/>
            </a:pPr>
            <a:r>
              <a:rPr lang="sv-SE" sz="2400" dirty="0"/>
              <a:t>- vid vaginalt försök till förlossning hos en kvinna som genomgått kejsarsnitt reduceras risken för uterusruptur avsevärt om hon tidigare fött vaginalt. </a:t>
            </a:r>
          </a:p>
          <a:p>
            <a:pPr marL="0" indent="0">
              <a:buNone/>
            </a:pPr>
            <a:r>
              <a:rPr lang="sv-SE" sz="2400" dirty="0"/>
              <a:t>- för en kvinna med tidigare kejsarsnitt utan tidigare vaginal förlossning ökade risken 2,5 gånger jämfört med en kvinna med tidigare kejsarsnitt som hade fött vaginalt.</a:t>
            </a:r>
          </a:p>
          <a:p>
            <a:endParaRPr lang="sv-SE" dirty="0"/>
          </a:p>
        </p:txBody>
      </p:sp>
      <p:pic>
        <p:nvPicPr>
          <p:cNvPr id="4" name="Bildobjekt 3">
            <a:extLst>
              <a:ext uri="{FF2B5EF4-FFF2-40B4-BE49-F238E27FC236}">
                <a16:creationId xmlns:a16="http://schemas.microsoft.com/office/drawing/2014/main" id="{04CF7F7E-89C8-AFE9-0B2A-8327F3202DBF}"/>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260988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E7844-CC09-AFC0-2EAA-8581906E43F4}"/>
              </a:ext>
            </a:extLst>
          </p:cNvPr>
          <p:cNvSpPr>
            <a:spLocks noGrp="1"/>
          </p:cNvSpPr>
          <p:nvPr>
            <p:ph type="title"/>
          </p:nvPr>
        </p:nvSpPr>
        <p:spPr/>
        <p:txBody>
          <a:bodyPr/>
          <a:lstStyle/>
          <a:p>
            <a:r>
              <a:rPr lang="sv-SE" dirty="0"/>
              <a:t>Induktion efter tidigare kejsarsnitt</a:t>
            </a:r>
          </a:p>
        </p:txBody>
      </p:sp>
      <p:sp>
        <p:nvSpPr>
          <p:cNvPr id="3" name="Platshållare för innehåll 2">
            <a:extLst>
              <a:ext uri="{FF2B5EF4-FFF2-40B4-BE49-F238E27FC236}">
                <a16:creationId xmlns:a16="http://schemas.microsoft.com/office/drawing/2014/main" id="{9212684F-687F-2F15-BA04-270EF8A17DDC}"/>
              </a:ext>
            </a:extLst>
          </p:cNvPr>
          <p:cNvSpPr>
            <a:spLocks noGrp="1"/>
          </p:cNvSpPr>
          <p:nvPr>
            <p:ph idx="1"/>
          </p:nvPr>
        </p:nvSpPr>
        <p:spPr/>
        <p:txBody>
          <a:bodyPr>
            <a:noAutofit/>
          </a:bodyPr>
          <a:lstStyle/>
          <a:p>
            <a:pPr marL="0" indent="0">
              <a:buNone/>
            </a:pPr>
            <a:r>
              <a:rPr lang="sv-SE" sz="2400" i="1" dirty="0"/>
              <a:t>Konklusion </a:t>
            </a:r>
          </a:p>
          <a:p>
            <a:pPr marL="0" indent="0">
              <a:buNone/>
            </a:pPr>
            <a:r>
              <a:rPr lang="sv-SE" sz="2400" dirty="0"/>
              <a:t>Induktion är en riskfaktor för uterusruptur hos kvinnor med tidigare kejsarsnitt. </a:t>
            </a:r>
          </a:p>
          <a:p>
            <a:pPr marL="0" indent="0">
              <a:buNone/>
            </a:pPr>
            <a:r>
              <a:rPr lang="sv-SE" sz="2400" dirty="0"/>
              <a:t>Av induktionsmetoder ger, enligt observationsstudier, prostaglandin den högsta risken följt av </a:t>
            </a:r>
            <a:r>
              <a:rPr lang="sv-SE" sz="2400" dirty="0" err="1"/>
              <a:t>oxytocin</a:t>
            </a:r>
            <a:r>
              <a:rPr lang="sv-SE" sz="2400" dirty="0"/>
              <a:t>, jämfört med spontan start.</a:t>
            </a:r>
          </a:p>
          <a:p>
            <a:pPr marL="0" indent="0">
              <a:buNone/>
            </a:pPr>
            <a:r>
              <a:rPr lang="sv-SE" sz="2400" dirty="0"/>
              <a:t>Induktionsmetoderna är ”</a:t>
            </a:r>
            <a:r>
              <a:rPr lang="sv-SE" sz="2400" dirty="0" err="1"/>
              <a:t>proxy</a:t>
            </a:r>
            <a:r>
              <a:rPr lang="sv-SE" sz="2400" dirty="0"/>
              <a:t>” för cervixstatus och således är omoget cervixstatus en riskfaktor. </a:t>
            </a:r>
          </a:p>
          <a:p>
            <a:pPr marL="0" indent="0">
              <a:buNone/>
            </a:pPr>
            <a:r>
              <a:rPr lang="sv-SE" sz="2400" dirty="0"/>
              <a:t>Tidigare vaginal förlossning minskar risken för uterusruptur avsevärt. </a:t>
            </a:r>
          </a:p>
          <a:p>
            <a:pPr marL="0" indent="0">
              <a:buNone/>
            </a:pPr>
            <a:r>
              <a:rPr lang="sv-SE" sz="2400" dirty="0"/>
              <a:t>I överensstämmelse med flertalet internationella riktlinjer rekommenderas inte prostaglandin som induktionsmetod till kvinnor med tidigare kejsarsnitt.</a:t>
            </a:r>
          </a:p>
        </p:txBody>
      </p:sp>
      <p:pic>
        <p:nvPicPr>
          <p:cNvPr id="4" name="Bildobjekt 3">
            <a:extLst>
              <a:ext uri="{FF2B5EF4-FFF2-40B4-BE49-F238E27FC236}">
                <a16:creationId xmlns:a16="http://schemas.microsoft.com/office/drawing/2014/main" id="{78BE5231-BDE4-FDE0-26C6-657DD4A42EE2}"/>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4032266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140F4-79B3-EEC8-4628-3500D5DB2EE0}"/>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B575E5A-EA7A-C98A-F878-7EC944749164}"/>
              </a:ext>
            </a:extLst>
          </p:cNvPr>
          <p:cNvSpPr>
            <a:spLocks noGrp="1"/>
          </p:cNvSpPr>
          <p:nvPr>
            <p:ph idx="1"/>
          </p:nvPr>
        </p:nvSpPr>
        <p:spPr/>
        <p:txBody>
          <a:bodyPr/>
          <a:lstStyle/>
          <a:p>
            <a:pPr marL="0" indent="0">
              <a:buNone/>
            </a:pPr>
            <a:r>
              <a:rPr lang="sv-SE" dirty="0"/>
              <a:t>Förlossningsstart</a:t>
            </a:r>
          </a:p>
        </p:txBody>
      </p:sp>
      <p:pic>
        <p:nvPicPr>
          <p:cNvPr id="5" name="Bildobjekt 4">
            <a:extLst>
              <a:ext uri="{FF2B5EF4-FFF2-40B4-BE49-F238E27FC236}">
                <a16:creationId xmlns:a16="http://schemas.microsoft.com/office/drawing/2014/main" id="{4E502C6E-F18E-6B72-DE72-597746C519FD}"/>
              </a:ext>
            </a:extLst>
          </p:cNvPr>
          <p:cNvPicPr>
            <a:picLocks noChangeAspect="1"/>
          </p:cNvPicPr>
          <p:nvPr/>
        </p:nvPicPr>
        <p:blipFill>
          <a:blip r:embed="rId2"/>
          <a:stretch>
            <a:fillRect/>
          </a:stretch>
        </p:blipFill>
        <p:spPr>
          <a:xfrm>
            <a:off x="3630706" y="0"/>
            <a:ext cx="8606836" cy="6858000"/>
          </a:xfrm>
          <a:prstGeom prst="rect">
            <a:avLst/>
          </a:prstGeom>
        </p:spPr>
      </p:pic>
      <p:sp>
        <p:nvSpPr>
          <p:cNvPr id="6" name="textruta 5">
            <a:extLst>
              <a:ext uri="{FF2B5EF4-FFF2-40B4-BE49-F238E27FC236}">
                <a16:creationId xmlns:a16="http://schemas.microsoft.com/office/drawing/2014/main" id="{8FA63163-4A60-6AA4-BF79-44B0CD80C554}"/>
              </a:ext>
            </a:extLst>
          </p:cNvPr>
          <p:cNvSpPr txBox="1"/>
          <p:nvPr/>
        </p:nvSpPr>
        <p:spPr>
          <a:xfrm>
            <a:off x="838200" y="681037"/>
            <a:ext cx="3379694" cy="1077218"/>
          </a:xfrm>
          <a:prstGeom prst="rect">
            <a:avLst/>
          </a:prstGeom>
          <a:noFill/>
        </p:spPr>
        <p:txBody>
          <a:bodyPr wrap="square" rtlCol="0">
            <a:spAutoFit/>
          </a:bodyPr>
          <a:lstStyle/>
          <a:p>
            <a:r>
              <a:rPr lang="sv-SE" sz="3200" dirty="0"/>
              <a:t>I para ett tidigare </a:t>
            </a:r>
            <a:r>
              <a:rPr lang="sv-SE" sz="3200" dirty="0" err="1"/>
              <a:t>sectio</a:t>
            </a:r>
            <a:r>
              <a:rPr lang="sv-SE" sz="3200" dirty="0"/>
              <a:t> </a:t>
            </a:r>
          </a:p>
        </p:txBody>
      </p:sp>
      <p:sp>
        <p:nvSpPr>
          <p:cNvPr id="8" name="textruta 7">
            <a:extLst>
              <a:ext uri="{FF2B5EF4-FFF2-40B4-BE49-F238E27FC236}">
                <a16:creationId xmlns:a16="http://schemas.microsoft.com/office/drawing/2014/main" id="{3B7CA216-D6D5-2424-8A5E-A004DDD727E1}"/>
              </a:ext>
            </a:extLst>
          </p:cNvPr>
          <p:cNvSpPr txBox="1"/>
          <p:nvPr/>
        </p:nvSpPr>
        <p:spPr>
          <a:xfrm>
            <a:off x="0" y="6332815"/>
            <a:ext cx="6463464" cy="369332"/>
          </a:xfrm>
          <a:prstGeom prst="rect">
            <a:avLst/>
          </a:prstGeom>
          <a:noFill/>
        </p:spPr>
        <p:txBody>
          <a:bodyPr wrap="square">
            <a:spAutoFit/>
          </a:bodyPr>
          <a:lstStyle/>
          <a:p>
            <a:r>
              <a:rPr lang="sv-SE" dirty="0">
                <a:solidFill>
                  <a:schemeClr val="bg1">
                    <a:lumMod val="50000"/>
                  </a:schemeClr>
                </a:solidFill>
              </a:rPr>
              <a:t>Graviditetsregistrets årsrapport 2023</a:t>
            </a:r>
          </a:p>
        </p:txBody>
      </p:sp>
    </p:spTree>
    <p:extLst>
      <p:ext uri="{BB962C8B-B14F-4D97-AF65-F5344CB8AC3E}">
        <p14:creationId xmlns:p14="http://schemas.microsoft.com/office/powerpoint/2010/main" val="2921267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711EB6-0F9B-3798-6CD9-3A781585E426}"/>
              </a:ext>
            </a:extLst>
          </p:cNvPr>
          <p:cNvSpPr>
            <a:spLocks noGrp="1"/>
          </p:cNvSpPr>
          <p:nvPr>
            <p:ph type="title"/>
          </p:nvPr>
        </p:nvSpPr>
        <p:spPr/>
        <p:txBody>
          <a:bodyPr>
            <a:normAutofit/>
          </a:bodyPr>
          <a:lstStyle/>
          <a:p>
            <a:r>
              <a:rPr lang="sv-SE" sz="3200" dirty="0">
                <a:latin typeface="+mn-lt"/>
              </a:rPr>
              <a:t>1 para ett</a:t>
            </a:r>
            <a:br>
              <a:rPr lang="sv-SE" sz="3200" dirty="0">
                <a:latin typeface="+mn-lt"/>
              </a:rPr>
            </a:br>
            <a:r>
              <a:rPr lang="sv-SE" sz="3200" dirty="0">
                <a:latin typeface="+mn-lt"/>
              </a:rPr>
              <a:t>tidigare </a:t>
            </a:r>
            <a:r>
              <a:rPr lang="sv-SE" sz="3200" dirty="0" err="1">
                <a:latin typeface="+mn-lt"/>
              </a:rPr>
              <a:t>sectio</a:t>
            </a:r>
            <a:endParaRPr lang="sv-SE" dirty="0">
              <a:latin typeface="+mn-lt"/>
            </a:endParaRPr>
          </a:p>
        </p:txBody>
      </p:sp>
      <p:sp>
        <p:nvSpPr>
          <p:cNvPr id="3" name="Platshållare för innehåll 2">
            <a:extLst>
              <a:ext uri="{FF2B5EF4-FFF2-40B4-BE49-F238E27FC236}">
                <a16:creationId xmlns:a16="http://schemas.microsoft.com/office/drawing/2014/main" id="{9E976697-DB74-698B-7081-FCF122B0B15C}"/>
              </a:ext>
            </a:extLst>
          </p:cNvPr>
          <p:cNvSpPr>
            <a:spLocks noGrp="1"/>
          </p:cNvSpPr>
          <p:nvPr>
            <p:ph idx="1"/>
          </p:nvPr>
        </p:nvSpPr>
        <p:spPr/>
        <p:txBody>
          <a:bodyPr/>
          <a:lstStyle/>
          <a:p>
            <a:pPr marL="0" indent="0">
              <a:buNone/>
            </a:pPr>
            <a:r>
              <a:rPr lang="sv-SE" dirty="0"/>
              <a:t>Förlossningsavslut</a:t>
            </a:r>
          </a:p>
        </p:txBody>
      </p:sp>
      <p:pic>
        <p:nvPicPr>
          <p:cNvPr id="5" name="Bildobjekt 4">
            <a:extLst>
              <a:ext uri="{FF2B5EF4-FFF2-40B4-BE49-F238E27FC236}">
                <a16:creationId xmlns:a16="http://schemas.microsoft.com/office/drawing/2014/main" id="{AE757B46-12A6-BE05-A9D5-87A4C006366D}"/>
              </a:ext>
            </a:extLst>
          </p:cNvPr>
          <p:cNvPicPr>
            <a:picLocks noChangeAspect="1"/>
          </p:cNvPicPr>
          <p:nvPr/>
        </p:nvPicPr>
        <p:blipFill>
          <a:blip r:embed="rId2"/>
          <a:stretch>
            <a:fillRect/>
          </a:stretch>
        </p:blipFill>
        <p:spPr>
          <a:xfrm>
            <a:off x="3621025" y="184691"/>
            <a:ext cx="8570976" cy="6673309"/>
          </a:xfrm>
          <a:prstGeom prst="rect">
            <a:avLst/>
          </a:prstGeom>
        </p:spPr>
      </p:pic>
      <p:sp>
        <p:nvSpPr>
          <p:cNvPr id="6" name="textruta 5">
            <a:extLst>
              <a:ext uri="{FF2B5EF4-FFF2-40B4-BE49-F238E27FC236}">
                <a16:creationId xmlns:a16="http://schemas.microsoft.com/office/drawing/2014/main" id="{83125994-BA82-68A9-C626-E76EA54A1D8E}"/>
              </a:ext>
            </a:extLst>
          </p:cNvPr>
          <p:cNvSpPr txBox="1"/>
          <p:nvPr/>
        </p:nvSpPr>
        <p:spPr>
          <a:xfrm>
            <a:off x="0" y="6358189"/>
            <a:ext cx="6094476" cy="369332"/>
          </a:xfrm>
          <a:prstGeom prst="rect">
            <a:avLst/>
          </a:prstGeom>
          <a:noFill/>
        </p:spPr>
        <p:txBody>
          <a:bodyPr wrap="square">
            <a:spAutoFit/>
          </a:bodyPr>
          <a:lstStyle/>
          <a:p>
            <a:r>
              <a:rPr lang="sv-SE" dirty="0">
                <a:solidFill>
                  <a:schemeClr val="bg1">
                    <a:lumMod val="50000"/>
                  </a:schemeClr>
                </a:solidFill>
              </a:rPr>
              <a:t>Graviditetsregistrets årsrapport 2023</a:t>
            </a:r>
          </a:p>
        </p:txBody>
      </p:sp>
    </p:spTree>
    <p:extLst>
      <p:ext uri="{BB962C8B-B14F-4D97-AF65-F5344CB8AC3E}">
        <p14:creationId xmlns:p14="http://schemas.microsoft.com/office/powerpoint/2010/main" val="390415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37FDE-01B4-B52D-4AA6-A2BBB11C9646}"/>
              </a:ext>
            </a:extLst>
          </p:cNvPr>
          <p:cNvSpPr>
            <a:spLocks noGrp="1"/>
          </p:cNvSpPr>
          <p:nvPr>
            <p:ph type="title"/>
          </p:nvPr>
        </p:nvSpPr>
        <p:spPr/>
        <p:txBody>
          <a:bodyPr>
            <a:normAutofit/>
          </a:bodyPr>
          <a:lstStyle/>
          <a:p>
            <a:r>
              <a:rPr lang="sv-SE" sz="4000" dirty="0"/>
              <a:t>Varför har induktionsfrekvensen ökat?</a:t>
            </a:r>
          </a:p>
        </p:txBody>
      </p:sp>
      <p:sp>
        <p:nvSpPr>
          <p:cNvPr id="3" name="Platshållare för innehåll 2">
            <a:extLst>
              <a:ext uri="{FF2B5EF4-FFF2-40B4-BE49-F238E27FC236}">
                <a16:creationId xmlns:a16="http://schemas.microsoft.com/office/drawing/2014/main" id="{A118EC6E-90C4-43D2-12D6-7141A03689F1}"/>
              </a:ext>
            </a:extLst>
          </p:cNvPr>
          <p:cNvSpPr>
            <a:spLocks noGrp="1"/>
          </p:cNvSpPr>
          <p:nvPr>
            <p:ph sz="half" idx="1"/>
          </p:nvPr>
        </p:nvSpPr>
        <p:spPr/>
        <p:txBody>
          <a:bodyPr>
            <a:normAutofit fontScale="40000" lnSpcReduction="20000"/>
          </a:bodyPr>
          <a:lstStyle/>
          <a:p>
            <a:pPr>
              <a:lnSpc>
                <a:spcPct val="120000"/>
              </a:lnSpc>
              <a:spcBef>
                <a:spcPts val="0"/>
              </a:spcBef>
              <a:buFont typeface="Arial" panose="020B0604020202020204" pitchFamily="34" charset="0"/>
              <a:buChar char="•"/>
            </a:pPr>
            <a:r>
              <a:rPr lang="sv-SE" sz="6200" dirty="0"/>
              <a:t> Fler komplicerade graviditeter: äldre föderskor, fler </a:t>
            </a:r>
            <a:r>
              <a:rPr lang="sv-SE" sz="6200" dirty="0" err="1"/>
              <a:t>obesa</a:t>
            </a:r>
            <a:r>
              <a:rPr lang="sv-SE" sz="6200" dirty="0"/>
              <a:t>, fler med graviditetsdiabetes</a:t>
            </a:r>
          </a:p>
          <a:p>
            <a:pPr>
              <a:lnSpc>
                <a:spcPct val="120000"/>
              </a:lnSpc>
              <a:spcBef>
                <a:spcPts val="0"/>
              </a:spcBef>
              <a:buFont typeface="Arial" panose="020B0604020202020204" pitchFamily="34" charset="0"/>
              <a:buChar char="•"/>
            </a:pPr>
            <a:r>
              <a:rPr lang="sv-SE" sz="6200" dirty="0"/>
              <a:t> Nya riktlinjer preeklampsi (diagnos, rekommendation om förlossning)</a:t>
            </a:r>
          </a:p>
          <a:p>
            <a:pPr>
              <a:lnSpc>
                <a:spcPct val="120000"/>
              </a:lnSpc>
              <a:spcBef>
                <a:spcPts val="0"/>
              </a:spcBef>
              <a:buFont typeface="Arial" panose="020B0604020202020204" pitchFamily="34" charset="0"/>
              <a:buChar char="•"/>
            </a:pPr>
            <a:r>
              <a:rPr lang="sv-SE" sz="6200" dirty="0"/>
              <a:t> Nya riktlinjer prolongerad graviditet</a:t>
            </a:r>
          </a:p>
          <a:p>
            <a:pPr>
              <a:lnSpc>
                <a:spcPct val="120000"/>
              </a:lnSpc>
              <a:spcBef>
                <a:spcPts val="0"/>
              </a:spcBef>
              <a:buFont typeface="Arial" panose="020B0604020202020204" pitchFamily="34" charset="0"/>
              <a:buChar char="•"/>
            </a:pPr>
            <a:r>
              <a:rPr lang="sv-SE" sz="6200" dirty="0"/>
              <a:t> På den gravidas begäran?</a:t>
            </a:r>
          </a:p>
          <a:p>
            <a:endParaRPr lang="sv-SE" dirty="0"/>
          </a:p>
        </p:txBody>
      </p:sp>
      <p:pic>
        <p:nvPicPr>
          <p:cNvPr id="8" name="Platshållare för innehåll 7" descr="En bild som visar illustration, clipart, Grafik, Tecknade serier&#10;&#10;AI-genererat innehåll kan vara felaktigt.">
            <a:extLst>
              <a:ext uri="{FF2B5EF4-FFF2-40B4-BE49-F238E27FC236}">
                <a16:creationId xmlns:a16="http://schemas.microsoft.com/office/drawing/2014/main" id="{0BF02CD2-24BC-E15D-F0F6-631003CF50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211917"/>
            <a:ext cx="4937125" cy="3291416"/>
          </a:xfrm>
        </p:spPr>
      </p:pic>
    </p:spTree>
    <p:extLst>
      <p:ext uri="{BB962C8B-B14F-4D97-AF65-F5344CB8AC3E}">
        <p14:creationId xmlns:p14="http://schemas.microsoft.com/office/powerpoint/2010/main" val="2924162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28F98-B9F1-B989-8D52-985236B5F997}"/>
              </a:ext>
            </a:extLst>
          </p:cNvPr>
          <p:cNvSpPr>
            <a:spLocks noGrp="1"/>
          </p:cNvSpPr>
          <p:nvPr>
            <p:ph type="title"/>
          </p:nvPr>
        </p:nvSpPr>
        <p:spPr/>
        <p:txBody>
          <a:bodyPr>
            <a:normAutofit/>
          </a:bodyPr>
          <a:lstStyle/>
          <a:p>
            <a:r>
              <a:rPr lang="sv-SE" dirty="0"/>
              <a:t>Tvåstegsinduktion eller sekventiell induktion av förlossning</a:t>
            </a:r>
          </a:p>
        </p:txBody>
      </p:sp>
      <p:sp>
        <p:nvSpPr>
          <p:cNvPr id="3" name="Platshållare för innehåll 2">
            <a:extLst>
              <a:ext uri="{FF2B5EF4-FFF2-40B4-BE49-F238E27FC236}">
                <a16:creationId xmlns:a16="http://schemas.microsoft.com/office/drawing/2014/main" id="{49245E34-D6E7-2BA6-3916-535EB4B9D437}"/>
              </a:ext>
            </a:extLst>
          </p:cNvPr>
          <p:cNvSpPr>
            <a:spLocks noGrp="1"/>
          </p:cNvSpPr>
          <p:nvPr>
            <p:ph idx="1"/>
          </p:nvPr>
        </p:nvSpPr>
        <p:spPr/>
        <p:txBody>
          <a:bodyPr>
            <a:noAutofit/>
          </a:bodyPr>
          <a:lstStyle/>
          <a:p>
            <a:r>
              <a:rPr lang="sv-SE" sz="2400" i="1" dirty="0"/>
              <a:t>Definition: Mekaniska metoder kompletteras med farmakologisk eller omvänt efter ett visst tidsintervall om den första metoden inte har haft tillräcklig effekt. </a:t>
            </a:r>
          </a:p>
          <a:p>
            <a:r>
              <a:rPr lang="sv-SE" sz="2400" dirty="0" err="1"/>
              <a:t>Amniotomi</a:t>
            </a:r>
            <a:r>
              <a:rPr lang="sv-SE" sz="2400" dirty="0"/>
              <a:t>, sedan </a:t>
            </a:r>
            <a:r>
              <a:rPr lang="sv-SE" sz="2400" dirty="0" err="1"/>
              <a:t>oxytocindropp</a:t>
            </a:r>
            <a:r>
              <a:rPr lang="sv-SE" sz="2400" dirty="0"/>
              <a:t>. </a:t>
            </a:r>
          </a:p>
          <a:p>
            <a:r>
              <a:rPr lang="sv-SE" sz="2400" dirty="0"/>
              <a:t>Ballongkateter, sedan </a:t>
            </a:r>
            <a:r>
              <a:rPr lang="sv-SE" sz="2400" dirty="0" err="1"/>
              <a:t>amniotomi</a:t>
            </a:r>
            <a:r>
              <a:rPr lang="sv-SE" sz="2400" dirty="0"/>
              <a:t> (+ </a:t>
            </a:r>
            <a:r>
              <a:rPr lang="sv-SE" sz="2400" dirty="0" err="1"/>
              <a:t>oxytocindropp</a:t>
            </a:r>
            <a:r>
              <a:rPr lang="sv-SE" sz="2400" dirty="0"/>
              <a:t>). </a:t>
            </a:r>
          </a:p>
          <a:p>
            <a:r>
              <a:rPr lang="sv-SE" sz="2400" dirty="0"/>
              <a:t>Prostaglandin, sedan </a:t>
            </a:r>
            <a:r>
              <a:rPr lang="sv-SE" sz="2400" dirty="0" err="1"/>
              <a:t>amniotomi</a:t>
            </a:r>
            <a:r>
              <a:rPr lang="sv-SE" sz="2400" dirty="0"/>
              <a:t> (+</a:t>
            </a:r>
            <a:r>
              <a:rPr lang="sv-SE" sz="2400" dirty="0" err="1"/>
              <a:t>oxytocindropp</a:t>
            </a:r>
            <a:r>
              <a:rPr lang="sv-SE" sz="2400" dirty="0"/>
              <a:t>). </a:t>
            </a:r>
          </a:p>
          <a:p>
            <a:r>
              <a:rPr lang="sv-SE" sz="2400" dirty="0"/>
              <a:t>Prostaglandin, sedan ballong. </a:t>
            </a:r>
          </a:p>
          <a:p>
            <a:r>
              <a:rPr lang="sv-SE" sz="2400" dirty="0"/>
              <a:t>Ballong, sedan prostaglandin. </a:t>
            </a:r>
          </a:p>
          <a:p>
            <a:pPr marL="0" indent="0">
              <a:buNone/>
            </a:pPr>
            <a:r>
              <a:rPr lang="sv-SE" sz="2400" dirty="0"/>
              <a:t>Sekventiell induktion används ofta men det finns få studier och stora skillnader mellan studierna och det är därför svårt att dra slutsatser. Större studier och systematiska översikter saknas.</a:t>
            </a:r>
          </a:p>
        </p:txBody>
      </p:sp>
      <p:pic>
        <p:nvPicPr>
          <p:cNvPr id="4" name="Bildobjekt 3">
            <a:extLst>
              <a:ext uri="{FF2B5EF4-FFF2-40B4-BE49-F238E27FC236}">
                <a16:creationId xmlns:a16="http://schemas.microsoft.com/office/drawing/2014/main" id="{2CD54C46-E89D-3CFE-2542-33B6CECFCEB6}"/>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299581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CE184-97F7-3E4B-4811-DCE634FA78F2}"/>
              </a:ext>
            </a:extLst>
          </p:cNvPr>
          <p:cNvSpPr>
            <a:spLocks noGrp="1"/>
          </p:cNvSpPr>
          <p:nvPr>
            <p:ph type="title"/>
          </p:nvPr>
        </p:nvSpPr>
        <p:spPr/>
        <p:txBody>
          <a:bodyPr/>
          <a:lstStyle/>
          <a:p>
            <a:endParaRPr lang="sv-SE" dirty="0"/>
          </a:p>
        </p:txBody>
      </p:sp>
      <p:pic>
        <p:nvPicPr>
          <p:cNvPr id="8" name="Bildobjekt 7">
            <a:extLst>
              <a:ext uri="{FF2B5EF4-FFF2-40B4-BE49-F238E27FC236}">
                <a16:creationId xmlns:a16="http://schemas.microsoft.com/office/drawing/2014/main" id="{CF168479-1E68-A874-78C1-1CDB73A4631A}"/>
              </a:ext>
            </a:extLst>
          </p:cNvPr>
          <p:cNvPicPr>
            <a:picLocks noChangeAspect="1"/>
          </p:cNvPicPr>
          <p:nvPr/>
        </p:nvPicPr>
        <p:blipFill>
          <a:blip r:embed="rId2"/>
          <a:stretch>
            <a:fillRect/>
          </a:stretch>
        </p:blipFill>
        <p:spPr>
          <a:xfrm>
            <a:off x="961533" y="865589"/>
            <a:ext cx="4135595" cy="871771"/>
          </a:xfrm>
          <a:prstGeom prst="rect">
            <a:avLst/>
          </a:prstGeom>
        </p:spPr>
      </p:pic>
      <p:pic>
        <p:nvPicPr>
          <p:cNvPr id="4" name="Bildobjekt 3">
            <a:extLst>
              <a:ext uri="{FF2B5EF4-FFF2-40B4-BE49-F238E27FC236}">
                <a16:creationId xmlns:a16="http://schemas.microsoft.com/office/drawing/2014/main" id="{A39EEBB7-957D-097B-C6FB-ED88B8A1EE40}"/>
              </a:ext>
            </a:extLst>
          </p:cNvPr>
          <p:cNvPicPr>
            <a:picLocks noChangeAspect="1"/>
          </p:cNvPicPr>
          <p:nvPr/>
        </p:nvPicPr>
        <p:blipFill>
          <a:blip r:embed="rId3"/>
          <a:stretch>
            <a:fillRect/>
          </a:stretch>
        </p:blipFill>
        <p:spPr>
          <a:xfrm>
            <a:off x="4967748" y="453634"/>
            <a:ext cx="7447349" cy="5330617"/>
          </a:xfrm>
          <a:prstGeom prst="rect">
            <a:avLst/>
          </a:prstGeom>
        </p:spPr>
      </p:pic>
      <p:sp>
        <p:nvSpPr>
          <p:cNvPr id="7" name="Platshållare för innehåll 6">
            <a:extLst>
              <a:ext uri="{FF2B5EF4-FFF2-40B4-BE49-F238E27FC236}">
                <a16:creationId xmlns:a16="http://schemas.microsoft.com/office/drawing/2014/main" id="{B3BCA932-1563-0542-431D-DE83835A749F}"/>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891714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4B83D6-C46A-5E0B-64C0-E39D8D9731D0}"/>
              </a:ext>
            </a:extLst>
          </p:cNvPr>
          <p:cNvSpPr>
            <a:spLocks noGrp="1"/>
          </p:cNvSpPr>
          <p:nvPr>
            <p:ph type="title"/>
          </p:nvPr>
        </p:nvSpPr>
        <p:spPr/>
        <p:txBody>
          <a:bodyPr/>
          <a:lstStyle/>
          <a:p>
            <a:r>
              <a:rPr lang="sv-SE" dirty="0"/>
              <a:t>BMI</a:t>
            </a:r>
          </a:p>
        </p:txBody>
      </p:sp>
      <p:sp>
        <p:nvSpPr>
          <p:cNvPr id="7" name="Platshållare för text 6">
            <a:extLst>
              <a:ext uri="{FF2B5EF4-FFF2-40B4-BE49-F238E27FC236}">
                <a16:creationId xmlns:a16="http://schemas.microsoft.com/office/drawing/2014/main" id="{3D9E962C-249A-BEDF-F5A0-6E78252E92F9}"/>
              </a:ext>
            </a:extLst>
          </p:cNvPr>
          <p:cNvSpPr>
            <a:spLocks noGrp="1"/>
          </p:cNvSpPr>
          <p:nvPr>
            <p:ph type="body" idx="1"/>
          </p:nvPr>
        </p:nvSpPr>
        <p:spPr/>
        <p:txBody>
          <a:bodyPr/>
          <a:lstStyle/>
          <a:p>
            <a:endParaRPr lang="sv-SE"/>
          </a:p>
        </p:txBody>
      </p:sp>
      <p:sp>
        <p:nvSpPr>
          <p:cNvPr id="3" name="Platshållare för innehåll 2">
            <a:extLst>
              <a:ext uri="{FF2B5EF4-FFF2-40B4-BE49-F238E27FC236}">
                <a16:creationId xmlns:a16="http://schemas.microsoft.com/office/drawing/2014/main" id="{3A819236-9D1D-CC4B-8EEE-9AB02505C90E}"/>
              </a:ext>
            </a:extLst>
          </p:cNvPr>
          <p:cNvSpPr>
            <a:spLocks noGrp="1"/>
          </p:cNvSpPr>
          <p:nvPr>
            <p:ph sz="half" idx="2"/>
          </p:nvPr>
        </p:nvSpPr>
        <p:spPr/>
        <p:txBody>
          <a:bodyPr>
            <a:noAutofit/>
          </a:bodyPr>
          <a:lstStyle/>
          <a:p>
            <a:r>
              <a:rPr lang="sv-SE" sz="2400" dirty="0"/>
              <a:t>Induktion vanligare hos kvinnor med övervikt p.g.a. sjukdomar som högt blodtryck och diabetes samt ökad risk för överburenhet</a:t>
            </a:r>
          </a:p>
          <a:p>
            <a:r>
              <a:rPr lang="sv-SE" sz="2400" dirty="0"/>
              <a:t>BMI &gt;29, riskfaktor för kejsarsnitt både vid spontan förlossningsstart och induktion </a:t>
            </a:r>
          </a:p>
          <a:p>
            <a:r>
              <a:rPr lang="sv-SE" sz="2400" dirty="0"/>
              <a:t>Ett linjärt förhållande mellan ökande BMI och akut kejsarsnitt efter induktion finns beskrivet</a:t>
            </a:r>
          </a:p>
        </p:txBody>
      </p:sp>
      <p:sp>
        <p:nvSpPr>
          <p:cNvPr id="8" name="Platshållare för text 7">
            <a:extLst>
              <a:ext uri="{FF2B5EF4-FFF2-40B4-BE49-F238E27FC236}">
                <a16:creationId xmlns:a16="http://schemas.microsoft.com/office/drawing/2014/main" id="{D6E3F08B-76D5-2F47-518E-2D426857C4AC}"/>
              </a:ext>
            </a:extLst>
          </p:cNvPr>
          <p:cNvSpPr>
            <a:spLocks noGrp="1"/>
          </p:cNvSpPr>
          <p:nvPr>
            <p:ph type="body" sz="quarter" idx="3"/>
          </p:nvPr>
        </p:nvSpPr>
        <p:spPr/>
        <p:txBody>
          <a:bodyPr/>
          <a:lstStyle/>
          <a:p>
            <a:endParaRPr lang="sv-SE"/>
          </a:p>
        </p:txBody>
      </p:sp>
      <p:sp>
        <p:nvSpPr>
          <p:cNvPr id="6" name="Platshållare för innehåll 5">
            <a:extLst>
              <a:ext uri="{FF2B5EF4-FFF2-40B4-BE49-F238E27FC236}">
                <a16:creationId xmlns:a16="http://schemas.microsoft.com/office/drawing/2014/main" id="{218A8A30-B521-04CD-3B51-95DDDA8EAC57}"/>
              </a:ext>
            </a:extLst>
          </p:cNvPr>
          <p:cNvSpPr>
            <a:spLocks noGrp="1"/>
          </p:cNvSpPr>
          <p:nvPr>
            <p:ph sz="quarter" idx="4"/>
          </p:nvPr>
        </p:nvSpPr>
        <p:spPr/>
        <p:txBody>
          <a:bodyPr>
            <a:normAutofit/>
          </a:bodyPr>
          <a:lstStyle/>
          <a:p>
            <a:r>
              <a:rPr lang="sv-SE" sz="2400" dirty="0"/>
              <a:t>Bishop score &gt;5 predikterar lyckad induktion oavsett BMI </a:t>
            </a:r>
          </a:p>
          <a:p>
            <a:r>
              <a:rPr lang="sv-SE" sz="2400" dirty="0"/>
              <a:t>Bishop score &lt;3 ökar risk för misslyckad induktion hos överviktiga jämfört med normalviktiga</a:t>
            </a:r>
          </a:p>
          <a:p>
            <a:endParaRPr lang="sv-SE" dirty="0"/>
          </a:p>
        </p:txBody>
      </p:sp>
      <p:pic>
        <p:nvPicPr>
          <p:cNvPr id="4" name="Bildobjekt 3">
            <a:extLst>
              <a:ext uri="{FF2B5EF4-FFF2-40B4-BE49-F238E27FC236}">
                <a16:creationId xmlns:a16="http://schemas.microsoft.com/office/drawing/2014/main" id="{9C02E509-F20B-45F3-80DB-67A7C754A6E5}"/>
              </a:ext>
            </a:extLst>
          </p:cNvPr>
          <p:cNvPicPr>
            <a:picLocks noChangeAspect="1"/>
          </p:cNvPicPr>
          <p:nvPr/>
        </p:nvPicPr>
        <p:blipFill>
          <a:blip r:embed="rId2"/>
          <a:stretch>
            <a:fillRect/>
          </a:stretch>
        </p:blipFill>
        <p:spPr>
          <a:xfrm>
            <a:off x="4633978" y="6176963"/>
            <a:ext cx="3067478" cy="409632"/>
          </a:xfrm>
          <a:prstGeom prst="rect">
            <a:avLst/>
          </a:prstGeom>
        </p:spPr>
      </p:pic>
      <p:pic>
        <p:nvPicPr>
          <p:cNvPr id="5" name="Platshållare för innehåll 4" descr="En bild som visar person, inomhus, text, skala&#10;&#10;AI-genererat innehåll kan vara felaktigt.">
            <a:extLst>
              <a:ext uri="{FF2B5EF4-FFF2-40B4-BE49-F238E27FC236}">
                <a16:creationId xmlns:a16="http://schemas.microsoft.com/office/drawing/2014/main" id="{60DF59E8-EBAA-85D5-A65A-971F000ED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041" y="360973"/>
            <a:ext cx="3168628" cy="2112669"/>
          </a:xfrm>
          <a:prstGeom prst="rect">
            <a:avLst/>
          </a:prstGeom>
        </p:spPr>
      </p:pic>
    </p:spTree>
    <p:extLst>
      <p:ext uri="{BB962C8B-B14F-4D97-AF65-F5344CB8AC3E}">
        <p14:creationId xmlns:p14="http://schemas.microsoft.com/office/powerpoint/2010/main" val="2032173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EF50B9-6029-1E0D-49E5-2C2069B4FC7F}"/>
              </a:ext>
            </a:extLst>
          </p:cNvPr>
          <p:cNvSpPr>
            <a:spLocks noGrp="1"/>
          </p:cNvSpPr>
          <p:nvPr>
            <p:ph type="title"/>
          </p:nvPr>
        </p:nvSpPr>
        <p:spPr/>
        <p:txBody>
          <a:bodyPr/>
          <a:lstStyle/>
          <a:p>
            <a:endParaRPr lang="sv-SE" dirty="0"/>
          </a:p>
        </p:txBody>
      </p:sp>
      <p:sp>
        <p:nvSpPr>
          <p:cNvPr id="3" name="Platshållare för text 2">
            <a:extLst>
              <a:ext uri="{FF2B5EF4-FFF2-40B4-BE49-F238E27FC236}">
                <a16:creationId xmlns:a16="http://schemas.microsoft.com/office/drawing/2014/main" id="{0A190E38-3784-7344-B05F-C444100E4070}"/>
              </a:ext>
            </a:extLst>
          </p:cNvPr>
          <p:cNvSpPr>
            <a:spLocks noGrp="1"/>
          </p:cNvSpPr>
          <p:nvPr>
            <p:ph type="body" idx="1"/>
          </p:nvPr>
        </p:nvSpPr>
        <p:spPr/>
        <p:txBody>
          <a:bodyPr/>
          <a:lstStyle/>
          <a:p>
            <a:r>
              <a:rPr lang="sv-SE" dirty="0"/>
              <a:t>2014</a:t>
            </a:r>
          </a:p>
        </p:txBody>
      </p:sp>
      <p:pic>
        <p:nvPicPr>
          <p:cNvPr id="8" name="Platshållare för innehåll 7">
            <a:extLst>
              <a:ext uri="{FF2B5EF4-FFF2-40B4-BE49-F238E27FC236}">
                <a16:creationId xmlns:a16="http://schemas.microsoft.com/office/drawing/2014/main" id="{F35E12FA-B131-D20B-B6D7-B33CC731F818}"/>
              </a:ext>
            </a:extLst>
          </p:cNvPr>
          <p:cNvPicPr>
            <a:picLocks noGrp="1" noChangeAspect="1"/>
          </p:cNvPicPr>
          <p:nvPr>
            <p:ph sz="half" idx="2"/>
          </p:nvPr>
        </p:nvPicPr>
        <p:blipFill>
          <a:blip r:embed="rId2"/>
          <a:stretch>
            <a:fillRect/>
          </a:stretch>
        </p:blipFill>
        <p:spPr>
          <a:xfrm>
            <a:off x="2856607" y="1216058"/>
            <a:ext cx="2242808" cy="4470565"/>
          </a:xfrm>
        </p:spPr>
      </p:pic>
      <p:sp>
        <p:nvSpPr>
          <p:cNvPr id="5" name="Platshållare för text 4">
            <a:extLst>
              <a:ext uri="{FF2B5EF4-FFF2-40B4-BE49-F238E27FC236}">
                <a16:creationId xmlns:a16="http://schemas.microsoft.com/office/drawing/2014/main" id="{82F4D707-3736-B4C5-0045-A21ED7B0A93C}"/>
              </a:ext>
            </a:extLst>
          </p:cNvPr>
          <p:cNvSpPr>
            <a:spLocks noGrp="1"/>
          </p:cNvSpPr>
          <p:nvPr>
            <p:ph type="body" sz="quarter" idx="3"/>
          </p:nvPr>
        </p:nvSpPr>
        <p:spPr/>
        <p:txBody>
          <a:bodyPr/>
          <a:lstStyle/>
          <a:p>
            <a:r>
              <a:rPr lang="sv-SE" dirty="0"/>
              <a:t>2024</a:t>
            </a:r>
          </a:p>
        </p:txBody>
      </p:sp>
      <p:pic>
        <p:nvPicPr>
          <p:cNvPr id="10" name="Platshållare för innehåll 9">
            <a:extLst>
              <a:ext uri="{FF2B5EF4-FFF2-40B4-BE49-F238E27FC236}">
                <a16:creationId xmlns:a16="http://schemas.microsoft.com/office/drawing/2014/main" id="{1909EC63-9279-A746-C11D-6EB119804A53}"/>
              </a:ext>
            </a:extLst>
          </p:cNvPr>
          <p:cNvPicPr>
            <a:picLocks noGrp="1" noChangeAspect="1"/>
          </p:cNvPicPr>
          <p:nvPr>
            <p:ph sz="quarter" idx="4"/>
          </p:nvPr>
        </p:nvPicPr>
        <p:blipFill>
          <a:blip r:embed="rId3"/>
          <a:stretch>
            <a:fillRect/>
          </a:stretch>
        </p:blipFill>
        <p:spPr>
          <a:xfrm>
            <a:off x="7891352" y="1385739"/>
            <a:ext cx="2469057" cy="4258015"/>
          </a:xfrm>
        </p:spPr>
      </p:pic>
      <p:pic>
        <p:nvPicPr>
          <p:cNvPr id="12" name="Bildobjekt 11">
            <a:extLst>
              <a:ext uri="{FF2B5EF4-FFF2-40B4-BE49-F238E27FC236}">
                <a16:creationId xmlns:a16="http://schemas.microsoft.com/office/drawing/2014/main" id="{C8623FA0-CC4A-2917-9A9A-84868B1F6D3C}"/>
              </a:ext>
            </a:extLst>
          </p:cNvPr>
          <p:cNvPicPr>
            <a:picLocks noChangeAspect="1"/>
          </p:cNvPicPr>
          <p:nvPr/>
        </p:nvPicPr>
        <p:blipFill>
          <a:blip r:embed="rId4"/>
          <a:stretch>
            <a:fillRect/>
          </a:stretch>
        </p:blipFill>
        <p:spPr>
          <a:xfrm>
            <a:off x="918757" y="763384"/>
            <a:ext cx="10157635" cy="529043"/>
          </a:xfrm>
          <a:prstGeom prst="rect">
            <a:avLst/>
          </a:prstGeom>
        </p:spPr>
      </p:pic>
    </p:spTree>
    <p:extLst>
      <p:ext uri="{BB962C8B-B14F-4D97-AF65-F5344CB8AC3E}">
        <p14:creationId xmlns:p14="http://schemas.microsoft.com/office/powerpoint/2010/main" val="2266444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6C30BE-6624-53A8-6BF2-C6A627CF27D3}"/>
              </a:ext>
            </a:extLst>
          </p:cNvPr>
          <p:cNvSpPr>
            <a:spLocks noGrp="1"/>
          </p:cNvSpPr>
          <p:nvPr>
            <p:ph type="title"/>
          </p:nvPr>
        </p:nvSpPr>
        <p:spPr/>
        <p:txBody>
          <a:bodyPr>
            <a:normAutofit fontScale="90000"/>
          </a:bodyPr>
          <a:lstStyle/>
          <a:p>
            <a:br>
              <a:rPr lang="sv-SE" dirty="0"/>
            </a:br>
            <a:r>
              <a:rPr lang="sv-SE" dirty="0"/>
              <a:t>Läkemedelsdoser för överviktiga kvinnor </a:t>
            </a:r>
            <a:br>
              <a:rPr lang="sv-SE" dirty="0"/>
            </a:br>
            <a:endParaRPr lang="sv-SE" dirty="0"/>
          </a:p>
        </p:txBody>
      </p:sp>
      <p:sp>
        <p:nvSpPr>
          <p:cNvPr id="3" name="Platshållare för innehåll 2">
            <a:extLst>
              <a:ext uri="{FF2B5EF4-FFF2-40B4-BE49-F238E27FC236}">
                <a16:creationId xmlns:a16="http://schemas.microsoft.com/office/drawing/2014/main" id="{95A3225F-65A8-18DF-4A1E-B8D883288AA2}"/>
              </a:ext>
            </a:extLst>
          </p:cNvPr>
          <p:cNvSpPr>
            <a:spLocks noGrp="1"/>
          </p:cNvSpPr>
          <p:nvPr>
            <p:ph idx="1"/>
          </p:nvPr>
        </p:nvSpPr>
        <p:spPr/>
        <p:txBody>
          <a:bodyPr/>
          <a:lstStyle/>
          <a:p>
            <a:r>
              <a:rPr lang="sv-SE" sz="2400" dirty="0"/>
              <a:t>Övervikt kan vara kopplat till en lägre sensitivitet för prostaglandin samt nedsatt respons på </a:t>
            </a:r>
            <a:r>
              <a:rPr lang="sv-SE" sz="2400" dirty="0" err="1"/>
              <a:t>oxytocin</a:t>
            </a:r>
            <a:r>
              <a:rPr lang="sv-SE" sz="2400" dirty="0"/>
              <a:t> under förlossningen. En studie visar att överviktiga behöver högre doser </a:t>
            </a:r>
            <a:r>
              <a:rPr lang="sv-SE" sz="2400" dirty="0" err="1"/>
              <a:t>oxytocin</a:t>
            </a:r>
            <a:r>
              <a:rPr lang="sv-SE" sz="2400" dirty="0"/>
              <a:t>, och längre tid med </a:t>
            </a:r>
            <a:r>
              <a:rPr lang="sv-SE" sz="2400" dirty="0" err="1"/>
              <a:t>oxytocin</a:t>
            </a:r>
            <a:r>
              <a:rPr lang="sv-SE" sz="2400" dirty="0"/>
              <a:t> för att uppnå vaginal förlossning.</a:t>
            </a:r>
          </a:p>
          <a:p>
            <a:endParaRPr lang="sv-SE" sz="2400" dirty="0"/>
          </a:p>
          <a:p>
            <a:pPr marL="0" indent="0">
              <a:buNone/>
            </a:pPr>
            <a:r>
              <a:rPr lang="sv-SE" sz="2400" i="1" dirty="0"/>
              <a:t>Konklusion:</a:t>
            </a:r>
          </a:p>
          <a:p>
            <a:pPr marL="0" indent="0">
              <a:buNone/>
            </a:pPr>
            <a:r>
              <a:rPr lang="sv-SE" sz="2400" dirty="0"/>
              <a:t>Det vetenskapliga underlaget är för närvarande otillräckligt för att kunna rekommendera annan dosering av prostaglandin och/eller </a:t>
            </a:r>
            <a:r>
              <a:rPr lang="sv-SE" sz="2400" dirty="0" err="1"/>
              <a:t>oxytocin</a:t>
            </a:r>
            <a:r>
              <a:rPr lang="sv-SE" sz="2400" dirty="0"/>
              <a:t> vid induktion av överviktiga och </a:t>
            </a:r>
            <a:r>
              <a:rPr lang="sv-SE" sz="2400" dirty="0" err="1"/>
              <a:t>obesa</a:t>
            </a:r>
            <a:r>
              <a:rPr lang="sv-SE" sz="2400" dirty="0"/>
              <a:t> kvinnor.</a:t>
            </a:r>
          </a:p>
          <a:p>
            <a:endParaRPr lang="sv-SE" dirty="0"/>
          </a:p>
        </p:txBody>
      </p:sp>
      <p:pic>
        <p:nvPicPr>
          <p:cNvPr id="4" name="Bildobjekt 3">
            <a:extLst>
              <a:ext uri="{FF2B5EF4-FFF2-40B4-BE49-F238E27FC236}">
                <a16:creationId xmlns:a16="http://schemas.microsoft.com/office/drawing/2014/main" id="{1B70FA2C-E991-5425-15C6-B16B89637877}"/>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833232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6C1C8-E3EA-14EA-011A-15E6D96CEF9A}"/>
              </a:ext>
            </a:extLst>
          </p:cNvPr>
          <p:cNvSpPr>
            <a:spLocks noGrp="1"/>
          </p:cNvSpPr>
          <p:nvPr>
            <p:ph type="title"/>
          </p:nvPr>
        </p:nvSpPr>
        <p:spPr/>
        <p:txBody>
          <a:bodyPr/>
          <a:lstStyle/>
          <a:p>
            <a:r>
              <a:rPr lang="sv-SE" dirty="0"/>
              <a:t>Vattenavgång utan värkar </a:t>
            </a:r>
          </a:p>
        </p:txBody>
      </p:sp>
      <p:sp>
        <p:nvSpPr>
          <p:cNvPr id="3" name="Platshållare för innehåll 2">
            <a:extLst>
              <a:ext uri="{FF2B5EF4-FFF2-40B4-BE49-F238E27FC236}">
                <a16:creationId xmlns:a16="http://schemas.microsoft.com/office/drawing/2014/main" id="{55BCCE03-2319-4944-4A02-9D89DA663621}"/>
              </a:ext>
            </a:extLst>
          </p:cNvPr>
          <p:cNvSpPr>
            <a:spLocks noGrp="1"/>
          </p:cNvSpPr>
          <p:nvPr>
            <p:ph idx="1"/>
          </p:nvPr>
        </p:nvSpPr>
        <p:spPr/>
        <p:txBody>
          <a:bodyPr>
            <a:normAutofit/>
          </a:bodyPr>
          <a:lstStyle/>
          <a:p>
            <a:pPr marL="0" indent="0">
              <a:buNone/>
            </a:pPr>
            <a:r>
              <a:rPr lang="sv-SE" sz="2400" dirty="0"/>
              <a:t>Förstahandsmetoder är </a:t>
            </a:r>
            <a:r>
              <a:rPr lang="sv-SE" sz="2400" dirty="0" err="1"/>
              <a:t>misoprostol</a:t>
            </a:r>
            <a:r>
              <a:rPr lang="sv-SE" sz="2400" dirty="0"/>
              <a:t> oralt eller </a:t>
            </a:r>
            <a:r>
              <a:rPr lang="sv-SE" sz="2400" dirty="0" err="1"/>
              <a:t>oxytocin</a:t>
            </a:r>
            <a:r>
              <a:rPr lang="sv-SE" sz="2400" dirty="0"/>
              <a:t>. </a:t>
            </a:r>
          </a:p>
          <a:p>
            <a:pPr marL="0" indent="0">
              <a:buNone/>
            </a:pPr>
            <a:r>
              <a:rPr lang="sv-SE" sz="2400" dirty="0"/>
              <a:t>Inga studier har visat tydliga fördelar med prostaglandinbehandling eller ballongkateter jämfört med </a:t>
            </a:r>
            <a:r>
              <a:rPr lang="sv-SE" sz="2400" dirty="0" err="1"/>
              <a:t>oxytocin</a:t>
            </a:r>
            <a:r>
              <a:rPr lang="sv-SE" sz="2400" dirty="0"/>
              <a:t> men en studie visar troligen färre kejsarsnitt med </a:t>
            </a:r>
            <a:r>
              <a:rPr lang="sv-SE" sz="2400" dirty="0" err="1"/>
              <a:t>misoprostol</a:t>
            </a:r>
            <a:r>
              <a:rPr lang="sv-SE" sz="2400" dirty="0"/>
              <a:t>.  </a:t>
            </a:r>
          </a:p>
          <a:p>
            <a:pPr marL="0" indent="0">
              <a:buNone/>
            </a:pPr>
            <a:r>
              <a:rPr lang="sv-SE" sz="2400" dirty="0"/>
              <a:t>Baserat på försiktighetsprincipen bör ballongkateter undvikas för induktion vid vattenavgång </a:t>
            </a:r>
            <a:r>
              <a:rPr lang="sv-SE" sz="2400" dirty="0" err="1"/>
              <a:t>pga</a:t>
            </a:r>
            <a:r>
              <a:rPr lang="sv-SE" sz="2400" dirty="0"/>
              <a:t> ökad risk för infektion. </a:t>
            </a:r>
          </a:p>
        </p:txBody>
      </p:sp>
      <p:pic>
        <p:nvPicPr>
          <p:cNvPr id="4" name="Bildobjekt 3">
            <a:extLst>
              <a:ext uri="{FF2B5EF4-FFF2-40B4-BE49-F238E27FC236}">
                <a16:creationId xmlns:a16="http://schemas.microsoft.com/office/drawing/2014/main" id="{708B544C-8F99-10C7-0B74-211E7202335E}"/>
              </a:ext>
            </a:extLst>
          </p:cNvPr>
          <p:cNvPicPr>
            <a:picLocks noChangeAspect="1"/>
          </p:cNvPicPr>
          <p:nvPr/>
        </p:nvPicPr>
        <p:blipFill>
          <a:blip r:embed="rId2"/>
          <a:stretch>
            <a:fillRect/>
          </a:stretch>
        </p:blipFill>
        <p:spPr>
          <a:xfrm>
            <a:off x="4633978" y="6176963"/>
            <a:ext cx="3067478" cy="409632"/>
          </a:xfrm>
          <a:prstGeom prst="rect">
            <a:avLst/>
          </a:prstGeom>
        </p:spPr>
      </p:pic>
    </p:spTree>
    <p:extLst>
      <p:ext uri="{BB962C8B-B14F-4D97-AF65-F5344CB8AC3E}">
        <p14:creationId xmlns:p14="http://schemas.microsoft.com/office/powerpoint/2010/main" val="392661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03CC94-57C4-21EF-5ECC-082FB0BB8D62}"/>
              </a:ext>
            </a:extLst>
          </p:cNvPr>
          <p:cNvSpPr>
            <a:spLocks noGrp="1"/>
          </p:cNvSpPr>
          <p:nvPr>
            <p:ph type="title"/>
          </p:nvPr>
        </p:nvSpPr>
        <p:spPr/>
        <p:txBody>
          <a:bodyPr/>
          <a:lstStyle/>
          <a:p>
            <a:endParaRPr lang="sv-SE"/>
          </a:p>
        </p:txBody>
      </p:sp>
      <p:pic>
        <p:nvPicPr>
          <p:cNvPr id="8" name="Main graphic">
            <a:extLst>
              <a:ext uri="{FF2B5EF4-FFF2-40B4-BE49-F238E27FC236}">
                <a16:creationId xmlns:a16="http://schemas.microsoft.com/office/drawing/2014/main" id="{A3D78F8F-29D9-7297-7781-F4607285D899}"/>
              </a:ext>
            </a:extLst>
          </p:cNvPr>
          <p:cNvPicPr>
            <a:picLocks noGrp="1"/>
          </p:cNvPicPr>
          <p:nvPr>
            <p:ph sz="half" idx="1"/>
          </p:nvPr>
        </p:nvPicPr>
        <p:blipFill>
          <a:blip r:embed="rId3"/>
          <a:stretch/>
        </p:blipFill>
        <p:spPr>
          <a:xfrm>
            <a:off x="5782149" y="197964"/>
            <a:ext cx="5605430" cy="5562122"/>
          </a:xfrm>
          <a:prstGeom prst="rect">
            <a:avLst/>
          </a:prstGeom>
          <a:ln>
            <a:noFill/>
          </a:ln>
        </p:spPr>
      </p:pic>
      <p:sp>
        <p:nvSpPr>
          <p:cNvPr id="4" name="Platshållare för innehåll 3">
            <a:extLst>
              <a:ext uri="{FF2B5EF4-FFF2-40B4-BE49-F238E27FC236}">
                <a16:creationId xmlns:a16="http://schemas.microsoft.com/office/drawing/2014/main" id="{409A1B2B-FB8A-24B7-AB1E-D6365D3DFBCC}"/>
              </a:ext>
            </a:extLst>
          </p:cNvPr>
          <p:cNvSpPr>
            <a:spLocks noGrp="1"/>
          </p:cNvSpPr>
          <p:nvPr>
            <p:ph sz="half" idx="2"/>
          </p:nvPr>
        </p:nvSpPr>
        <p:spPr/>
        <p:txBody>
          <a:bodyPr/>
          <a:lstStyle/>
          <a:p>
            <a:endParaRPr lang="sv-SE" dirty="0"/>
          </a:p>
        </p:txBody>
      </p:sp>
      <p:sp>
        <p:nvSpPr>
          <p:cNvPr id="5" name="Platshållare för bildnummer 4">
            <a:extLst>
              <a:ext uri="{FF2B5EF4-FFF2-40B4-BE49-F238E27FC236}">
                <a16:creationId xmlns:a16="http://schemas.microsoft.com/office/drawing/2014/main" id="{2D198A2C-1836-6910-83AD-0E4F507CF8D3}"/>
              </a:ext>
            </a:extLst>
          </p:cNvPr>
          <p:cNvSpPr>
            <a:spLocks noGrp="1"/>
          </p:cNvSpPr>
          <p:nvPr>
            <p:ph type="sldNum" sz="quarter" idx="12"/>
          </p:nvPr>
        </p:nvSpPr>
        <p:spPr/>
        <p:txBody>
          <a:bodyPr/>
          <a:lstStyle/>
          <a:p>
            <a:fld id="{90706416-5916-4538-9FB5-6AD20CC07A60}" type="slidenum">
              <a:rPr lang="en-US" altLang="sv-SE" smtClean="0"/>
              <a:pPr/>
              <a:t>66</a:t>
            </a:fld>
            <a:endParaRPr lang="en-US" altLang="sv-SE"/>
          </a:p>
        </p:txBody>
      </p:sp>
      <p:sp>
        <p:nvSpPr>
          <p:cNvPr id="10" name="TextShape 1">
            <a:extLst>
              <a:ext uri="{FF2B5EF4-FFF2-40B4-BE49-F238E27FC236}">
                <a16:creationId xmlns:a16="http://schemas.microsoft.com/office/drawing/2014/main" id="{309DA31D-E82D-EB21-D73B-87F79445F838}"/>
              </a:ext>
            </a:extLst>
          </p:cNvPr>
          <p:cNvSpPr txBox="1"/>
          <p:nvPr/>
        </p:nvSpPr>
        <p:spPr>
          <a:xfrm>
            <a:off x="6865804" y="3209333"/>
            <a:ext cx="4609728" cy="1583922"/>
          </a:xfrm>
          <a:prstGeom prst="rect">
            <a:avLst/>
          </a:prstGeom>
          <a:noFill/>
          <a:ln>
            <a:noFill/>
          </a:ln>
        </p:spPr>
        <p:txBody>
          <a:bodyPr lIns="90000" tIns="46800" rIns="90000" bIns="46800"/>
          <a:lstStyle/>
          <a:p>
            <a:endParaRPr lang="en-US" spc="-1" dirty="0">
              <a:solidFill>
                <a:srgbClr val="000000"/>
              </a:solidFill>
              <a:latin typeface="Arial"/>
            </a:endParaRPr>
          </a:p>
        </p:txBody>
      </p:sp>
      <p:pic>
        <p:nvPicPr>
          <p:cNvPr id="7" name="Bildobjekt 6">
            <a:extLst>
              <a:ext uri="{FF2B5EF4-FFF2-40B4-BE49-F238E27FC236}">
                <a16:creationId xmlns:a16="http://schemas.microsoft.com/office/drawing/2014/main" id="{F8E5835C-430E-6EB4-BEE5-D3C5CD3A5961}"/>
              </a:ext>
            </a:extLst>
          </p:cNvPr>
          <p:cNvPicPr>
            <a:picLocks noChangeAspect="1"/>
          </p:cNvPicPr>
          <p:nvPr/>
        </p:nvPicPr>
        <p:blipFill>
          <a:blip r:embed="rId4"/>
          <a:stretch>
            <a:fillRect/>
          </a:stretch>
        </p:blipFill>
        <p:spPr>
          <a:xfrm>
            <a:off x="495531" y="1047090"/>
            <a:ext cx="5198665" cy="2381910"/>
          </a:xfrm>
          <a:prstGeom prst="rect">
            <a:avLst/>
          </a:prstGeom>
        </p:spPr>
      </p:pic>
    </p:spTree>
    <p:extLst>
      <p:ext uri="{BB962C8B-B14F-4D97-AF65-F5344CB8AC3E}">
        <p14:creationId xmlns:p14="http://schemas.microsoft.com/office/powerpoint/2010/main" val="687042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3427E5-EDFC-6D6B-58F6-076B3972862E}"/>
              </a:ext>
            </a:extLst>
          </p:cNvPr>
          <p:cNvSpPr>
            <a:spLocks noGrp="1"/>
          </p:cNvSpPr>
          <p:nvPr>
            <p:ph type="title"/>
          </p:nvPr>
        </p:nvSpPr>
        <p:spPr/>
        <p:txBody>
          <a:bodyPr/>
          <a:lstStyle/>
          <a:p>
            <a:endParaRPr lang="sv-SE" dirty="0"/>
          </a:p>
        </p:txBody>
      </p:sp>
      <p:pic>
        <p:nvPicPr>
          <p:cNvPr id="5" name="Platshållare för innehåll 4">
            <a:extLst>
              <a:ext uri="{FF2B5EF4-FFF2-40B4-BE49-F238E27FC236}">
                <a16:creationId xmlns:a16="http://schemas.microsoft.com/office/drawing/2014/main" id="{A3CEE79A-553D-8A3F-5A3C-BDF883E58CD0}"/>
              </a:ext>
            </a:extLst>
          </p:cNvPr>
          <p:cNvPicPr>
            <a:picLocks noGrp="1" noChangeAspect="1"/>
          </p:cNvPicPr>
          <p:nvPr>
            <p:ph idx="1"/>
          </p:nvPr>
        </p:nvPicPr>
        <p:blipFill>
          <a:blip r:embed="rId2"/>
          <a:stretch>
            <a:fillRect/>
          </a:stretch>
        </p:blipFill>
        <p:spPr>
          <a:xfrm>
            <a:off x="1502205" y="2903456"/>
            <a:ext cx="9777232" cy="3459851"/>
          </a:xfrm>
        </p:spPr>
      </p:pic>
      <p:pic>
        <p:nvPicPr>
          <p:cNvPr id="7" name="Bildobjekt 6">
            <a:extLst>
              <a:ext uri="{FF2B5EF4-FFF2-40B4-BE49-F238E27FC236}">
                <a16:creationId xmlns:a16="http://schemas.microsoft.com/office/drawing/2014/main" id="{384680AF-CCF1-1294-1465-FDDFB155547C}"/>
              </a:ext>
            </a:extLst>
          </p:cNvPr>
          <p:cNvPicPr>
            <a:picLocks noChangeAspect="1"/>
          </p:cNvPicPr>
          <p:nvPr/>
        </p:nvPicPr>
        <p:blipFill>
          <a:blip r:embed="rId3"/>
          <a:stretch>
            <a:fillRect/>
          </a:stretch>
        </p:blipFill>
        <p:spPr>
          <a:xfrm>
            <a:off x="704376" y="0"/>
            <a:ext cx="6820852" cy="3115110"/>
          </a:xfrm>
          <a:prstGeom prst="rect">
            <a:avLst/>
          </a:prstGeom>
        </p:spPr>
      </p:pic>
      <p:sp>
        <p:nvSpPr>
          <p:cNvPr id="8" name="textruta 7">
            <a:extLst>
              <a:ext uri="{FF2B5EF4-FFF2-40B4-BE49-F238E27FC236}">
                <a16:creationId xmlns:a16="http://schemas.microsoft.com/office/drawing/2014/main" id="{D2E6B77C-1CF9-9117-114D-11EA8278DB63}"/>
              </a:ext>
            </a:extLst>
          </p:cNvPr>
          <p:cNvSpPr txBox="1"/>
          <p:nvPr/>
        </p:nvSpPr>
        <p:spPr>
          <a:xfrm>
            <a:off x="8077199" y="365125"/>
            <a:ext cx="3558989" cy="1477328"/>
          </a:xfrm>
          <a:prstGeom prst="rect">
            <a:avLst/>
          </a:prstGeom>
          <a:noFill/>
        </p:spPr>
        <p:txBody>
          <a:bodyPr wrap="square" rtlCol="0">
            <a:spAutoFit/>
          </a:bodyPr>
          <a:lstStyle/>
          <a:p>
            <a:r>
              <a:rPr lang="en-GB" sz="1800" dirty="0"/>
              <a:t>70% </a:t>
            </a:r>
            <a:r>
              <a:rPr lang="en-GB" sz="1800" dirty="0" err="1"/>
              <a:t>ökning</a:t>
            </a:r>
            <a:r>
              <a:rPr lang="en-GB" sz="1800" dirty="0"/>
              <a:t> </a:t>
            </a:r>
            <a:r>
              <a:rPr lang="en-GB" sz="1800" dirty="0" err="1"/>
              <a:t>induktioner</a:t>
            </a:r>
            <a:endParaRPr lang="en-GB" sz="1800" dirty="0"/>
          </a:p>
          <a:p>
            <a:r>
              <a:rPr lang="en-GB" sz="1800" dirty="0"/>
              <a:t>Ingen </a:t>
            </a:r>
            <a:r>
              <a:rPr lang="en-GB" sz="1800" dirty="0" err="1"/>
              <a:t>ökad</a:t>
            </a:r>
            <a:r>
              <a:rPr lang="en-GB" sz="1800" dirty="0"/>
              <a:t> </a:t>
            </a:r>
            <a:r>
              <a:rPr lang="en-GB" sz="1800" dirty="0" err="1"/>
              <a:t>sectiofrekvens</a:t>
            </a:r>
            <a:r>
              <a:rPr lang="en-GB" sz="1800" dirty="0"/>
              <a:t> </a:t>
            </a:r>
          </a:p>
          <a:p>
            <a:r>
              <a:rPr lang="en-GB" sz="1800" dirty="0" err="1"/>
              <a:t>Äldre</a:t>
            </a:r>
            <a:endParaRPr lang="en-GB" sz="1800" dirty="0"/>
          </a:p>
          <a:p>
            <a:r>
              <a:rPr lang="en-GB" dirty="0"/>
              <a:t>Fler </a:t>
            </a:r>
            <a:r>
              <a:rPr lang="en-GB" dirty="0" err="1"/>
              <a:t>obesa</a:t>
            </a:r>
            <a:endParaRPr lang="en-GB" dirty="0"/>
          </a:p>
          <a:p>
            <a:r>
              <a:rPr lang="en-GB" sz="1800" dirty="0"/>
              <a:t>Fler </a:t>
            </a:r>
            <a:r>
              <a:rPr lang="en-GB" sz="1800" dirty="0" err="1"/>
              <a:t>graviditetsdiabetes</a:t>
            </a:r>
            <a:endParaRPr lang="en-GB" sz="1800" dirty="0"/>
          </a:p>
        </p:txBody>
      </p:sp>
    </p:spTree>
    <p:extLst>
      <p:ext uri="{BB962C8B-B14F-4D97-AF65-F5344CB8AC3E}">
        <p14:creationId xmlns:p14="http://schemas.microsoft.com/office/powerpoint/2010/main" val="1998281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A9C85-9624-CB67-A765-C6731022A008}"/>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AB082B11-AD5D-8F0F-9B2D-8E04CC0CEDC3}"/>
              </a:ext>
            </a:extLst>
          </p:cNvPr>
          <p:cNvPicPr>
            <a:picLocks noGrp="1" noChangeAspect="1"/>
          </p:cNvPicPr>
          <p:nvPr>
            <p:ph idx="1"/>
          </p:nvPr>
        </p:nvPicPr>
        <p:blipFill>
          <a:blip r:embed="rId2"/>
          <a:stretch>
            <a:fillRect/>
          </a:stretch>
        </p:blipFill>
        <p:spPr>
          <a:xfrm>
            <a:off x="2727016" y="286603"/>
            <a:ext cx="6544999" cy="5708799"/>
          </a:xfrm>
        </p:spPr>
      </p:pic>
    </p:spTree>
    <p:extLst>
      <p:ext uri="{BB962C8B-B14F-4D97-AF65-F5344CB8AC3E}">
        <p14:creationId xmlns:p14="http://schemas.microsoft.com/office/powerpoint/2010/main" val="1786454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4B4EC8-6C80-9D41-1676-0249D474C352}"/>
              </a:ext>
            </a:extLst>
          </p:cNvPr>
          <p:cNvSpPr>
            <a:spLocks noGrp="1"/>
          </p:cNvSpPr>
          <p:nvPr>
            <p:ph type="title"/>
          </p:nvPr>
        </p:nvSpPr>
        <p:spPr/>
        <p:txBody>
          <a:bodyPr>
            <a:normAutofit/>
          </a:bodyPr>
          <a:lstStyle/>
          <a:p>
            <a:r>
              <a:rPr lang="sv-SE" sz="3600" dirty="0" err="1"/>
              <a:t>Chrome</a:t>
            </a:r>
            <a:r>
              <a:rPr lang="sv-SE" sz="3600" dirty="0"/>
              <a:t>, Graviditetsregistret, Logga in, </a:t>
            </a:r>
            <a:r>
              <a:rPr lang="sv-SE" sz="3600" dirty="0" err="1"/>
              <a:t>Dashboards</a:t>
            </a:r>
            <a:endParaRPr lang="sv-SE" sz="3600" dirty="0"/>
          </a:p>
        </p:txBody>
      </p:sp>
      <p:pic>
        <p:nvPicPr>
          <p:cNvPr id="5" name="Platshållare för innehåll 4">
            <a:extLst>
              <a:ext uri="{FF2B5EF4-FFF2-40B4-BE49-F238E27FC236}">
                <a16:creationId xmlns:a16="http://schemas.microsoft.com/office/drawing/2014/main" id="{8C055F6F-1E70-03EC-D524-D849B8542A47}"/>
              </a:ext>
            </a:extLst>
          </p:cNvPr>
          <p:cNvPicPr>
            <a:picLocks noGrp="1" noChangeAspect="1"/>
          </p:cNvPicPr>
          <p:nvPr>
            <p:ph idx="1"/>
          </p:nvPr>
        </p:nvPicPr>
        <p:blipFill>
          <a:blip r:embed="rId2"/>
          <a:stretch>
            <a:fillRect/>
          </a:stretch>
        </p:blipFill>
        <p:spPr>
          <a:xfrm>
            <a:off x="2443569" y="1737361"/>
            <a:ext cx="6649408" cy="4507992"/>
          </a:xfrm>
        </p:spPr>
      </p:pic>
    </p:spTree>
    <p:extLst>
      <p:ext uri="{BB962C8B-B14F-4D97-AF65-F5344CB8AC3E}">
        <p14:creationId xmlns:p14="http://schemas.microsoft.com/office/powerpoint/2010/main" val="307731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CC14C-8A14-9FB8-22AB-DDA69BA13787}"/>
              </a:ext>
            </a:extLst>
          </p:cNvPr>
          <p:cNvSpPr>
            <a:spLocks noGrp="1"/>
          </p:cNvSpPr>
          <p:nvPr>
            <p:ph type="title"/>
          </p:nvPr>
        </p:nvSpPr>
        <p:spPr/>
        <p:txBody>
          <a:bodyPr/>
          <a:lstStyle/>
          <a:p>
            <a:r>
              <a:rPr lang="sv-SE" dirty="0"/>
              <a:t>Vad påverkar induktionsfrekvensen?</a:t>
            </a:r>
          </a:p>
        </p:txBody>
      </p:sp>
      <p:sp>
        <p:nvSpPr>
          <p:cNvPr id="3" name="Platshållare för innehåll 2">
            <a:extLst>
              <a:ext uri="{FF2B5EF4-FFF2-40B4-BE49-F238E27FC236}">
                <a16:creationId xmlns:a16="http://schemas.microsoft.com/office/drawing/2014/main" id="{781CAEF4-E7A2-3FA9-DDBF-56B36E4255F3}"/>
              </a:ext>
            </a:extLst>
          </p:cNvPr>
          <p:cNvSpPr>
            <a:spLocks noGrp="1"/>
          </p:cNvSpPr>
          <p:nvPr>
            <p:ph idx="1"/>
          </p:nvPr>
        </p:nvSpPr>
        <p:spPr/>
        <p:txBody>
          <a:bodyPr>
            <a:normAutofit/>
          </a:bodyPr>
          <a:lstStyle/>
          <a:p>
            <a:pPr>
              <a:lnSpc>
                <a:spcPct val="120000"/>
              </a:lnSpc>
              <a:spcBef>
                <a:spcPts val="0"/>
              </a:spcBef>
              <a:buFont typeface="Arial" panose="020B0604020202020204" pitchFamily="34" charset="0"/>
              <a:buChar char="•"/>
            </a:pPr>
            <a:r>
              <a:rPr lang="sv-SE" sz="2800" dirty="0"/>
              <a:t> Ny definition av förlossningsstart?</a:t>
            </a:r>
          </a:p>
          <a:p>
            <a:pPr>
              <a:lnSpc>
                <a:spcPct val="120000"/>
              </a:lnSpc>
              <a:spcBef>
                <a:spcPts val="0"/>
              </a:spcBef>
              <a:buFont typeface="Arial" panose="020B0604020202020204" pitchFamily="34" charset="0"/>
              <a:buChar char="•"/>
            </a:pPr>
            <a:r>
              <a:rPr lang="sv-SE" sz="2800" dirty="0"/>
              <a:t> Studier ARRIVE?</a:t>
            </a:r>
          </a:p>
          <a:p>
            <a:pPr>
              <a:lnSpc>
                <a:spcPct val="120000"/>
              </a:lnSpc>
              <a:spcBef>
                <a:spcPts val="0"/>
              </a:spcBef>
            </a:pPr>
            <a:endParaRPr lang="sv-SE" dirty="0"/>
          </a:p>
          <a:p>
            <a:pPr>
              <a:lnSpc>
                <a:spcPct val="120000"/>
              </a:lnSpc>
              <a:spcBef>
                <a:spcPts val="0"/>
              </a:spcBef>
            </a:pPr>
            <a:endParaRPr lang="sv-SE" sz="2800" dirty="0"/>
          </a:p>
          <a:p>
            <a:pPr>
              <a:lnSpc>
                <a:spcPct val="120000"/>
              </a:lnSpc>
              <a:spcBef>
                <a:spcPts val="0"/>
              </a:spcBef>
              <a:buFont typeface="Arial" panose="020B0604020202020204" pitchFamily="34" charset="0"/>
              <a:buChar char="•"/>
            </a:pPr>
            <a:r>
              <a:rPr lang="sv-SE" sz="2800" dirty="0"/>
              <a:t> Kapacitet?</a:t>
            </a:r>
          </a:p>
          <a:p>
            <a:pPr>
              <a:lnSpc>
                <a:spcPct val="120000"/>
              </a:lnSpc>
              <a:spcBef>
                <a:spcPts val="0"/>
              </a:spcBef>
              <a:buFont typeface="Arial" panose="020B0604020202020204" pitchFamily="34" charset="0"/>
              <a:buChar char="•"/>
            </a:pPr>
            <a:r>
              <a:rPr lang="sv-SE" sz="2800" dirty="0"/>
              <a:t> Organisation?</a:t>
            </a:r>
          </a:p>
          <a:p>
            <a:pPr>
              <a:lnSpc>
                <a:spcPct val="120000"/>
              </a:lnSpc>
              <a:spcBef>
                <a:spcPts val="0"/>
              </a:spcBef>
              <a:buFont typeface="Arial" panose="020B0604020202020204" pitchFamily="34" charset="0"/>
              <a:buChar char="•"/>
            </a:pPr>
            <a:r>
              <a:rPr lang="sv-SE" sz="2800" dirty="0"/>
              <a:t> Kultur?</a:t>
            </a:r>
          </a:p>
          <a:p>
            <a:pPr>
              <a:lnSpc>
                <a:spcPct val="120000"/>
              </a:lnSpc>
              <a:spcBef>
                <a:spcPts val="0"/>
              </a:spcBef>
            </a:pPr>
            <a:endParaRPr lang="sv-SE" dirty="0"/>
          </a:p>
          <a:p>
            <a:pPr>
              <a:lnSpc>
                <a:spcPct val="120000"/>
              </a:lnSpc>
              <a:spcBef>
                <a:spcPts val="0"/>
              </a:spcBef>
            </a:pPr>
            <a:endParaRPr lang="sv-SE" sz="2800" dirty="0"/>
          </a:p>
          <a:p>
            <a:endParaRPr lang="sv-SE" dirty="0"/>
          </a:p>
        </p:txBody>
      </p:sp>
      <p:pic>
        <p:nvPicPr>
          <p:cNvPr id="5" name="Bildobjekt 4">
            <a:extLst>
              <a:ext uri="{FF2B5EF4-FFF2-40B4-BE49-F238E27FC236}">
                <a16:creationId xmlns:a16="http://schemas.microsoft.com/office/drawing/2014/main" id="{0C9A7218-3573-1DF7-47B7-2B96DEA51409}"/>
              </a:ext>
            </a:extLst>
          </p:cNvPr>
          <p:cNvPicPr>
            <a:picLocks noChangeAspect="1"/>
          </p:cNvPicPr>
          <p:nvPr/>
        </p:nvPicPr>
        <p:blipFill>
          <a:blip r:embed="rId2"/>
          <a:stretch>
            <a:fillRect/>
          </a:stretch>
        </p:blipFill>
        <p:spPr>
          <a:xfrm>
            <a:off x="3913632" y="2712080"/>
            <a:ext cx="6412441" cy="2743019"/>
          </a:xfrm>
          <a:prstGeom prst="rect">
            <a:avLst/>
          </a:prstGeom>
        </p:spPr>
      </p:pic>
    </p:spTree>
    <p:extLst>
      <p:ext uri="{BB962C8B-B14F-4D97-AF65-F5344CB8AC3E}">
        <p14:creationId xmlns:p14="http://schemas.microsoft.com/office/powerpoint/2010/main" val="8772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E145C-D9AC-AFBE-0069-57476B8D839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D6271DD-803C-E38C-4FDA-32BEC6F5A9F7}"/>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43A0C42A-EB7C-3A6F-688E-2A655F305ABE}"/>
              </a:ext>
            </a:extLst>
          </p:cNvPr>
          <p:cNvPicPr>
            <a:picLocks noChangeAspect="1"/>
          </p:cNvPicPr>
          <p:nvPr/>
        </p:nvPicPr>
        <p:blipFill>
          <a:blip r:embed="rId2"/>
          <a:stretch>
            <a:fillRect/>
          </a:stretch>
        </p:blipFill>
        <p:spPr>
          <a:xfrm>
            <a:off x="0" y="429324"/>
            <a:ext cx="12192000" cy="5999352"/>
          </a:xfrm>
          <a:prstGeom prst="rect">
            <a:avLst/>
          </a:prstGeom>
        </p:spPr>
      </p:pic>
    </p:spTree>
    <p:extLst>
      <p:ext uri="{BB962C8B-B14F-4D97-AF65-F5344CB8AC3E}">
        <p14:creationId xmlns:p14="http://schemas.microsoft.com/office/powerpoint/2010/main" val="3334398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CA5D7-3289-C5C1-CD9B-97B15FEAD142}"/>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D8C101C7-6353-9A81-685C-9AD8FE2E0416}"/>
              </a:ext>
            </a:extLst>
          </p:cNvPr>
          <p:cNvPicPr>
            <a:picLocks noGrp="1" noChangeAspect="1"/>
          </p:cNvPicPr>
          <p:nvPr>
            <p:ph idx="1"/>
          </p:nvPr>
        </p:nvPicPr>
        <p:blipFill>
          <a:blip r:embed="rId2"/>
          <a:stretch>
            <a:fillRect/>
          </a:stretch>
        </p:blipFill>
        <p:spPr>
          <a:xfrm>
            <a:off x="155449" y="286603"/>
            <a:ext cx="11625256" cy="5927730"/>
          </a:xfrm>
        </p:spPr>
      </p:pic>
    </p:spTree>
    <p:extLst>
      <p:ext uri="{BB962C8B-B14F-4D97-AF65-F5344CB8AC3E}">
        <p14:creationId xmlns:p14="http://schemas.microsoft.com/office/powerpoint/2010/main" val="3070692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1B29E-0EC9-A81D-F41E-FB3CB9AEC183}"/>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62D8AD54-700E-D921-5C78-7021A5009A5C}"/>
              </a:ext>
            </a:extLst>
          </p:cNvPr>
          <p:cNvPicPr>
            <a:picLocks noGrp="1" noChangeAspect="1"/>
          </p:cNvPicPr>
          <p:nvPr>
            <p:ph idx="1"/>
          </p:nvPr>
        </p:nvPicPr>
        <p:blipFill>
          <a:blip r:embed="rId2"/>
          <a:stretch>
            <a:fillRect/>
          </a:stretch>
        </p:blipFill>
        <p:spPr>
          <a:xfrm>
            <a:off x="787999" y="182880"/>
            <a:ext cx="10465254" cy="5779007"/>
          </a:xfrm>
        </p:spPr>
      </p:pic>
    </p:spTree>
    <p:extLst>
      <p:ext uri="{BB962C8B-B14F-4D97-AF65-F5344CB8AC3E}">
        <p14:creationId xmlns:p14="http://schemas.microsoft.com/office/powerpoint/2010/main" val="2782941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8FB25-01B7-0F15-B070-67DF41AE882A}"/>
              </a:ext>
            </a:extLst>
          </p:cNvPr>
          <p:cNvSpPr>
            <a:spLocks noGrp="1"/>
          </p:cNvSpPr>
          <p:nvPr>
            <p:ph type="title"/>
          </p:nvPr>
        </p:nvSpPr>
        <p:spPr/>
        <p:txBody>
          <a:bodyPr/>
          <a:lstStyle/>
          <a:p>
            <a:endParaRPr lang="sv-SE"/>
          </a:p>
        </p:txBody>
      </p:sp>
      <p:pic>
        <p:nvPicPr>
          <p:cNvPr id="7" name="Platshållare för innehåll 6">
            <a:extLst>
              <a:ext uri="{FF2B5EF4-FFF2-40B4-BE49-F238E27FC236}">
                <a16:creationId xmlns:a16="http://schemas.microsoft.com/office/drawing/2014/main" id="{46D1E1BC-DFC0-3B36-01C9-2E969B147DCD}"/>
              </a:ext>
            </a:extLst>
          </p:cNvPr>
          <p:cNvPicPr>
            <a:picLocks noGrp="1" noChangeAspect="1"/>
          </p:cNvPicPr>
          <p:nvPr>
            <p:ph idx="1"/>
          </p:nvPr>
        </p:nvPicPr>
        <p:blipFill>
          <a:blip r:embed="rId2"/>
          <a:stretch>
            <a:fillRect/>
          </a:stretch>
        </p:blipFill>
        <p:spPr>
          <a:xfrm>
            <a:off x="841248" y="286603"/>
            <a:ext cx="10428279" cy="5874383"/>
          </a:xfrm>
        </p:spPr>
      </p:pic>
    </p:spTree>
    <p:extLst>
      <p:ext uri="{BB962C8B-B14F-4D97-AF65-F5344CB8AC3E}">
        <p14:creationId xmlns:p14="http://schemas.microsoft.com/office/powerpoint/2010/main" val="1778773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0EE2C-7AED-B6A8-C9E7-8271E89550DB}"/>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FAC27573-4612-01BB-F557-17F0EADBDD61}"/>
              </a:ext>
            </a:extLst>
          </p:cNvPr>
          <p:cNvPicPr>
            <a:picLocks noGrp="1" noChangeAspect="1"/>
          </p:cNvPicPr>
          <p:nvPr>
            <p:ph idx="1"/>
          </p:nvPr>
        </p:nvPicPr>
        <p:blipFill>
          <a:blip r:embed="rId2"/>
          <a:stretch>
            <a:fillRect/>
          </a:stretch>
        </p:blipFill>
        <p:spPr>
          <a:xfrm>
            <a:off x="969264" y="286602"/>
            <a:ext cx="10521906" cy="5923497"/>
          </a:xfrm>
        </p:spPr>
      </p:pic>
    </p:spTree>
    <p:extLst>
      <p:ext uri="{BB962C8B-B14F-4D97-AF65-F5344CB8AC3E}">
        <p14:creationId xmlns:p14="http://schemas.microsoft.com/office/powerpoint/2010/main" val="3638293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212AE0-AB19-0500-5A23-2D44AB95F6C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02116909-209B-6AF7-0E66-D60E079F64E4}"/>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86E82167-DF6B-5C05-445D-4DD1E08833EA}"/>
              </a:ext>
            </a:extLst>
          </p:cNvPr>
          <p:cNvPicPr>
            <a:picLocks noChangeAspect="1"/>
          </p:cNvPicPr>
          <p:nvPr/>
        </p:nvPicPr>
        <p:blipFill>
          <a:blip r:embed="rId2"/>
          <a:stretch>
            <a:fillRect/>
          </a:stretch>
        </p:blipFill>
        <p:spPr>
          <a:xfrm>
            <a:off x="914042" y="286603"/>
            <a:ext cx="10500350" cy="5920078"/>
          </a:xfrm>
          <a:prstGeom prst="rect">
            <a:avLst/>
          </a:prstGeom>
        </p:spPr>
      </p:pic>
    </p:spTree>
    <p:extLst>
      <p:ext uri="{BB962C8B-B14F-4D97-AF65-F5344CB8AC3E}">
        <p14:creationId xmlns:p14="http://schemas.microsoft.com/office/powerpoint/2010/main" val="430432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F9245A7-96EB-5EEE-1F65-13EB75F36B9B}"/>
              </a:ext>
            </a:extLst>
          </p:cNvPr>
          <p:cNvSpPr>
            <a:spLocks noGrp="1"/>
          </p:cNvSpPr>
          <p:nvPr>
            <p:ph type="title"/>
          </p:nvPr>
        </p:nvSpPr>
        <p:spPr/>
        <p:txBody>
          <a:bodyPr>
            <a:normAutofit/>
          </a:bodyPr>
          <a:lstStyle/>
          <a:p>
            <a:r>
              <a:rPr lang="sv-SE" dirty="0"/>
              <a:t>Förstföderska spontan start vs induktion</a:t>
            </a:r>
            <a:br>
              <a:rPr lang="sv-SE" dirty="0"/>
            </a:br>
            <a:r>
              <a:rPr lang="sv-SE" dirty="0"/>
              <a:t>akut </a:t>
            </a:r>
            <a:r>
              <a:rPr lang="sv-SE" dirty="0" err="1"/>
              <a:t>sectio</a:t>
            </a:r>
            <a:r>
              <a:rPr lang="sv-SE" dirty="0"/>
              <a:t> 2024</a:t>
            </a:r>
          </a:p>
        </p:txBody>
      </p:sp>
      <p:pic>
        <p:nvPicPr>
          <p:cNvPr id="8" name="Platshållare för innehåll 7">
            <a:extLst>
              <a:ext uri="{FF2B5EF4-FFF2-40B4-BE49-F238E27FC236}">
                <a16:creationId xmlns:a16="http://schemas.microsoft.com/office/drawing/2014/main" id="{92A86A0B-ECA5-F3FB-04A4-CA1B81EB17B6}"/>
              </a:ext>
            </a:extLst>
          </p:cNvPr>
          <p:cNvPicPr>
            <a:picLocks noGrp="1" noChangeAspect="1"/>
          </p:cNvPicPr>
          <p:nvPr>
            <p:ph sz="half" idx="1"/>
          </p:nvPr>
        </p:nvPicPr>
        <p:blipFill>
          <a:blip r:embed="rId2"/>
          <a:stretch>
            <a:fillRect/>
          </a:stretch>
        </p:blipFill>
        <p:spPr>
          <a:xfrm>
            <a:off x="1096963" y="1974141"/>
            <a:ext cx="4938712" cy="3766969"/>
          </a:xfrm>
        </p:spPr>
      </p:pic>
      <p:pic>
        <p:nvPicPr>
          <p:cNvPr id="10" name="Platshållare för innehåll 9">
            <a:extLst>
              <a:ext uri="{FF2B5EF4-FFF2-40B4-BE49-F238E27FC236}">
                <a16:creationId xmlns:a16="http://schemas.microsoft.com/office/drawing/2014/main" id="{0D1D03C4-1C66-645B-FD11-4F95A2CA7B2F}"/>
              </a:ext>
            </a:extLst>
          </p:cNvPr>
          <p:cNvPicPr>
            <a:picLocks noGrp="1" noChangeAspect="1"/>
          </p:cNvPicPr>
          <p:nvPr>
            <p:ph sz="half" idx="2"/>
          </p:nvPr>
        </p:nvPicPr>
        <p:blipFill>
          <a:blip r:embed="rId3"/>
          <a:stretch>
            <a:fillRect/>
          </a:stretch>
        </p:blipFill>
        <p:spPr>
          <a:xfrm>
            <a:off x="6218238" y="1987850"/>
            <a:ext cx="4937125" cy="3739550"/>
          </a:xfrm>
        </p:spPr>
      </p:pic>
    </p:spTree>
    <p:extLst>
      <p:ext uri="{BB962C8B-B14F-4D97-AF65-F5344CB8AC3E}">
        <p14:creationId xmlns:p14="http://schemas.microsoft.com/office/powerpoint/2010/main" val="1776949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D1A21-D7E5-EE6D-6CC5-A9DC7346D5F5}"/>
              </a:ext>
            </a:extLst>
          </p:cNvPr>
          <p:cNvSpPr>
            <a:spLocks noGrp="1"/>
          </p:cNvSpPr>
          <p:nvPr>
            <p:ph type="title"/>
          </p:nvPr>
        </p:nvSpPr>
        <p:spPr/>
        <p:txBody>
          <a:bodyPr/>
          <a:lstStyle/>
          <a:p>
            <a:r>
              <a:rPr lang="sv-SE" dirty="0"/>
              <a:t>Förstföderska spontan start vs induktion blödning &gt;1000 ml 2024</a:t>
            </a:r>
          </a:p>
        </p:txBody>
      </p:sp>
      <p:pic>
        <p:nvPicPr>
          <p:cNvPr id="8" name="Platshållare för innehåll 7">
            <a:extLst>
              <a:ext uri="{FF2B5EF4-FFF2-40B4-BE49-F238E27FC236}">
                <a16:creationId xmlns:a16="http://schemas.microsoft.com/office/drawing/2014/main" id="{5FFB91F0-1541-D726-C577-23F64D968FEA}"/>
              </a:ext>
            </a:extLst>
          </p:cNvPr>
          <p:cNvPicPr>
            <a:picLocks noGrp="1" noChangeAspect="1"/>
          </p:cNvPicPr>
          <p:nvPr>
            <p:ph sz="half" idx="1"/>
          </p:nvPr>
        </p:nvPicPr>
        <p:blipFill>
          <a:blip r:embed="rId2"/>
          <a:stretch>
            <a:fillRect/>
          </a:stretch>
        </p:blipFill>
        <p:spPr>
          <a:xfrm>
            <a:off x="1096963" y="1998212"/>
            <a:ext cx="4938712" cy="3718827"/>
          </a:xfrm>
        </p:spPr>
      </p:pic>
      <p:pic>
        <p:nvPicPr>
          <p:cNvPr id="6" name="Platshållare för innehåll 5">
            <a:extLst>
              <a:ext uri="{FF2B5EF4-FFF2-40B4-BE49-F238E27FC236}">
                <a16:creationId xmlns:a16="http://schemas.microsoft.com/office/drawing/2014/main" id="{68DF0094-6C02-929A-B7BB-A93C9786D2D8}"/>
              </a:ext>
            </a:extLst>
          </p:cNvPr>
          <p:cNvPicPr>
            <a:picLocks noGrp="1" noChangeAspect="1"/>
          </p:cNvPicPr>
          <p:nvPr>
            <p:ph sz="half" idx="2"/>
          </p:nvPr>
        </p:nvPicPr>
        <p:blipFill>
          <a:blip r:embed="rId3"/>
          <a:stretch>
            <a:fillRect/>
          </a:stretch>
        </p:blipFill>
        <p:spPr>
          <a:xfrm>
            <a:off x="6218238" y="1999959"/>
            <a:ext cx="4937125" cy="3715333"/>
          </a:xfrm>
        </p:spPr>
      </p:pic>
    </p:spTree>
    <p:extLst>
      <p:ext uri="{BB962C8B-B14F-4D97-AF65-F5344CB8AC3E}">
        <p14:creationId xmlns:p14="http://schemas.microsoft.com/office/powerpoint/2010/main" val="464030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3C7DF-EB4C-0448-9389-C594BA138DB7}"/>
              </a:ext>
            </a:extLst>
          </p:cNvPr>
          <p:cNvSpPr>
            <a:spLocks noGrp="1"/>
          </p:cNvSpPr>
          <p:nvPr>
            <p:ph type="title"/>
          </p:nvPr>
        </p:nvSpPr>
        <p:spPr/>
        <p:txBody>
          <a:bodyPr/>
          <a:lstStyle/>
          <a:p>
            <a:r>
              <a:rPr lang="sv-SE" dirty="0"/>
              <a:t>Förstföderska spontan start vs induktion bristning grad 3-4 2024</a:t>
            </a:r>
          </a:p>
        </p:txBody>
      </p:sp>
      <p:pic>
        <p:nvPicPr>
          <p:cNvPr id="6" name="Platshållare för innehåll 5">
            <a:extLst>
              <a:ext uri="{FF2B5EF4-FFF2-40B4-BE49-F238E27FC236}">
                <a16:creationId xmlns:a16="http://schemas.microsoft.com/office/drawing/2014/main" id="{4C2DA10A-5632-EC8A-4903-E2E12E8FBE83}"/>
              </a:ext>
            </a:extLst>
          </p:cNvPr>
          <p:cNvPicPr>
            <a:picLocks noGrp="1" noChangeAspect="1"/>
          </p:cNvPicPr>
          <p:nvPr>
            <p:ph sz="half" idx="1"/>
          </p:nvPr>
        </p:nvPicPr>
        <p:blipFill>
          <a:blip r:embed="rId2"/>
          <a:stretch>
            <a:fillRect/>
          </a:stretch>
        </p:blipFill>
        <p:spPr>
          <a:xfrm>
            <a:off x="1096963" y="1987317"/>
            <a:ext cx="4938712" cy="3740616"/>
          </a:xfrm>
        </p:spPr>
      </p:pic>
      <p:pic>
        <p:nvPicPr>
          <p:cNvPr id="8" name="Platshållare för innehåll 7">
            <a:extLst>
              <a:ext uri="{FF2B5EF4-FFF2-40B4-BE49-F238E27FC236}">
                <a16:creationId xmlns:a16="http://schemas.microsoft.com/office/drawing/2014/main" id="{DC37F4E4-0A20-3223-2649-44765CD33136}"/>
              </a:ext>
            </a:extLst>
          </p:cNvPr>
          <p:cNvPicPr>
            <a:picLocks noGrp="1" noChangeAspect="1"/>
          </p:cNvPicPr>
          <p:nvPr>
            <p:ph sz="half" idx="2"/>
          </p:nvPr>
        </p:nvPicPr>
        <p:blipFill>
          <a:blip r:embed="rId3"/>
          <a:stretch>
            <a:fillRect/>
          </a:stretch>
        </p:blipFill>
        <p:spPr>
          <a:xfrm>
            <a:off x="6218238" y="1983347"/>
            <a:ext cx="4937125" cy="3748557"/>
          </a:xfrm>
        </p:spPr>
      </p:pic>
    </p:spTree>
    <p:extLst>
      <p:ext uri="{BB962C8B-B14F-4D97-AF65-F5344CB8AC3E}">
        <p14:creationId xmlns:p14="http://schemas.microsoft.com/office/powerpoint/2010/main" val="3069663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6B94-7C5C-6944-B671-2680DC641BDD}"/>
              </a:ext>
            </a:extLst>
          </p:cNvPr>
          <p:cNvSpPr>
            <a:spLocks noGrp="1"/>
          </p:cNvSpPr>
          <p:nvPr>
            <p:ph type="title"/>
          </p:nvPr>
        </p:nvSpPr>
        <p:spPr/>
        <p:txBody>
          <a:bodyPr>
            <a:normAutofit/>
          </a:bodyPr>
          <a:lstStyle/>
          <a:p>
            <a:r>
              <a:rPr lang="sv-SE" dirty="0"/>
              <a:t>Förstföderska spontan start vs induktion </a:t>
            </a:r>
            <a:r>
              <a:rPr lang="sv-SE" dirty="0" err="1"/>
              <a:t>Oxytocinstimulering</a:t>
            </a:r>
            <a:r>
              <a:rPr lang="sv-SE" dirty="0"/>
              <a:t> 2024</a:t>
            </a:r>
          </a:p>
        </p:txBody>
      </p:sp>
      <p:pic>
        <p:nvPicPr>
          <p:cNvPr id="14" name="Platshållare för innehåll 13">
            <a:extLst>
              <a:ext uri="{FF2B5EF4-FFF2-40B4-BE49-F238E27FC236}">
                <a16:creationId xmlns:a16="http://schemas.microsoft.com/office/drawing/2014/main" id="{489A92E7-E711-477A-FE24-A041257C054C}"/>
              </a:ext>
            </a:extLst>
          </p:cNvPr>
          <p:cNvPicPr>
            <a:picLocks noGrp="1" noChangeAspect="1"/>
          </p:cNvPicPr>
          <p:nvPr>
            <p:ph sz="half" idx="1"/>
          </p:nvPr>
        </p:nvPicPr>
        <p:blipFill>
          <a:blip r:embed="rId2"/>
          <a:stretch>
            <a:fillRect/>
          </a:stretch>
        </p:blipFill>
        <p:spPr>
          <a:xfrm>
            <a:off x="1096963" y="1968716"/>
            <a:ext cx="4938712" cy="3777819"/>
          </a:xfrm>
        </p:spPr>
      </p:pic>
      <p:pic>
        <p:nvPicPr>
          <p:cNvPr id="6" name="Platshållare för innehåll 5">
            <a:extLst>
              <a:ext uri="{FF2B5EF4-FFF2-40B4-BE49-F238E27FC236}">
                <a16:creationId xmlns:a16="http://schemas.microsoft.com/office/drawing/2014/main" id="{3BFC2973-C489-1EA1-D82B-DF36E36F0FE6}"/>
              </a:ext>
            </a:extLst>
          </p:cNvPr>
          <p:cNvPicPr>
            <a:picLocks noGrp="1" noChangeAspect="1"/>
          </p:cNvPicPr>
          <p:nvPr>
            <p:ph sz="half" idx="2"/>
          </p:nvPr>
        </p:nvPicPr>
        <p:blipFill>
          <a:blip r:embed="rId3"/>
          <a:stretch>
            <a:fillRect/>
          </a:stretch>
        </p:blipFill>
        <p:spPr>
          <a:xfrm>
            <a:off x="6218238" y="1937084"/>
            <a:ext cx="4937125" cy="3841083"/>
          </a:xfrm>
        </p:spPr>
      </p:pic>
    </p:spTree>
    <p:extLst>
      <p:ext uri="{BB962C8B-B14F-4D97-AF65-F5344CB8AC3E}">
        <p14:creationId xmlns:p14="http://schemas.microsoft.com/office/powerpoint/2010/main" val="278921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4FCAD5-4653-0EF8-9B12-4BB1A47CEF45}"/>
              </a:ext>
            </a:extLst>
          </p:cNvPr>
          <p:cNvSpPr>
            <a:spLocks noGrp="1"/>
          </p:cNvSpPr>
          <p:nvPr>
            <p:ph type="title"/>
          </p:nvPr>
        </p:nvSpPr>
        <p:spPr/>
        <p:txBody>
          <a:bodyPr/>
          <a:lstStyle/>
          <a:p>
            <a:r>
              <a:rPr lang="sv-SE" dirty="0"/>
              <a:t>									</a:t>
            </a:r>
            <a:r>
              <a:rPr lang="sv-SE" sz="3200" dirty="0"/>
              <a:t>2023</a:t>
            </a:r>
          </a:p>
        </p:txBody>
      </p:sp>
      <p:sp>
        <p:nvSpPr>
          <p:cNvPr id="3" name="Platshållare för innehåll 2">
            <a:extLst>
              <a:ext uri="{FF2B5EF4-FFF2-40B4-BE49-F238E27FC236}">
                <a16:creationId xmlns:a16="http://schemas.microsoft.com/office/drawing/2014/main" id="{D0F4F795-D141-2874-BAF1-1CC9B35A7502}"/>
              </a:ext>
            </a:extLst>
          </p:cNvPr>
          <p:cNvSpPr>
            <a:spLocks noGrp="1"/>
          </p:cNvSpPr>
          <p:nvPr>
            <p:ph idx="1"/>
          </p:nvPr>
        </p:nvSpPr>
        <p:spPr>
          <a:xfrm>
            <a:off x="137160" y="1197864"/>
            <a:ext cx="11018520" cy="4671230"/>
          </a:xfrm>
        </p:spPr>
        <p:txBody>
          <a:bodyPr>
            <a:normAutofit/>
          </a:bodyPr>
          <a:lstStyle/>
          <a:p>
            <a:pPr marL="0" indent="0">
              <a:buNone/>
            </a:pPr>
            <a:r>
              <a:rPr lang="sv-SE" sz="3200" dirty="0"/>
              <a:t>Förlossningsstart </a:t>
            </a:r>
          </a:p>
        </p:txBody>
      </p:sp>
      <p:pic>
        <p:nvPicPr>
          <p:cNvPr id="5" name="Bildobjekt 4">
            <a:extLst>
              <a:ext uri="{FF2B5EF4-FFF2-40B4-BE49-F238E27FC236}">
                <a16:creationId xmlns:a16="http://schemas.microsoft.com/office/drawing/2014/main" id="{05170C2E-B21F-E1BF-8FF2-E02C80A580B1}"/>
              </a:ext>
            </a:extLst>
          </p:cNvPr>
          <p:cNvPicPr>
            <a:picLocks noChangeAspect="1"/>
          </p:cNvPicPr>
          <p:nvPr/>
        </p:nvPicPr>
        <p:blipFill>
          <a:blip r:embed="rId2"/>
          <a:stretch>
            <a:fillRect/>
          </a:stretch>
        </p:blipFill>
        <p:spPr>
          <a:xfrm>
            <a:off x="3127354" y="-192024"/>
            <a:ext cx="9064646" cy="7050024"/>
          </a:xfrm>
          <a:prstGeom prst="rect">
            <a:avLst/>
          </a:prstGeom>
        </p:spPr>
      </p:pic>
      <p:sp>
        <p:nvSpPr>
          <p:cNvPr id="6" name="textruta 5">
            <a:extLst>
              <a:ext uri="{FF2B5EF4-FFF2-40B4-BE49-F238E27FC236}">
                <a16:creationId xmlns:a16="http://schemas.microsoft.com/office/drawing/2014/main" id="{C4EC7A83-83D6-B368-8EB6-EDF2E2E5F8EA}"/>
              </a:ext>
            </a:extLst>
          </p:cNvPr>
          <p:cNvSpPr txBox="1"/>
          <p:nvPr/>
        </p:nvSpPr>
        <p:spPr>
          <a:xfrm>
            <a:off x="0" y="6373368"/>
            <a:ext cx="6471666" cy="646331"/>
          </a:xfrm>
          <a:prstGeom prst="rect">
            <a:avLst/>
          </a:prstGeom>
          <a:noFill/>
        </p:spPr>
        <p:txBody>
          <a:bodyPr wrap="square">
            <a:spAutoFit/>
          </a:bodyPr>
          <a:lstStyle/>
          <a:p>
            <a:pPr>
              <a:defRPr/>
            </a:pPr>
            <a:r>
              <a:rPr lang="en-US" altLang="sv-SE" sz="1800" dirty="0">
                <a:solidFill>
                  <a:schemeClr val="bg1">
                    <a:lumMod val="75000"/>
                  </a:schemeClr>
                </a:solidFill>
              </a:rPr>
              <a:t> </a:t>
            </a:r>
            <a:r>
              <a:rPr lang="sv-SE" dirty="0">
                <a:solidFill>
                  <a:schemeClr val="bg1">
                    <a:lumMod val="50000"/>
                  </a:schemeClr>
                </a:solidFill>
              </a:rPr>
              <a:t>Graviditetsregistrets årsrapport 2023</a:t>
            </a:r>
          </a:p>
          <a:p>
            <a:pPr>
              <a:defRPr/>
            </a:pPr>
            <a:endParaRPr lang="en-US" altLang="sv-SE" sz="1800" dirty="0">
              <a:solidFill>
                <a:schemeClr val="bg1">
                  <a:lumMod val="75000"/>
                </a:schemeClr>
              </a:solidFill>
            </a:endParaRPr>
          </a:p>
        </p:txBody>
      </p:sp>
    </p:spTree>
    <p:extLst>
      <p:ext uri="{BB962C8B-B14F-4D97-AF65-F5344CB8AC3E}">
        <p14:creationId xmlns:p14="http://schemas.microsoft.com/office/powerpoint/2010/main" val="1861569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6A2268-1FE1-5E10-CE80-5AFEB0911962}"/>
              </a:ext>
            </a:extLst>
          </p:cNvPr>
          <p:cNvSpPr>
            <a:spLocks noGrp="1"/>
          </p:cNvSpPr>
          <p:nvPr>
            <p:ph type="title"/>
          </p:nvPr>
        </p:nvSpPr>
        <p:spPr/>
        <p:txBody>
          <a:bodyPr/>
          <a:lstStyle/>
          <a:p>
            <a:r>
              <a:rPr lang="sv-SE" dirty="0"/>
              <a:t>Graviditetsenkäten</a:t>
            </a:r>
          </a:p>
        </p:txBody>
      </p:sp>
      <p:pic>
        <p:nvPicPr>
          <p:cNvPr id="6" name="Platshållare för innehåll 5" descr="En bild som visar clipart, Människoansikte, tecknad serie, illustration&#10;&#10;AI-genererat innehåll kan vara felaktigt.">
            <a:extLst>
              <a:ext uri="{FF2B5EF4-FFF2-40B4-BE49-F238E27FC236}">
                <a16:creationId xmlns:a16="http://schemas.microsoft.com/office/drawing/2014/main" id="{33E83823-A75A-D350-793B-75AD27F383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0" y="312682"/>
            <a:ext cx="6517291" cy="4344860"/>
          </a:xfrm>
        </p:spPr>
      </p:pic>
      <p:sp>
        <p:nvSpPr>
          <p:cNvPr id="9" name="Platshållare för innehåll 8">
            <a:extLst>
              <a:ext uri="{FF2B5EF4-FFF2-40B4-BE49-F238E27FC236}">
                <a16:creationId xmlns:a16="http://schemas.microsoft.com/office/drawing/2014/main" id="{F94B0A3A-9831-F8FC-4D1F-CDBA4D3D7A73}"/>
              </a:ext>
            </a:extLst>
          </p:cNvPr>
          <p:cNvSpPr>
            <a:spLocks noGrp="1"/>
          </p:cNvSpPr>
          <p:nvPr>
            <p:ph sz="half" idx="2"/>
          </p:nvPr>
        </p:nvSpPr>
        <p:spPr/>
        <p:txBody>
          <a:bodyPr/>
          <a:lstStyle/>
          <a:p>
            <a:endParaRPr lang="sv-SE" dirty="0"/>
          </a:p>
        </p:txBody>
      </p:sp>
      <p:pic>
        <p:nvPicPr>
          <p:cNvPr id="4" name="Bildobjekt 3">
            <a:extLst>
              <a:ext uri="{FF2B5EF4-FFF2-40B4-BE49-F238E27FC236}">
                <a16:creationId xmlns:a16="http://schemas.microsoft.com/office/drawing/2014/main" id="{C063B294-3E54-DAA7-485C-C3FF23B0C76D}"/>
              </a:ext>
            </a:extLst>
          </p:cNvPr>
          <p:cNvPicPr>
            <a:picLocks noChangeAspect="1"/>
          </p:cNvPicPr>
          <p:nvPr/>
        </p:nvPicPr>
        <p:blipFill>
          <a:blip r:embed="rId3"/>
          <a:stretch>
            <a:fillRect/>
          </a:stretch>
        </p:blipFill>
        <p:spPr>
          <a:xfrm>
            <a:off x="466344" y="1896566"/>
            <a:ext cx="5049284" cy="2601769"/>
          </a:xfrm>
          <a:prstGeom prst="rect">
            <a:avLst/>
          </a:prstGeom>
        </p:spPr>
      </p:pic>
    </p:spTree>
    <p:extLst>
      <p:ext uri="{BB962C8B-B14F-4D97-AF65-F5344CB8AC3E}">
        <p14:creationId xmlns:p14="http://schemas.microsoft.com/office/powerpoint/2010/main" val="265357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425F8D5-A9B4-D7AF-2B68-A24A81847DD2}"/>
              </a:ext>
            </a:extLst>
          </p:cNvPr>
          <p:cNvSpPr>
            <a:spLocks noGrp="1"/>
          </p:cNvSpPr>
          <p:nvPr>
            <p:ph type="title"/>
          </p:nvPr>
        </p:nvSpPr>
        <p:spPr/>
        <p:txBody>
          <a:bodyPr/>
          <a:lstStyle/>
          <a:p>
            <a:endParaRPr lang="sv-SE" dirty="0"/>
          </a:p>
        </p:txBody>
      </p:sp>
      <p:pic>
        <p:nvPicPr>
          <p:cNvPr id="12" name="Platshållare för innehåll 5">
            <a:extLst>
              <a:ext uri="{FF2B5EF4-FFF2-40B4-BE49-F238E27FC236}">
                <a16:creationId xmlns:a16="http://schemas.microsoft.com/office/drawing/2014/main" id="{4DC775A4-7807-8D47-189A-E5C819253672}"/>
              </a:ext>
            </a:extLst>
          </p:cNvPr>
          <p:cNvPicPr>
            <a:picLocks noGrp="1" noChangeAspect="1"/>
          </p:cNvPicPr>
          <p:nvPr>
            <p:ph sz="half" idx="1"/>
          </p:nvPr>
        </p:nvPicPr>
        <p:blipFill>
          <a:blip r:embed="rId2"/>
          <a:stretch>
            <a:fillRect/>
          </a:stretch>
        </p:blipFill>
        <p:spPr>
          <a:xfrm>
            <a:off x="515112" y="286603"/>
            <a:ext cx="8583618" cy="3876257"/>
          </a:xfrm>
        </p:spPr>
      </p:pic>
      <p:sp>
        <p:nvSpPr>
          <p:cNvPr id="11" name="Platshållare för innehåll 10">
            <a:extLst>
              <a:ext uri="{FF2B5EF4-FFF2-40B4-BE49-F238E27FC236}">
                <a16:creationId xmlns:a16="http://schemas.microsoft.com/office/drawing/2014/main" id="{CA86A01D-8C9C-0F33-B0C1-44CEE3A5978D}"/>
              </a:ext>
            </a:extLst>
          </p:cNvPr>
          <p:cNvSpPr>
            <a:spLocks noGrp="1"/>
          </p:cNvSpPr>
          <p:nvPr>
            <p:ph sz="half" idx="2"/>
          </p:nvPr>
        </p:nvSpPr>
        <p:spPr/>
        <p:txBody>
          <a:bodyPr/>
          <a:lstStyle/>
          <a:p>
            <a:endParaRPr lang="sv-SE"/>
          </a:p>
        </p:txBody>
      </p:sp>
      <p:pic>
        <p:nvPicPr>
          <p:cNvPr id="13" name="Platshållare för innehåll 7" descr="En bild som visar illustration, clipart, rita, Tecknade serier&#10;&#10;AI-genererat innehåll kan vara felaktigt.">
            <a:extLst>
              <a:ext uri="{FF2B5EF4-FFF2-40B4-BE49-F238E27FC236}">
                <a16:creationId xmlns:a16="http://schemas.microsoft.com/office/drawing/2014/main" id="{88A30F7F-16BA-584A-469A-0B6686E07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908" y="3630168"/>
            <a:ext cx="3902023" cy="2601041"/>
          </a:xfrm>
          <a:prstGeom prst="rect">
            <a:avLst/>
          </a:prstGeom>
        </p:spPr>
      </p:pic>
    </p:spTree>
    <p:extLst>
      <p:ext uri="{BB962C8B-B14F-4D97-AF65-F5344CB8AC3E}">
        <p14:creationId xmlns:p14="http://schemas.microsoft.com/office/powerpoint/2010/main" val="3124341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C0B63E-2669-EDF9-7BAC-0F22F3003006}"/>
              </a:ext>
            </a:extLst>
          </p:cNvPr>
          <p:cNvSpPr>
            <a:spLocks noGrp="1"/>
          </p:cNvSpPr>
          <p:nvPr>
            <p:ph type="title"/>
          </p:nvPr>
        </p:nvSpPr>
        <p:spPr>
          <a:xfrm>
            <a:off x="691763" y="0"/>
            <a:ext cx="10925093" cy="1746467"/>
          </a:xfrm>
        </p:spPr>
        <p:txBody>
          <a:bodyPr>
            <a:normAutofit fontScale="90000"/>
          </a:bodyPr>
          <a:lstStyle/>
          <a:p>
            <a:r>
              <a:rPr lang="sv-SE" dirty="0"/>
              <a:t> </a:t>
            </a:r>
            <a:br>
              <a:rPr lang="sv-SE" dirty="0"/>
            </a:br>
            <a:br>
              <a:rPr lang="sv-SE" dirty="0"/>
            </a:br>
            <a:br>
              <a:rPr lang="sv-SE" dirty="0"/>
            </a:br>
            <a:br>
              <a:rPr lang="sv-SE" sz="5300" dirty="0"/>
            </a:br>
            <a:r>
              <a:rPr lang="sv-SE" sz="5300" dirty="0"/>
              <a:t>Skattad upplevelse av förlossningen</a:t>
            </a:r>
            <a:endParaRPr lang="sv-SE" sz="5300" dirty="0">
              <a:latin typeface="+mn-lt"/>
            </a:endParaRPr>
          </a:p>
        </p:txBody>
      </p:sp>
      <p:graphicFrame>
        <p:nvGraphicFramePr>
          <p:cNvPr id="10" name="Platshållare för innehåll 3">
            <a:extLst>
              <a:ext uri="{FF2B5EF4-FFF2-40B4-BE49-F238E27FC236}">
                <a16:creationId xmlns:a16="http://schemas.microsoft.com/office/drawing/2014/main" id="{BA39275D-BB09-8FFE-3ED1-098DC790BB49}"/>
              </a:ext>
            </a:extLst>
          </p:cNvPr>
          <p:cNvGraphicFramePr>
            <a:graphicFrameLocks noGrp="1"/>
          </p:cNvGraphicFramePr>
          <p:nvPr>
            <p:ph idx="1"/>
          </p:nvPr>
        </p:nvGraphicFramePr>
        <p:xfrm>
          <a:off x="1295400" y="2557463"/>
          <a:ext cx="9729157" cy="3339699"/>
        </p:xfrm>
        <a:graphic>
          <a:graphicData uri="http://schemas.openxmlformats.org/drawingml/2006/table">
            <a:tbl>
              <a:tblPr firstRow="1" bandRow="1">
                <a:tableStyleId>{16D9F66E-5EB9-4882-86FB-DCBF35E3C3E4}</a:tableStyleId>
              </a:tblPr>
              <a:tblGrid>
                <a:gridCol w="1704892">
                  <a:extLst>
                    <a:ext uri="{9D8B030D-6E8A-4147-A177-3AD203B41FA5}">
                      <a16:colId xmlns:a16="http://schemas.microsoft.com/office/drawing/2014/main" val="1398661986"/>
                    </a:ext>
                  </a:extLst>
                </a:gridCol>
                <a:gridCol w="1704892">
                  <a:extLst>
                    <a:ext uri="{9D8B030D-6E8A-4147-A177-3AD203B41FA5}">
                      <a16:colId xmlns:a16="http://schemas.microsoft.com/office/drawing/2014/main" val="3532977174"/>
                    </a:ext>
                  </a:extLst>
                </a:gridCol>
                <a:gridCol w="1057732">
                  <a:extLst>
                    <a:ext uri="{9D8B030D-6E8A-4147-A177-3AD203B41FA5}">
                      <a16:colId xmlns:a16="http://schemas.microsoft.com/office/drawing/2014/main" val="1894812973"/>
                    </a:ext>
                  </a:extLst>
                </a:gridCol>
                <a:gridCol w="449454">
                  <a:extLst>
                    <a:ext uri="{9D8B030D-6E8A-4147-A177-3AD203B41FA5}">
                      <a16:colId xmlns:a16="http://schemas.microsoft.com/office/drawing/2014/main" val="1650489065"/>
                    </a:ext>
                  </a:extLst>
                </a:gridCol>
                <a:gridCol w="449454">
                  <a:extLst>
                    <a:ext uri="{9D8B030D-6E8A-4147-A177-3AD203B41FA5}">
                      <a16:colId xmlns:a16="http://schemas.microsoft.com/office/drawing/2014/main" val="2897015583"/>
                    </a:ext>
                  </a:extLst>
                </a:gridCol>
                <a:gridCol w="449454">
                  <a:extLst>
                    <a:ext uri="{9D8B030D-6E8A-4147-A177-3AD203B41FA5}">
                      <a16:colId xmlns:a16="http://schemas.microsoft.com/office/drawing/2014/main" val="4063130155"/>
                    </a:ext>
                  </a:extLst>
                </a:gridCol>
                <a:gridCol w="449454">
                  <a:extLst>
                    <a:ext uri="{9D8B030D-6E8A-4147-A177-3AD203B41FA5}">
                      <a16:colId xmlns:a16="http://schemas.microsoft.com/office/drawing/2014/main" val="369434550"/>
                    </a:ext>
                  </a:extLst>
                </a:gridCol>
                <a:gridCol w="449454">
                  <a:extLst>
                    <a:ext uri="{9D8B030D-6E8A-4147-A177-3AD203B41FA5}">
                      <a16:colId xmlns:a16="http://schemas.microsoft.com/office/drawing/2014/main" val="3102159832"/>
                    </a:ext>
                  </a:extLst>
                </a:gridCol>
                <a:gridCol w="449454">
                  <a:extLst>
                    <a:ext uri="{9D8B030D-6E8A-4147-A177-3AD203B41FA5}">
                      <a16:colId xmlns:a16="http://schemas.microsoft.com/office/drawing/2014/main" val="1606915212"/>
                    </a:ext>
                  </a:extLst>
                </a:gridCol>
                <a:gridCol w="449454">
                  <a:extLst>
                    <a:ext uri="{9D8B030D-6E8A-4147-A177-3AD203B41FA5}">
                      <a16:colId xmlns:a16="http://schemas.microsoft.com/office/drawing/2014/main" val="3427676169"/>
                    </a:ext>
                  </a:extLst>
                </a:gridCol>
                <a:gridCol w="526879">
                  <a:extLst>
                    <a:ext uri="{9D8B030D-6E8A-4147-A177-3AD203B41FA5}">
                      <a16:colId xmlns:a16="http://schemas.microsoft.com/office/drawing/2014/main" val="2528470707"/>
                    </a:ext>
                  </a:extLst>
                </a:gridCol>
                <a:gridCol w="1588584">
                  <a:extLst>
                    <a:ext uri="{9D8B030D-6E8A-4147-A177-3AD203B41FA5}">
                      <a16:colId xmlns:a16="http://schemas.microsoft.com/office/drawing/2014/main" val="3315552756"/>
                    </a:ext>
                  </a:extLst>
                </a:gridCol>
              </a:tblGrid>
              <a:tr h="1491746">
                <a:tc gridSpan="2">
                  <a:txBody>
                    <a:bodyPr/>
                    <a:lstStyle/>
                    <a:p>
                      <a:pPr>
                        <a:lnSpc>
                          <a:spcPct val="107000"/>
                        </a:lnSpc>
                        <a:spcAft>
                          <a:spcPts val="800"/>
                        </a:spcAft>
                      </a:pPr>
                      <a:r>
                        <a:rPr lang="en-US" sz="1800" kern="100" dirty="0">
                          <a:solidFill>
                            <a:schemeClr val="tx1"/>
                          </a:solidFill>
                          <a:effectLst/>
                        </a:rPr>
                        <a:t>Hur var din </a:t>
                      </a:r>
                      <a:r>
                        <a:rPr lang="en-US" sz="1800" kern="100" dirty="0" err="1">
                          <a:solidFill>
                            <a:schemeClr val="tx1"/>
                          </a:solidFill>
                          <a:effectLst/>
                        </a:rPr>
                        <a:t>upplevelse</a:t>
                      </a:r>
                      <a:r>
                        <a:rPr lang="en-US" sz="1800" kern="100" dirty="0">
                          <a:solidFill>
                            <a:schemeClr val="tx1"/>
                          </a:solidFill>
                          <a:effectLst/>
                        </a:rPr>
                        <a:t> av </a:t>
                      </a:r>
                      <a:r>
                        <a:rPr lang="en-US" sz="1800" kern="100" dirty="0" err="1">
                          <a:solidFill>
                            <a:schemeClr val="tx1"/>
                          </a:solidFill>
                          <a:effectLst/>
                        </a:rPr>
                        <a:t>förlossningen</a:t>
                      </a:r>
                      <a:r>
                        <a:rPr lang="en-US" sz="1800" kern="100" dirty="0">
                          <a:solidFill>
                            <a:schemeClr val="tx1"/>
                          </a:solidFill>
                          <a:effectLst/>
                        </a:rPr>
                        <a:t>?</a:t>
                      </a:r>
                      <a:endParaRPr lang="sv-SE" sz="1100" kern="100" dirty="0">
                        <a:solidFill>
                          <a:schemeClr val="tx1"/>
                        </a:solidFill>
                        <a:effectLst/>
                        <a:latin typeface="+mn-lt"/>
                        <a:ea typeface="Calibri" panose="020F0502020204030204" pitchFamily="34" charset="0"/>
                        <a:cs typeface="Arial" panose="020B0604020202020204" pitchFamily="34" charset="0"/>
                      </a:endParaRPr>
                    </a:p>
                  </a:txBody>
                  <a:tcPr/>
                </a:tc>
                <a:tc hMerge="1">
                  <a:txBody>
                    <a:bodyPr/>
                    <a:lstStyle/>
                    <a:p>
                      <a:endParaRPr lang="sv-SE"/>
                    </a:p>
                  </a:txBody>
                  <a:tcPr/>
                </a:tc>
                <a:tc>
                  <a:txBody>
                    <a:bodyPr/>
                    <a:lstStyle/>
                    <a:p>
                      <a:pPr>
                        <a:lnSpc>
                          <a:spcPct val="107000"/>
                        </a:lnSpc>
                        <a:spcAft>
                          <a:spcPts val="800"/>
                        </a:spcAft>
                      </a:pPr>
                      <a:r>
                        <a:rPr lang="sv-SE" sz="1400" kern="100" dirty="0">
                          <a:solidFill>
                            <a:schemeClr val="tx1"/>
                          </a:solidFill>
                          <a:effectLst/>
                        </a:rPr>
                        <a:t>1 </a:t>
                      </a:r>
                    </a:p>
                    <a:p>
                      <a:pPr>
                        <a:lnSpc>
                          <a:spcPct val="107000"/>
                        </a:lnSpc>
                        <a:spcAft>
                          <a:spcPts val="800"/>
                        </a:spcAft>
                      </a:pPr>
                      <a:r>
                        <a:rPr lang="sv-SE" sz="1400" kern="100" dirty="0">
                          <a:solidFill>
                            <a:schemeClr val="tx1"/>
                          </a:solidFill>
                          <a:effectLst/>
                        </a:rPr>
                        <a:t>Sämsta möjliga upplevelse</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kern="100" dirty="0">
                          <a:solidFill>
                            <a:schemeClr val="tx1"/>
                          </a:solidFill>
                          <a:effectLst/>
                        </a:rPr>
                        <a:t>2</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3</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4</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5</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6</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7</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8</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9</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10 </a:t>
                      </a:r>
                    </a:p>
                    <a:p>
                      <a:pPr>
                        <a:lnSpc>
                          <a:spcPct val="107000"/>
                        </a:lnSpc>
                        <a:spcAft>
                          <a:spcPts val="800"/>
                        </a:spcAft>
                      </a:pPr>
                      <a:r>
                        <a:rPr lang="sv-SE" sz="1400" kern="100" dirty="0">
                          <a:solidFill>
                            <a:schemeClr val="tx1"/>
                          </a:solidFill>
                          <a:effectLst/>
                        </a:rPr>
                        <a:t>Bästa möjliga upplevelse</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35529748"/>
                  </a:ext>
                </a:extLst>
              </a:tr>
              <a:tr h="370006">
                <a:tc rowSpan="2">
                  <a:txBody>
                    <a:bodyPr/>
                    <a:lstStyle/>
                    <a:p>
                      <a:pPr>
                        <a:lnSpc>
                          <a:spcPct val="107000"/>
                        </a:lnSpc>
                        <a:spcAft>
                          <a:spcPts val="800"/>
                        </a:spcAft>
                      </a:pPr>
                      <a:r>
                        <a:rPr lang="sv-SE" sz="1400" b="1" kern="100" dirty="0">
                          <a:effectLst/>
                        </a:rPr>
                        <a:t>8 veckor efter förlossningen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Spontan start</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2</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3</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5</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4</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7</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7</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14</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21</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16</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21</a:t>
                      </a:r>
                      <a:endParaRPr lang="sv-SE" sz="1400" b="1" kern="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198280638"/>
                  </a:ext>
                </a:extLst>
              </a:tr>
              <a:tr h="370006">
                <a:tc vMerge="1">
                  <a:txBody>
                    <a:bodyPr/>
                    <a:lstStyle/>
                    <a:p>
                      <a:endParaRPr lang="sv-SE"/>
                    </a:p>
                  </a:txBody>
                  <a:tcPr/>
                </a:tc>
                <a:tc>
                  <a:txBody>
                    <a:bodyPr/>
                    <a:lstStyle/>
                    <a:p>
                      <a:pPr>
                        <a:lnSpc>
                          <a:spcPct val="107000"/>
                        </a:lnSpc>
                        <a:spcAft>
                          <a:spcPts val="800"/>
                        </a:spcAft>
                      </a:pPr>
                      <a:r>
                        <a:rPr lang="sv-SE" sz="1400" b="1" kern="100" dirty="0">
                          <a:effectLst/>
                        </a:rPr>
                        <a:t>Induktion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4</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5</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8</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7</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9</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9</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15</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18</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11</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14</a:t>
                      </a:r>
                      <a:endParaRPr lang="sv-SE" sz="1400" b="1" kern="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55315675"/>
                  </a:ext>
                </a:extLst>
              </a:tr>
              <a:tr h="367929">
                <a:tc>
                  <a:txBody>
                    <a:bodyPr/>
                    <a:lstStyle/>
                    <a:p>
                      <a:pPr>
                        <a:lnSpc>
                          <a:spcPct val="107000"/>
                        </a:lnSpc>
                      </a:pPr>
                      <a:endParaRPr lang="sv-SE" sz="1400" b="1" kern="100">
                        <a:effectLst/>
                        <a:latin typeface="+mn-lt"/>
                        <a:cs typeface="Arial" panose="020B0604020202020204" pitchFamily="34" charset="0"/>
                      </a:endParaRPr>
                    </a:p>
                  </a:txBody>
                  <a:tcPr/>
                </a:tc>
                <a:tc>
                  <a:txBody>
                    <a:bodyPr/>
                    <a:lstStyle/>
                    <a:p>
                      <a:pPr>
                        <a:lnSpc>
                          <a:spcPct val="107000"/>
                        </a:lnSpc>
                      </a:pPr>
                      <a:endParaRPr lang="sv-SE" sz="1400" b="1" kern="100" dirty="0">
                        <a:effectLst/>
                        <a:latin typeface="+mn-lt"/>
                        <a:cs typeface="Arial" panose="020B0604020202020204" pitchFamily="34" charset="0"/>
                      </a:endParaRPr>
                    </a:p>
                  </a:txBody>
                  <a:tcPr/>
                </a:tc>
                <a:tc>
                  <a:txBody>
                    <a:bodyPr/>
                    <a:lstStyle/>
                    <a:p>
                      <a:pPr>
                        <a:lnSpc>
                          <a:spcPct val="107000"/>
                        </a:lnSpc>
                      </a:pPr>
                      <a:endParaRPr lang="sv-SE" sz="1400" b="1" kern="100" dirty="0">
                        <a:effectLst/>
                        <a:latin typeface="+mn-lt"/>
                        <a:cs typeface="Arial" panose="020B0604020202020204" pitchFamily="34" charset="0"/>
                      </a:endParaRPr>
                    </a:p>
                  </a:txBody>
                  <a:tcPr/>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a:tc>
                <a:extLst>
                  <a:ext uri="{0D108BD9-81ED-4DB2-BD59-A6C34878D82A}">
                    <a16:rowId xmlns:a16="http://schemas.microsoft.com/office/drawing/2014/main" val="614717350"/>
                  </a:ext>
                </a:extLst>
              </a:tr>
              <a:tr h="370006">
                <a:tc rowSpan="2">
                  <a:txBody>
                    <a:bodyPr/>
                    <a:lstStyle/>
                    <a:p>
                      <a:pPr>
                        <a:lnSpc>
                          <a:spcPct val="107000"/>
                        </a:lnSpc>
                        <a:spcAft>
                          <a:spcPts val="800"/>
                        </a:spcAft>
                      </a:pPr>
                      <a:r>
                        <a:rPr lang="sv-SE" sz="1400" b="1" kern="100" dirty="0">
                          <a:effectLst/>
                        </a:rPr>
                        <a:t>1 år efter förlossningen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Spontan start</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a:effectLst/>
                        </a:rPr>
                        <a:t>2</a:t>
                      </a:r>
                      <a:endParaRPr lang="sv-SE" sz="1400" b="1" kern="10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3</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5</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5</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7</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8</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16</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22</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15</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18</a:t>
                      </a:r>
                      <a:endParaRPr lang="sv-SE" sz="1400" b="1" kern="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81801510"/>
                  </a:ext>
                </a:extLst>
              </a:tr>
              <a:tr h="370006">
                <a:tc vMerge="1">
                  <a:txBody>
                    <a:bodyPr/>
                    <a:lstStyle/>
                    <a:p>
                      <a:endParaRPr lang="sv-SE"/>
                    </a:p>
                  </a:txBody>
                  <a:tcPr/>
                </a:tc>
                <a:tc>
                  <a:txBody>
                    <a:bodyPr/>
                    <a:lstStyle/>
                    <a:p>
                      <a:pPr>
                        <a:lnSpc>
                          <a:spcPct val="107000"/>
                        </a:lnSpc>
                        <a:spcAft>
                          <a:spcPts val="800"/>
                        </a:spcAft>
                      </a:pPr>
                      <a:r>
                        <a:rPr lang="sv-SE" sz="1400" b="1" kern="100" dirty="0">
                          <a:effectLst/>
                        </a:rPr>
                        <a:t>Induktion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a:effectLst/>
                        </a:rPr>
                        <a:t>4</a:t>
                      </a:r>
                      <a:endParaRPr lang="sv-SE" sz="1400" b="1" kern="10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a:effectLst/>
                        </a:rPr>
                        <a:t>5</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9</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7</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9</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10</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16</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18</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10</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11</a:t>
                      </a:r>
                      <a:endParaRPr lang="sv-SE" sz="1400" b="1" kern="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895325516"/>
                  </a:ext>
                </a:extLst>
              </a:tr>
            </a:tbl>
          </a:graphicData>
        </a:graphic>
      </p:graphicFrame>
      <p:sp>
        <p:nvSpPr>
          <p:cNvPr id="5" name="textruta 4">
            <a:extLst>
              <a:ext uri="{FF2B5EF4-FFF2-40B4-BE49-F238E27FC236}">
                <a16:creationId xmlns:a16="http://schemas.microsoft.com/office/drawing/2014/main" id="{6CE59C54-CC91-F4BF-26BD-7739AC06945F}"/>
              </a:ext>
            </a:extLst>
          </p:cNvPr>
          <p:cNvSpPr txBox="1"/>
          <p:nvPr/>
        </p:nvSpPr>
        <p:spPr>
          <a:xfrm>
            <a:off x="786383" y="1828800"/>
            <a:ext cx="10639467" cy="646331"/>
          </a:xfrm>
          <a:prstGeom prst="rect">
            <a:avLst/>
          </a:prstGeom>
          <a:noFill/>
        </p:spPr>
        <p:txBody>
          <a:bodyPr wrap="square">
            <a:spAutoFit/>
          </a:bodyPr>
          <a:lstStyle/>
          <a:p>
            <a:r>
              <a:rPr lang="sv-SE" dirty="0">
                <a:latin typeface="+mn-lt"/>
              </a:rPr>
              <a:t>Förstföderskor 2020 – september 2024, enkät 8 veckor 91434/155619=59%, 1 år 88578/178164=50% </a:t>
            </a:r>
            <a:br>
              <a:rPr lang="sv-SE" dirty="0">
                <a:latin typeface="+mn-lt"/>
              </a:rPr>
            </a:br>
            <a:r>
              <a:rPr lang="sv-SE" dirty="0">
                <a:latin typeface="+mn-lt"/>
              </a:rPr>
              <a:t>Graviditetsenkäten </a:t>
            </a:r>
            <a:endParaRPr lang="sv-SE" dirty="0"/>
          </a:p>
        </p:txBody>
      </p:sp>
    </p:spTree>
    <p:extLst>
      <p:ext uri="{BB962C8B-B14F-4D97-AF65-F5344CB8AC3E}">
        <p14:creationId xmlns:p14="http://schemas.microsoft.com/office/powerpoint/2010/main" val="3349732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C0B63E-2669-EDF9-7BAC-0F22F3003006}"/>
              </a:ext>
            </a:extLst>
          </p:cNvPr>
          <p:cNvSpPr>
            <a:spLocks noGrp="1"/>
          </p:cNvSpPr>
          <p:nvPr>
            <p:ph type="title"/>
          </p:nvPr>
        </p:nvSpPr>
        <p:spPr>
          <a:xfrm>
            <a:off x="691763" y="0"/>
            <a:ext cx="10925093" cy="1784441"/>
          </a:xfrm>
        </p:spPr>
        <p:txBody>
          <a:bodyPr>
            <a:normAutofit/>
          </a:bodyPr>
          <a:lstStyle/>
          <a:p>
            <a:br>
              <a:rPr lang="sv-SE" dirty="0"/>
            </a:br>
            <a:r>
              <a:rPr lang="sv-SE" dirty="0"/>
              <a:t>Skattad upplevelse av förlossningen</a:t>
            </a:r>
            <a:endParaRPr lang="sv-SE" sz="1600" dirty="0">
              <a:latin typeface="+mn-lt"/>
            </a:endParaRPr>
          </a:p>
        </p:txBody>
      </p:sp>
      <p:graphicFrame>
        <p:nvGraphicFramePr>
          <p:cNvPr id="10" name="Platshållare för innehåll 3">
            <a:extLst>
              <a:ext uri="{FF2B5EF4-FFF2-40B4-BE49-F238E27FC236}">
                <a16:creationId xmlns:a16="http://schemas.microsoft.com/office/drawing/2014/main" id="{BA39275D-BB09-8FFE-3ED1-098DC790BB49}"/>
              </a:ext>
            </a:extLst>
          </p:cNvPr>
          <p:cNvGraphicFramePr>
            <a:graphicFrameLocks noGrp="1"/>
          </p:cNvGraphicFramePr>
          <p:nvPr>
            <p:ph idx="1"/>
          </p:nvPr>
        </p:nvGraphicFramePr>
        <p:xfrm>
          <a:off x="1295400" y="2557463"/>
          <a:ext cx="9729157" cy="3339699"/>
        </p:xfrm>
        <a:graphic>
          <a:graphicData uri="http://schemas.openxmlformats.org/drawingml/2006/table">
            <a:tbl>
              <a:tblPr firstRow="1" bandRow="1">
                <a:tableStyleId>{16D9F66E-5EB9-4882-86FB-DCBF35E3C3E4}</a:tableStyleId>
              </a:tblPr>
              <a:tblGrid>
                <a:gridCol w="1704892">
                  <a:extLst>
                    <a:ext uri="{9D8B030D-6E8A-4147-A177-3AD203B41FA5}">
                      <a16:colId xmlns:a16="http://schemas.microsoft.com/office/drawing/2014/main" val="1398661986"/>
                    </a:ext>
                  </a:extLst>
                </a:gridCol>
                <a:gridCol w="1704892">
                  <a:extLst>
                    <a:ext uri="{9D8B030D-6E8A-4147-A177-3AD203B41FA5}">
                      <a16:colId xmlns:a16="http://schemas.microsoft.com/office/drawing/2014/main" val="3532977174"/>
                    </a:ext>
                  </a:extLst>
                </a:gridCol>
                <a:gridCol w="1057732">
                  <a:extLst>
                    <a:ext uri="{9D8B030D-6E8A-4147-A177-3AD203B41FA5}">
                      <a16:colId xmlns:a16="http://schemas.microsoft.com/office/drawing/2014/main" val="1894812973"/>
                    </a:ext>
                  </a:extLst>
                </a:gridCol>
                <a:gridCol w="449454">
                  <a:extLst>
                    <a:ext uri="{9D8B030D-6E8A-4147-A177-3AD203B41FA5}">
                      <a16:colId xmlns:a16="http://schemas.microsoft.com/office/drawing/2014/main" val="1650489065"/>
                    </a:ext>
                  </a:extLst>
                </a:gridCol>
                <a:gridCol w="449454">
                  <a:extLst>
                    <a:ext uri="{9D8B030D-6E8A-4147-A177-3AD203B41FA5}">
                      <a16:colId xmlns:a16="http://schemas.microsoft.com/office/drawing/2014/main" val="2897015583"/>
                    </a:ext>
                  </a:extLst>
                </a:gridCol>
                <a:gridCol w="449454">
                  <a:extLst>
                    <a:ext uri="{9D8B030D-6E8A-4147-A177-3AD203B41FA5}">
                      <a16:colId xmlns:a16="http://schemas.microsoft.com/office/drawing/2014/main" val="4063130155"/>
                    </a:ext>
                  </a:extLst>
                </a:gridCol>
                <a:gridCol w="449454">
                  <a:extLst>
                    <a:ext uri="{9D8B030D-6E8A-4147-A177-3AD203B41FA5}">
                      <a16:colId xmlns:a16="http://schemas.microsoft.com/office/drawing/2014/main" val="369434550"/>
                    </a:ext>
                  </a:extLst>
                </a:gridCol>
                <a:gridCol w="449454">
                  <a:extLst>
                    <a:ext uri="{9D8B030D-6E8A-4147-A177-3AD203B41FA5}">
                      <a16:colId xmlns:a16="http://schemas.microsoft.com/office/drawing/2014/main" val="3102159832"/>
                    </a:ext>
                  </a:extLst>
                </a:gridCol>
                <a:gridCol w="449454">
                  <a:extLst>
                    <a:ext uri="{9D8B030D-6E8A-4147-A177-3AD203B41FA5}">
                      <a16:colId xmlns:a16="http://schemas.microsoft.com/office/drawing/2014/main" val="1606915212"/>
                    </a:ext>
                  </a:extLst>
                </a:gridCol>
                <a:gridCol w="449454">
                  <a:extLst>
                    <a:ext uri="{9D8B030D-6E8A-4147-A177-3AD203B41FA5}">
                      <a16:colId xmlns:a16="http://schemas.microsoft.com/office/drawing/2014/main" val="3427676169"/>
                    </a:ext>
                  </a:extLst>
                </a:gridCol>
                <a:gridCol w="526879">
                  <a:extLst>
                    <a:ext uri="{9D8B030D-6E8A-4147-A177-3AD203B41FA5}">
                      <a16:colId xmlns:a16="http://schemas.microsoft.com/office/drawing/2014/main" val="2528470707"/>
                    </a:ext>
                  </a:extLst>
                </a:gridCol>
                <a:gridCol w="1588584">
                  <a:extLst>
                    <a:ext uri="{9D8B030D-6E8A-4147-A177-3AD203B41FA5}">
                      <a16:colId xmlns:a16="http://schemas.microsoft.com/office/drawing/2014/main" val="3315552756"/>
                    </a:ext>
                  </a:extLst>
                </a:gridCol>
              </a:tblGrid>
              <a:tr h="1491746">
                <a:tc gridSpan="2">
                  <a:txBody>
                    <a:bodyPr/>
                    <a:lstStyle/>
                    <a:p>
                      <a:pPr>
                        <a:lnSpc>
                          <a:spcPct val="107000"/>
                        </a:lnSpc>
                        <a:spcAft>
                          <a:spcPts val="800"/>
                        </a:spcAft>
                      </a:pPr>
                      <a:r>
                        <a:rPr lang="en-US" sz="1800" kern="100" dirty="0">
                          <a:solidFill>
                            <a:schemeClr val="tx1"/>
                          </a:solidFill>
                          <a:effectLst/>
                        </a:rPr>
                        <a:t>Hur var din </a:t>
                      </a:r>
                      <a:r>
                        <a:rPr lang="en-US" sz="1800" kern="100" dirty="0" err="1">
                          <a:solidFill>
                            <a:schemeClr val="tx1"/>
                          </a:solidFill>
                          <a:effectLst/>
                        </a:rPr>
                        <a:t>upplevelse</a:t>
                      </a:r>
                      <a:r>
                        <a:rPr lang="en-US" sz="1800" kern="100" dirty="0">
                          <a:solidFill>
                            <a:schemeClr val="tx1"/>
                          </a:solidFill>
                          <a:effectLst/>
                        </a:rPr>
                        <a:t> av </a:t>
                      </a:r>
                      <a:r>
                        <a:rPr lang="en-US" sz="1800" kern="100" dirty="0" err="1">
                          <a:solidFill>
                            <a:schemeClr val="tx1"/>
                          </a:solidFill>
                          <a:effectLst/>
                        </a:rPr>
                        <a:t>förlossningen</a:t>
                      </a:r>
                      <a:r>
                        <a:rPr lang="en-US" sz="1800" kern="100" dirty="0">
                          <a:solidFill>
                            <a:schemeClr val="tx1"/>
                          </a:solidFill>
                          <a:effectLst/>
                        </a:rPr>
                        <a:t>?</a:t>
                      </a:r>
                      <a:endParaRPr lang="sv-SE" sz="1100" kern="100" dirty="0">
                        <a:solidFill>
                          <a:schemeClr val="tx1"/>
                        </a:solidFill>
                        <a:effectLst/>
                        <a:latin typeface="+mn-lt"/>
                        <a:ea typeface="Calibri" panose="020F0502020204030204" pitchFamily="34" charset="0"/>
                        <a:cs typeface="Arial" panose="020B0604020202020204" pitchFamily="34" charset="0"/>
                      </a:endParaRPr>
                    </a:p>
                  </a:txBody>
                  <a:tcPr/>
                </a:tc>
                <a:tc hMerge="1">
                  <a:txBody>
                    <a:bodyPr/>
                    <a:lstStyle/>
                    <a:p>
                      <a:endParaRPr lang="sv-SE"/>
                    </a:p>
                  </a:txBody>
                  <a:tcPr/>
                </a:tc>
                <a:tc>
                  <a:txBody>
                    <a:bodyPr/>
                    <a:lstStyle/>
                    <a:p>
                      <a:pPr>
                        <a:lnSpc>
                          <a:spcPct val="107000"/>
                        </a:lnSpc>
                        <a:spcAft>
                          <a:spcPts val="800"/>
                        </a:spcAft>
                      </a:pPr>
                      <a:r>
                        <a:rPr lang="sv-SE" sz="1400" kern="100" dirty="0">
                          <a:solidFill>
                            <a:schemeClr val="tx1"/>
                          </a:solidFill>
                          <a:effectLst/>
                        </a:rPr>
                        <a:t>1 </a:t>
                      </a:r>
                    </a:p>
                    <a:p>
                      <a:pPr>
                        <a:lnSpc>
                          <a:spcPct val="107000"/>
                        </a:lnSpc>
                        <a:spcAft>
                          <a:spcPts val="800"/>
                        </a:spcAft>
                      </a:pPr>
                      <a:r>
                        <a:rPr lang="sv-SE" sz="1400" kern="100" dirty="0">
                          <a:solidFill>
                            <a:schemeClr val="tx1"/>
                          </a:solidFill>
                          <a:effectLst/>
                        </a:rPr>
                        <a:t>Sämsta möjliga upplevelse</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kern="100" dirty="0">
                          <a:solidFill>
                            <a:schemeClr val="tx1"/>
                          </a:solidFill>
                          <a:effectLst/>
                        </a:rPr>
                        <a:t>2</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3</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4</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5</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6</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7</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8</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9</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kern="100" dirty="0">
                          <a:solidFill>
                            <a:schemeClr val="tx1"/>
                          </a:solidFill>
                          <a:effectLst/>
                        </a:rPr>
                        <a:t>10 </a:t>
                      </a:r>
                    </a:p>
                    <a:p>
                      <a:pPr>
                        <a:lnSpc>
                          <a:spcPct val="107000"/>
                        </a:lnSpc>
                        <a:spcAft>
                          <a:spcPts val="800"/>
                        </a:spcAft>
                      </a:pPr>
                      <a:r>
                        <a:rPr lang="sv-SE" sz="1400" kern="100" dirty="0">
                          <a:solidFill>
                            <a:schemeClr val="tx1"/>
                          </a:solidFill>
                          <a:effectLst/>
                        </a:rPr>
                        <a:t>Bästa möjliga upplevelse</a:t>
                      </a:r>
                      <a:endParaRPr lang="sv-SE" sz="1400" kern="100" dirty="0">
                        <a:solidFill>
                          <a:schemeClr val="tx1"/>
                        </a:solidFill>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35529748"/>
                  </a:ext>
                </a:extLst>
              </a:tr>
              <a:tr h="370006">
                <a:tc rowSpan="2">
                  <a:txBody>
                    <a:bodyPr/>
                    <a:lstStyle/>
                    <a:p>
                      <a:pPr>
                        <a:lnSpc>
                          <a:spcPct val="107000"/>
                        </a:lnSpc>
                        <a:spcAft>
                          <a:spcPts val="800"/>
                        </a:spcAft>
                      </a:pPr>
                      <a:r>
                        <a:rPr lang="sv-SE" sz="1400" b="1" kern="100" dirty="0">
                          <a:effectLst/>
                        </a:rPr>
                        <a:t>8 veckor efter förlossningen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Spontan start</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a:t>
                      </a: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4</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5</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12</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21</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20</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31</a:t>
                      </a:r>
                    </a:p>
                  </a:txBody>
                  <a:tcPr/>
                </a:tc>
                <a:extLst>
                  <a:ext uri="{0D108BD9-81ED-4DB2-BD59-A6C34878D82A}">
                    <a16:rowId xmlns:a16="http://schemas.microsoft.com/office/drawing/2014/main" val="2198280638"/>
                  </a:ext>
                </a:extLst>
              </a:tr>
              <a:tr h="370006">
                <a:tc vMerge="1">
                  <a:txBody>
                    <a:bodyPr/>
                    <a:lstStyle/>
                    <a:p>
                      <a:endParaRPr lang="sv-SE"/>
                    </a:p>
                  </a:txBody>
                  <a:tcPr/>
                </a:tc>
                <a:tc>
                  <a:txBody>
                    <a:bodyPr/>
                    <a:lstStyle/>
                    <a:p>
                      <a:pPr>
                        <a:lnSpc>
                          <a:spcPct val="107000"/>
                        </a:lnSpc>
                        <a:spcAft>
                          <a:spcPts val="800"/>
                        </a:spcAft>
                      </a:pPr>
                      <a:r>
                        <a:rPr lang="sv-SE" sz="1400" b="1" kern="100" dirty="0">
                          <a:effectLst/>
                        </a:rPr>
                        <a:t>Induktion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2</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4</a:t>
                      </a:r>
                    </a:p>
                  </a:txBody>
                  <a:tcPr marL="71755" marR="144145" marT="71755" marB="71755"/>
                </a:tc>
                <a:tc>
                  <a:txBody>
                    <a:bodyPr/>
                    <a:lstStyle/>
                    <a:p>
                      <a:pPr>
                        <a:lnSpc>
                          <a:spcPct val="107000"/>
                        </a:lnSpc>
                        <a:spcAft>
                          <a:spcPts val="800"/>
                        </a:spcAft>
                      </a:pPr>
                      <a:r>
                        <a:rPr lang="sv-SE" sz="1400" b="1" kern="100">
                          <a:effectLst/>
                        </a:rPr>
                        <a:t>4</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6</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6</a:t>
                      </a:r>
                    </a:p>
                  </a:txBody>
                  <a:tcPr marL="71755" marR="144145" marT="71755" marB="71755"/>
                </a:tc>
                <a:tc>
                  <a:txBody>
                    <a:bodyPr/>
                    <a:lstStyle/>
                    <a:p>
                      <a:pPr>
                        <a:lnSpc>
                          <a:spcPct val="107000"/>
                        </a:lnSpc>
                        <a:spcAft>
                          <a:spcPts val="800"/>
                        </a:spcAft>
                      </a:pPr>
                      <a:r>
                        <a:rPr lang="sv-SE" sz="1400" b="1" kern="100" dirty="0">
                          <a:effectLst/>
                        </a:rPr>
                        <a:t>13</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21</a:t>
                      </a:r>
                      <a:endParaRPr lang="sv-SE" sz="1400" b="1" kern="100" dirty="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a:effectLst/>
                        </a:rPr>
                        <a:t>16</a:t>
                      </a:r>
                      <a:endParaRPr lang="sv-SE" sz="1400" b="1" kern="100">
                        <a:effectLst/>
                        <a:latin typeface="+mn-lt"/>
                        <a:ea typeface="Calibri" panose="020F0502020204030204" pitchFamily="34" charset="0"/>
                        <a:cs typeface="Arial" panose="020B0604020202020204" pitchFamily="34" charset="0"/>
                      </a:endParaRPr>
                    </a:p>
                  </a:txBody>
                  <a:tcPr marL="71755" marR="144145" marT="71755" marB="71755"/>
                </a:tc>
                <a:tc>
                  <a:txBody>
                    <a:bodyPr/>
                    <a:lstStyle/>
                    <a:p>
                      <a:pPr>
                        <a:lnSpc>
                          <a:spcPct val="107000"/>
                        </a:lnSpc>
                        <a:spcAft>
                          <a:spcPts val="800"/>
                        </a:spcAft>
                      </a:pPr>
                      <a:r>
                        <a:rPr lang="sv-SE" sz="1400" b="1" kern="100" dirty="0">
                          <a:effectLst/>
                        </a:rPr>
                        <a:t>25</a:t>
                      </a:r>
                      <a:endParaRPr lang="sv-SE" sz="1400" b="1" kern="100" dirty="0">
                        <a:effectLst/>
                        <a:latin typeface="+mn-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55315675"/>
                  </a:ext>
                </a:extLst>
              </a:tr>
              <a:tr h="367929">
                <a:tc>
                  <a:txBody>
                    <a:bodyPr/>
                    <a:lstStyle/>
                    <a:p>
                      <a:pPr>
                        <a:lnSpc>
                          <a:spcPct val="107000"/>
                        </a:lnSpc>
                      </a:pPr>
                      <a:endParaRPr lang="sv-SE" sz="1400" b="1" kern="100">
                        <a:effectLst/>
                        <a:latin typeface="+mn-lt"/>
                        <a:cs typeface="Arial" panose="020B0604020202020204" pitchFamily="34" charset="0"/>
                      </a:endParaRPr>
                    </a:p>
                  </a:txBody>
                  <a:tcPr/>
                </a:tc>
                <a:tc>
                  <a:txBody>
                    <a:bodyPr/>
                    <a:lstStyle/>
                    <a:p>
                      <a:pPr>
                        <a:lnSpc>
                          <a:spcPct val="107000"/>
                        </a:lnSpc>
                      </a:pPr>
                      <a:endParaRPr lang="sv-SE" sz="1400" b="1" kern="100" dirty="0">
                        <a:effectLst/>
                        <a:latin typeface="+mn-lt"/>
                        <a:cs typeface="Arial" panose="020B0604020202020204" pitchFamily="34" charset="0"/>
                      </a:endParaRPr>
                    </a:p>
                  </a:txBody>
                  <a:tcPr/>
                </a:tc>
                <a:tc>
                  <a:txBody>
                    <a:bodyPr/>
                    <a:lstStyle/>
                    <a:p>
                      <a:pPr>
                        <a:lnSpc>
                          <a:spcPct val="107000"/>
                        </a:lnSpc>
                      </a:pPr>
                      <a:endParaRPr lang="sv-SE" sz="1400" b="1" kern="100" dirty="0">
                        <a:effectLst/>
                        <a:latin typeface="+mn-lt"/>
                        <a:cs typeface="Arial" panose="020B0604020202020204" pitchFamily="34" charset="0"/>
                      </a:endParaRPr>
                    </a:p>
                  </a:txBody>
                  <a:tcPr/>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a:effectLst/>
                        <a:latin typeface="+mn-lt"/>
                        <a:cs typeface="Arial" panose="020B0604020202020204" pitchFamily="34" charset="0"/>
                      </a:endParaRPr>
                    </a:p>
                  </a:txBody>
                  <a:tcPr marL="71755" marR="144145" marT="71755" marB="71755"/>
                </a:tc>
                <a:tc>
                  <a:txBody>
                    <a:bodyPr/>
                    <a:lstStyle/>
                    <a:p>
                      <a:pPr>
                        <a:lnSpc>
                          <a:spcPct val="107000"/>
                        </a:lnSpc>
                      </a:pPr>
                      <a:endParaRPr lang="sv-SE" sz="1400" b="1" kern="100" dirty="0">
                        <a:effectLst/>
                        <a:latin typeface="+mn-lt"/>
                        <a:cs typeface="Arial" panose="020B0604020202020204" pitchFamily="34" charset="0"/>
                      </a:endParaRPr>
                    </a:p>
                  </a:txBody>
                  <a:tcPr/>
                </a:tc>
                <a:extLst>
                  <a:ext uri="{0D108BD9-81ED-4DB2-BD59-A6C34878D82A}">
                    <a16:rowId xmlns:a16="http://schemas.microsoft.com/office/drawing/2014/main" val="614717350"/>
                  </a:ext>
                </a:extLst>
              </a:tr>
              <a:tr h="370006">
                <a:tc rowSpan="2">
                  <a:txBody>
                    <a:bodyPr/>
                    <a:lstStyle/>
                    <a:p>
                      <a:pPr>
                        <a:lnSpc>
                          <a:spcPct val="107000"/>
                        </a:lnSpc>
                        <a:spcAft>
                          <a:spcPts val="800"/>
                        </a:spcAft>
                      </a:pPr>
                      <a:r>
                        <a:rPr lang="sv-SE" sz="1400" b="1" kern="100" dirty="0">
                          <a:effectLst/>
                        </a:rPr>
                        <a:t>1 år efter förlossningen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rPr>
                        <a:t>Spontan start</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a:t>
                      </a: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5</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6</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22</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19</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27</a:t>
                      </a:r>
                    </a:p>
                  </a:txBody>
                  <a:tcPr/>
                </a:tc>
                <a:extLst>
                  <a:ext uri="{0D108BD9-81ED-4DB2-BD59-A6C34878D82A}">
                    <a16:rowId xmlns:a16="http://schemas.microsoft.com/office/drawing/2014/main" val="4281801510"/>
                  </a:ext>
                </a:extLst>
              </a:tr>
              <a:tr h="370006">
                <a:tc vMerge="1">
                  <a:txBody>
                    <a:bodyPr/>
                    <a:lstStyle/>
                    <a:p>
                      <a:endParaRPr lang="sv-SE"/>
                    </a:p>
                  </a:txBody>
                  <a:tcPr/>
                </a:tc>
                <a:tc>
                  <a:txBody>
                    <a:bodyPr/>
                    <a:lstStyle/>
                    <a:p>
                      <a:pPr>
                        <a:lnSpc>
                          <a:spcPct val="107000"/>
                        </a:lnSpc>
                        <a:spcAft>
                          <a:spcPts val="800"/>
                        </a:spcAft>
                      </a:pPr>
                      <a:r>
                        <a:rPr lang="sv-SE" sz="1400" b="1" kern="100" dirty="0">
                          <a:effectLst/>
                        </a:rPr>
                        <a:t>Induktion</a:t>
                      </a:r>
                      <a:endParaRPr lang="sv-SE" sz="1400" b="1" kern="100" dirty="0">
                        <a:effectLst/>
                        <a:latin typeface="+mn-lt"/>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a:t>
                      </a:r>
                    </a:p>
                  </a:txBody>
                  <a:tcPr/>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3</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4</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4</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6</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8</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14</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21</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16</a:t>
                      </a:r>
                    </a:p>
                  </a:txBody>
                  <a:tcPr marL="71755" marR="144145" marT="71755" marB="71755"/>
                </a:tc>
                <a:tc>
                  <a:txBody>
                    <a:bodyPr/>
                    <a:lstStyle/>
                    <a:p>
                      <a:pPr>
                        <a:lnSpc>
                          <a:spcPct val="107000"/>
                        </a:lnSpc>
                        <a:spcAft>
                          <a:spcPts val="800"/>
                        </a:spcAft>
                      </a:pPr>
                      <a:r>
                        <a:rPr lang="sv-SE" sz="1400" b="1" kern="100" dirty="0">
                          <a:effectLst/>
                          <a:latin typeface="+mn-lt"/>
                          <a:ea typeface="Calibri" panose="020F0502020204030204" pitchFamily="34" charset="0"/>
                          <a:cs typeface="Arial" panose="020B0604020202020204" pitchFamily="34" charset="0"/>
                        </a:rPr>
                        <a:t>21</a:t>
                      </a:r>
                    </a:p>
                  </a:txBody>
                  <a:tcPr/>
                </a:tc>
                <a:extLst>
                  <a:ext uri="{0D108BD9-81ED-4DB2-BD59-A6C34878D82A}">
                    <a16:rowId xmlns:a16="http://schemas.microsoft.com/office/drawing/2014/main" val="3895325516"/>
                  </a:ext>
                </a:extLst>
              </a:tr>
            </a:tbl>
          </a:graphicData>
        </a:graphic>
      </p:graphicFrame>
      <p:sp>
        <p:nvSpPr>
          <p:cNvPr id="5" name="textruta 4">
            <a:extLst>
              <a:ext uri="{FF2B5EF4-FFF2-40B4-BE49-F238E27FC236}">
                <a16:creationId xmlns:a16="http://schemas.microsoft.com/office/drawing/2014/main" id="{6CE59C54-CC91-F4BF-26BD-7739AC06945F}"/>
              </a:ext>
            </a:extLst>
          </p:cNvPr>
          <p:cNvSpPr txBox="1"/>
          <p:nvPr/>
        </p:nvSpPr>
        <p:spPr>
          <a:xfrm>
            <a:off x="691763" y="1784442"/>
            <a:ext cx="10659702" cy="646331"/>
          </a:xfrm>
          <a:prstGeom prst="rect">
            <a:avLst/>
          </a:prstGeom>
          <a:noFill/>
        </p:spPr>
        <p:txBody>
          <a:bodyPr wrap="square">
            <a:spAutoFit/>
          </a:bodyPr>
          <a:lstStyle/>
          <a:p>
            <a:r>
              <a:rPr lang="sv-SE" dirty="0"/>
              <a:t>Omföderskor</a:t>
            </a:r>
            <a:r>
              <a:rPr lang="sv-SE" dirty="0">
                <a:latin typeface="+mn-lt"/>
              </a:rPr>
              <a:t> 2020 – </a:t>
            </a:r>
            <a:r>
              <a:rPr lang="sv-SE" dirty="0"/>
              <a:t>mars 2025 </a:t>
            </a:r>
            <a:r>
              <a:rPr lang="sv-SE" dirty="0">
                <a:latin typeface="+mn-lt"/>
              </a:rPr>
              <a:t>enkät 8 veckor </a:t>
            </a:r>
            <a:r>
              <a:rPr lang="sv-SE" dirty="0"/>
              <a:t>96191/203737=47%, 1år 94504/235359=40%</a:t>
            </a:r>
            <a:br>
              <a:rPr lang="sv-SE" dirty="0">
                <a:latin typeface="+mn-lt"/>
              </a:rPr>
            </a:br>
            <a:r>
              <a:rPr lang="sv-SE" dirty="0">
                <a:latin typeface="+mn-lt"/>
              </a:rPr>
              <a:t>Graviditetsenkäten </a:t>
            </a:r>
            <a:endParaRPr lang="sv-SE" dirty="0"/>
          </a:p>
        </p:txBody>
      </p:sp>
    </p:spTree>
    <p:extLst>
      <p:ext uri="{BB962C8B-B14F-4D97-AF65-F5344CB8AC3E}">
        <p14:creationId xmlns:p14="http://schemas.microsoft.com/office/powerpoint/2010/main" val="8154630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51952-8887-4AD5-4F7C-9E8A8E4D9A8A}"/>
              </a:ext>
            </a:extLst>
          </p:cNvPr>
          <p:cNvSpPr>
            <a:spLocks noGrp="1"/>
          </p:cNvSpPr>
          <p:nvPr>
            <p:ph type="title"/>
          </p:nvPr>
        </p:nvSpPr>
        <p:spPr/>
        <p:txBody>
          <a:bodyPr/>
          <a:lstStyle/>
          <a:p>
            <a:r>
              <a:rPr lang="sv-SE" dirty="0"/>
              <a:t>Induktioner tar tid: </a:t>
            </a:r>
          </a:p>
        </p:txBody>
      </p:sp>
      <p:sp>
        <p:nvSpPr>
          <p:cNvPr id="3" name="Platshållare för innehåll 2">
            <a:extLst>
              <a:ext uri="{FF2B5EF4-FFF2-40B4-BE49-F238E27FC236}">
                <a16:creationId xmlns:a16="http://schemas.microsoft.com/office/drawing/2014/main" id="{A75E540E-4845-E833-3851-F9E3401884F3}"/>
              </a:ext>
            </a:extLst>
          </p:cNvPr>
          <p:cNvSpPr>
            <a:spLocks noGrp="1"/>
          </p:cNvSpPr>
          <p:nvPr>
            <p:ph idx="1"/>
          </p:nvPr>
        </p:nvSpPr>
        <p:spPr/>
        <p:txBody>
          <a:bodyPr/>
          <a:lstStyle/>
          <a:p>
            <a:r>
              <a:rPr lang="sv-SE" sz="3200" i="0" dirty="0" err="1">
                <a:solidFill>
                  <a:srgbClr val="24273A"/>
                </a:solidFill>
                <a:effectLst/>
              </a:rPr>
              <a:t>SWEdish</a:t>
            </a:r>
            <a:r>
              <a:rPr lang="sv-SE" sz="3200" i="0" dirty="0">
                <a:solidFill>
                  <a:srgbClr val="24273A"/>
                </a:solidFill>
                <a:effectLst/>
              </a:rPr>
              <a:t> Post </a:t>
            </a:r>
            <a:r>
              <a:rPr lang="sv-SE" sz="3200" i="0" dirty="0" err="1">
                <a:solidFill>
                  <a:srgbClr val="24273A"/>
                </a:solidFill>
                <a:effectLst/>
              </a:rPr>
              <a:t>Induction</a:t>
            </a:r>
            <a:r>
              <a:rPr lang="sv-SE" sz="3200" i="0" dirty="0">
                <a:solidFill>
                  <a:srgbClr val="24273A"/>
                </a:solidFill>
                <a:effectLst/>
              </a:rPr>
              <a:t> </a:t>
            </a:r>
            <a:r>
              <a:rPr lang="sv-SE" sz="3200" i="0" dirty="0" err="1">
                <a:solidFill>
                  <a:srgbClr val="24273A"/>
                </a:solidFill>
                <a:effectLst/>
              </a:rPr>
              <a:t>Study</a:t>
            </a:r>
            <a:r>
              <a:rPr lang="sv-SE" sz="3200" i="0" dirty="0">
                <a:solidFill>
                  <a:srgbClr val="24273A"/>
                </a:solidFill>
                <a:effectLst/>
              </a:rPr>
              <a:t> (</a:t>
            </a:r>
            <a:r>
              <a:rPr lang="sv-SE" sz="3200" dirty="0"/>
              <a:t>SWEPIS)</a:t>
            </a:r>
            <a:r>
              <a:rPr lang="sv-SE" dirty="0">
                <a:solidFill>
                  <a:srgbClr val="24273A"/>
                </a:solidFill>
              </a:rPr>
              <a:t>:</a:t>
            </a:r>
          </a:p>
          <a:p>
            <a:pPr marL="0" indent="0">
              <a:buNone/>
            </a:pPr>
            <a:r>
              <a:rPr lang="sv-SE" sz="2400" dirty="0"/>
              <a:t>Tid från inläggning på förlossningsavdelning till födsel, </a:t>
            </a:r>
          </a:p>
          <a:p>
            <a:pPr marL="0" indent="0">
              <a:buNone/>
            </a:pPr>
            <a:r>
              <a:rPr lang="sv-SE" sz="2400" dirty="0"/>
              <a:t>spontan start </a:t>
            </a:r>
            <a:r>
              <a:rPr lang="sv-SE" sz="2400" dirty="0" err="1"/>
              <a:t>versus</a:t>
            </a:r>
            <a:r>
              <a:rPr lang="sv-SE" sz="2400" dirty="0"/>
              <a:t> induktion: </a:t>
            </a:r>
          </a:p>
          <a:p>
            <a:pPr marL="0" indent="0">
              <a:buNone/>
            </a:pPr>
            <a:r>
              <a:rPr lang="sv-SE" sz="2400" dirty="0"/>
              <a:t>medel 13.6 h vs 20.1 h (&lt;0.001)</a:t>
            </a:r>
          </a:p>
          <a:p>
            <a:endParaRPr lang="sv-SE" dirty="0"/>
          </a:p>
        </p:txBody>
      </p:sp>
      <p:pic>
        <p:nvPicPr>
          <p:cNvPr id="5" name="Bildobjekt 4" descr="En bild som visar rita, tecknad serie, clipart, skiss&#10;&#10;AI-genererat innehåll kan vara felaktigt.">
            <a:extLst>
              <a:ext uri="{FF2B5EF4-FFF2-40B4-BE49-F238E27FC236}">
                <a16:creationId xmlns:a16="http://schemas.microsoft.com/office/drawing/2014/main" id="{09EC6BFD-3A9A-72B1-892D-71BD0B12C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462" y="2786962"/>
            <a:ext cx="5992293" cy="3596185"/>
          </a:xfrm>
          <a:prstGeom prst="rect">
            <a:avLst/>
          </a:prstGeom>
        </p:spPr>
      </p:pic>
    </p:spTree>
    <p:extLst>
      <p:ext uri="{BB962C8B-B14F-4D97-AF65-F5344CB8AC3E}">
        <p14:creationId xmlns:p14="http://schemas.microsoft.com/office/powerpoint/2010/main" val="1381801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52440-252A-9239-4C9F-842566B653FA}"/>
              </a:ext>
            </a:extLst>
          </p:cNvPr>
          <p:cNvSpPr>
            <a:spLocks noGrp="1"/>
          </p:cNvSpPr>
          <p:nvPr>
            <p:ph type="title"/>
          </p:nvPr>
        </p:nvSpPr>
        <p:spPr/>
        <p:txBody>
          <a:bodyPr/>
          <a:lstStyle/>
          <a:p>
            <a:r>
              <a:rPr lang="sv-SE" dirty="0"/>
              <a:t>Heminduktioner?</a:t>
            </a:r>
          </a:p>
        </p:txBody>
      </p:sp>
      <p:sp>
        <p:nvSpPr>
          <p:cNvPr id="3" name="Platshållare för innehåll 2">
            <a:extLst>
              <a:ext uri="{FF2B5EF4-FFF2-40B4-BE49-F238E27FC236}">
                <a16:creationId xmlns:a16="http://schemas.microsoft.com/office/drawing/2014/main" id="{1201C824-0831-160B-2D6D-B466FB2513C2}"/>
              </a:ext>
            </a:extLst>
          </p:cNvPr>
          <p:cNvSpPr>
            <a:spLocks noGrp="1"/>
          </p:cNvSpPr>
          <p:nvPr>
            <p:ph idx="1"/>
          </p:nvPr>
        </p:nvSpPr>
        <p:spPr/>
        <p:txBody>
          <a:bodyPr/>
          <a:lstStyle/>
          <a:p>
            <a:endParaRPr lang="sv-SE" dirty="0"/>
          </a:p>
        </p:txBody>
      </p:sp>
      <p:pic>
        <p:nvPicPr>
          <p:cNvPr id="4" name="Platshållare för innehåll 4">
            <a:extLst>
              <a:ext uri="{FF2B5EF4-FFF2-40B4-BE49-F238E27FC236}">
                <a16:creationId xmlns:a16="http://schemas.microsoft.com/office/drawing/2014/main" id="{7E255008-7D6E-110D-B54D-D6B7E19A1A2A}"/>
              </a:ext>
            </a:extLst>
          </p:cNvPr>
          <p:cNvPicPr>
            <a:picLocks noChangeAspect="1"/>
          </p:cNvPicPr>
          <p:nvPr/>
        </p:nvPicPr>
        <p:blipFill>
          <a:blip r:embed="rId2"/>
          <a:stretch>
            <a:fillRect/>
          </a:stretch>
        </p:blipFill>
        <p:spPr>
          <a:xfrm>
            <a:off x="2404752" y="1770062"/>
            <a:ext cx="7024687" cy="3317875"/>
          </a:xfrm>
          <a:prstGeom prst="rect">
            <a:avLst/>
          </a:prstGeom>
        </p:spPr>
      </p:pic>
    </p:spTree>
    <p:extLst>
      <p:ext uri="{BB962C8B-B14F-4D97-AF65-F5344CB8AC3E}">
        <p14:creationId xmlns:p14="http://schemas.microsoft.com/office/powerpoint/2010/main" val="1096559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B7103-9DF8-4033-7E9F-70038916305F}"/>
              </a:ext>
            </a:extLst>
          </p:cNvPr>
          <p:cNvSpPr>
            <a:spLocks noGrp="1"/>
          </p:cNvSpPr>
          <p:nvPr>
            <p:ph type="title"/>
          </p:nvPr>
        </p:nvSpPr>
        <p:spPr/>
        <p:txBody>
          <a:bodyPr/>
          <a:lstStyle/>
          <a:p>
            <a:r>
              <a:rPr lang="sv-SE" dirty="0"/>
              <a:t>Heminduktioner</a:t>
            </a:r>
          </a:p>
        </p:txBody>
      </p:sp>
      <p:sp>
        <p:nvSpPr>
          <p:cNvPr id="3" name="Platshållare för innehåll 2">
            <a:extLst>
              <a:ext uri="{FF2B5EF4-FFF2-40B4-BE49-F238E27FC236}">
                <a16:creationId xmlns:a16="http://schemas.microsoft.com/office/drawing/2014/main" id="{23A1CFF5-340F-692A-1832-1AB63D503E7D}"/>
              </a:ext>
            </a:extLst>
          </p:cNvPr>
          <p:cNvSpPr>
            <a:spLocks noGrp="1"/>
          </p:cNvSpPr>
          <p:nvPr>
            <p:ph idx="1"/>
          </p:nvPr>
        </p:nvSpPr>
        <p:spPr/>
        <p:txBody>
          <a:bodyPr>
            <a:normAutofit/>
          </a:bodyPr>
          <a:lstStyle/>
          <a:p>
            <a:r>
              <a:rPr lang="en-US" sz="2400" dirty="0" err="1"/>
              <a:t>Likvärdiga</a:t>
            </a:r>
            <a:r>
              <a:rPr lang="en-US" sz="2400" dirty="0"/>
              <a:t> </a:t>
            </a:r>
            <a:r>
              <a:rPr lang="en-US" sz="2400" dirty="0" err="1"/>
              <a:t>resultat</a:t>
            </a:r>
            <a:r>
              <a:rPr lang="en-US" sz="2400" dirty="0"/>
              <a:t> </a:t>
            </a:r>
            <a:r>
              <a:rPr lang="en-US" sz="2400" dirty="0" err="1"/>
              <a:t>gällande</a:t>
            </a:r>
            <a:r>
              <a:rPr lang="en-US" sz="2400" dirty="0"/>
              <a:t> </a:t>
            </a:r>
            <a:r>
              <a:rPr lang="en-US" sz="2400" dirty="0" err="1"/>
              <a:t>tid</a:t>
            </a:r>
            <a:r>
              <a:rPr lang="en-US" sz="2400" dirty="0"/>
              <a:t> till </a:t>
            </a:r>
            <a:r>
              <a:rPr lang="en-US" sz="2400" dirty="0" err="1"/>
              <a:t>förlossning</a:t>
            </a:r>
            <a:r>
              <a:rPr lang="en-US" sz="2400" dirty="0"/>
              <a:t>, </a:t>
            </a:r>
            <a:r>
              <a:rPr lang="en-US" sz="2400" dirty="0" err="1"/>
              <a:t>förlossningssätt</a:t>
            </a:r>
            <a:r>
              <a:rPr lang="en-US" sz="2400" dirty="0"/>
              <a:t>, </a:t>
            </a:r>
            <a:r>
              <a:rPr lang="en-US" sz="2400" dirty="0" err="1"/>
              <a:t>blödning</a:t>
            </a:r>
            <a:r>
              <a:rPr lang="en-US" sz="2400" dirty="0"/>
              <a:t>, </a:t>
            </a:r>
            <a:r>
              <a:rPr lang="en-US" sz="2400" dirty="0" err="1"/>
              <a:t>bristning</a:t>
            </a:r>
            <a:r>
              <a:rPr lang="en-US" sz="2400" dirty="0"/>
              <a:t>, infection, </a:t>
            </a:r>
            <a:r>
              <a:rPr lang="en-US" sz="2400" dirty="0" err="1"/>
              <a:t>apgar</a:t>
            </a:r>
            <a:r>
              <a:rPr lang="en-US" sz="2400" dirty="0"/>
              <a:t> score </a:t>
            </a:r>
            <a:r>
              <a:rPr lang="en-US" sz="2400" dirty="0" err="1"/>
              <a:t>etc</a:t>
            </a:r>
            <a:endParaRPr lang="en-US" sz="2400" dirty="0"/>
          </a:p>
          <a:p>
            <a:r>
              <a:rPr lang="en-US" sz="2400" dirty="0" err="1"/>
              <a:t>Få</a:t>
            </a:r>
            <a:r>
              <a:rPr lang="en-US" sz="2400" dirty="0"/>
              <a:t> </a:t>
            </a:r>
            <a:r>
              <a:rPr lang="en-US" sz="2400" dirty="0" err="1"/>
              <a:t>negativa</a:t>
            </a:r>
            <a:r>
              <a:rPr lang="en-US" sz="2400" dirty="0"/>
              <a:t> </a:t>
            </a:r>
            <a:r>
              <a:rPr lang="en-US" sz="2400" dirty="0" err="1"/>
              <a:t>utfall</a:t>
            </a:r>
            <a:r>
              <a:rPr lang="en-US" sz="2400" dirty="0"/>
              <a:t> men </a:t>
            </a:r>
            <a:r>
              <a:rPr lang="en-US" sz="2400" dirty="0" err="1"/>
              <a:t>saknar</a:t>
            </a:r>
            <a:r>
              <a:rPr lang="en-US" sz="2400" dirty="0"/>
              <a:t> power för </a:t>
            </a:r>
            <a:r>
              <a:rPr lang="en-US" sz="2400" dirty="0" err="1"/>
              <a:t>allvarliga</a:t>
            </a:r>
            <a:r>
              <a:rPr lang="en-US" sz="2400" dirty="0"/>
              <a:t> </a:t>
            </a:r>
            <a:r>
              <a:rPr lang="en-US" sz="2400" dirty="0" err="1"/>
              <a:t>komplikationer</a:t>
            </a:r>
            <a:endParaRPr lang="en-US" sz="2400" dirty="0"/>
          </a:p>
          <a:p>
            <a:r>
              <a:rPr lang="en-US" sz="2400" dirty="0" err="1"/>
              <a:t>Mestadels</a:t>
            </a:r>
            <a:r>
              <a:rPr lang="en-US" sz="2400" dirty="0"/>
              <a:t> </a:t>
            </a:r>
            <a:r>
              <a:rPr lang="en-US" sz="2400" dirty="0" err="1"/>
              <a:t>positiv</a:t>
            </a:r>
            <a:r>
              <a:rPr lang="en-US" sz="2400" dirty="0"/>
              <a:t> </a:t>
            </a:r>
            <a:r>
              <a:rPr lang="en-US" sz="2400" dirty="0" err="1"/>
              <a:t>upplevelse</a:t>
            </a:r>
            <a:r>
              <a:rPr lang="en-US" sz="2400" dirty="0"/>
              <a:t> men </a:t>
            </a:r>
            <a:r>
              <a:rPr lang="en-US" sz="2400" dirty="0" err="1"/>
              <a:t>väsentligt</a:t>
            </a:r>
            <a:r>
              <a:rPr lang="en-US" sz="2400" dirty="0"/>
              <a:t> med </a:t>
            </a:r>
            <a:r>
              <a:rPr lang="en-US" sz="2400" dirty="0" err="1"/>
              <a:t>muntlig</a:t>
            </a:r>
            <a:r>
              <a:rPr lang="en-US" sz="2400" dirty="0"/>
              <a:t> </a:t>
            </a:r>
            <a:r>
              <a:rPr lang="en-US" sz="2400" dirty="0" err="1"/>
              <a:t>och</a:t>
            </a:r>
            <a:r>
              <a:rPr lang="en-US" sz="2400" dirty="0"/>
              <a:t> </a:t>
            </a:r>
            <a:r>
              <a:rPr lang="en-US" sz="2400" dirty="0" err="1"/>
              <a:t>skriftlig</a:t>
            </a:r>
            <a:r>
              <a:rPr lang="en-US" sz="2400" dirty="0"/>
              <a:t> information </a:t>
            </a:r>
            <a:r>
              <a:rPr lang="en-US" sz="2400" dirty="0" err="1"/>
              <a:t>samt</a:t>
            </a:r>
            <a:r>
              <a:rPr lang="en-US" sz="2400" dirty="0"/>
              <a:t> </a:t>
            </a:r>
            <a:r>
              <a:rPr lang="en-US" sz="2400" dirty="0" err="1"/>
              <a:t>att</a:t>
            </a:r>
            <a:r>
              <a:rPr lang="en-US" sz="2400" dirty="0"/>
              <a:t> </a:t>
            </a:r>
            <a:r>
              <a:rPr lang="en-US" sz="2400" dirty="0" err="1"/>
              <a:t>kunna</a:t>
            </a:r>
            <a:r>
              <a:rPr lang="en-US" sz="2400" dirty="0"/>
              <a:t> </a:t>
            </a:r>
            <a:r>
              <a:rPr lang="en-US" sz="2400" dirty="0" err="1"/>
              <a:t>få</a:t>
            </a:r>
            <a:r>
              <a:rPr lang="en-US" sz="2400" dirty="0"/>
              <a:t> </a:t>
            </a:r>
            <a:r>
              <a:rPr lang="en-US" sz="2400" dirty="0" err="1"/>
              <a:t>kontakt</a:t>
            </a:r>
            <a:r>
              <a:rPr lang="en-US" sz="2400" dirty="0"/>
              <a:t> med </a:t>
            </a:r>
            <a:r>
              <a:rPr lang="en-US" sz="2400" dirty="0" err="1"/>
              <a:t>vården</a:t>
            </a:r>
            <a:r>
              <a:rPr lang="en-US" sz="2400" dirty="0"/>
              <a:t> </a:t>
            </a:r>
            <a:r>
              <a:rPr lang="en-US" sz="2400" dirty="0" err="1"/>
              <a:t>dygnet</a:t>
            </a:r>
            <a:r>
              <a:rPr lang="en-US" sz="2400" dirty="0"/>
              <a:t> om </a:t>
            </a:r>
          </a:p>
          <a:p>
            <a:r>
              <a:rPr lang="en-US" sz="2400" dirty="0" err="1"/>
              <a:t>Hälsoekonomiskt</a:t>
            </a:r>
            <a:r>
              <a:rPr lang="en-US" sz="2400" dirty="0"/>
              <a:t> </a:t>
            </a:r>
            <a:r>
              <a:rPr lang="en-US" sz="2400" dirty="0" err="1"/>
              <a:t>svårvärderat</a:t>
            </a:r>
            <a:endParaRPr lang="sv-SE" sz="2400" dirty="0"/>
          </a:p>
        </p:txBody>
      </p:sp>
      <p:pic>
        <p:nvPicPr>
          <p:cNvPr id="7" name="Bildobjekt 6">
            <a:extLst>
              <a:ext uri="{FF2B5EF4-FFF2-40B4-BE49-F238E27FC236}">
                <a16:creationId xmlns:a16="http://schemas.microsoft.com/office/drawing/2014/main" id="{FA7E2154-43D4-AF5C-AC93-A33159B68B5E}"/>
              </a:ext>
            </a:extLst>
          </p:cNvPr>
          <p:cNvPicPr>
            <a:picLocks noChangeAspect="1"/>
          </p:cNvPicPr>
          <p:nvPr/>
        </p:nvPicPr>
        <p:blipFill>
          <a:blip r:embed="rId2"/>
          <a:stretch>
            <a:fillRect/>
          </a:stretch>
        </p:blipFill>
        <p:spPr>
          <a:xfrm>
            <a:off x="5617716" y="4037787"/>
            <a:ext cx="4116968" cy="2820213"/>
          </a:xfrm>
          <a:prstGeom prst="rect">
            <a:avLst/>
          </a:prstGeom>
        </p:spPr>
      </p:pic>
    </p:spTree>
    <p:extLst>
      <p:ext uri="{BB962C8B-B14F-4D97-AF65-F5344CB8AC3E}">
        <p14:creationId xmlns:p14="http://schemas.microsoft.com/office/powerpoint/2010/main" val="224445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6C8D70-2EB7-F022-9633-CD07DF2980B9}"/>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47C8FB57-3704-77E0-2980-90ED475D6416}"/>
              </a:ext>
            </a:extLst>
          </p:cNvPr>
          <p:cNvSpPr>
            <a:spLocks noGrp="1"/>
          </p:cNvSpPr>
          <p:nvPr>
            <p:ph idx="1"/>
          </p:nvPr>
        </p:nvSpPr>
        <p:spPr>
          <a:xfrm>
            <a:off x="1295401" y="2556932"/>
            <a:ext cx="9601196" cy="3525816"/>
          </a:xfrm>
        </p:spPr>
        <p:txBody>
          <a:bodyPr>
            <a:normAutofit fontScale="55000" lnSpcReduction="20000"/>
          </a:bodyPr>
          <a:lstStyle/>
          <a:p>
            <a:endParaRPr lang="en-US" b="0" i="0" dirty="0">
              <a:solidFill>
                <a:srgbClr val="1F1F1F"/>
              </a:solidFill>
              <a:effectLst/>
              <a:latin typeface="ElsevierGulliver"/>
            </a:endParaRPr>
          </a:p>
          <a:p>
            <a:pPr marL="0" indent="0">
              <a:buNone/>
            </a:pPr>
            <a:endParaRPr lang="en-US" dirty="0">
              <a:solidFill>
                <a:srgbClr val="1F1F1F"/>
              </a:solidFill>
              <a:latin typeface="ElsevierGulliver"/>
            </a:endParaRPr>
          </a:p>
          <a:p>
            <a:pPr marL="0" indent="0">
              <a:buNone/>
            </a:pPr>
            <a:endParaRPr lang="en-US" b="0" i="0" dirty="0">
              <a:solidFill>
                <a:srgbClr val="1F1F1F"/>
              </a:solidFill>
              <a:effectLst/>
              <a:latin typeface="ElsevierGulliver"/>
            </a:endParaRPr>
          </a:p>
          <a:p>
            <a:endParaRPr lang="en-US" b="0" i="0" dirty="0">
              <a:solidFill>
                <a:srgbClr val="1F1F1F"/>
              </a:solidFill>
              <a:effectLst/>
            </a:endParaRPr>
          </a:p>
          <a:p>
            <a:pPr marL="0" indent="0">
              <a:buNone/>
            </a:pPr>
            <a:endParaRPr lang="en-US" sz="3200" b="0" i="0" dirty="0">
              <a:effectLst/>
            </a:endParaRPr>
          </a:p>
          <a:p>
            <a:pPr marL="0" indent="0">
              <a:buNone/>
            </a:pPr>
            <a:r>
              <a:rPr lang="en-US" sz="3600" b="0" i="0" dirty="0">
                <a:effectLst/>
              </a:rPr>
              <a:t>208 midwives participated </a:t>
            </a:r>
          </a:p>
          <a:p>
            <a:pPr marL="0" indent="0">
              <a:buNone/>
            </a:pPr>
            <a:r>
              <a:rPr lang="en-US" sz="3600" b="0" i="0" dirty="0">
                <a:solidFill>
                  <a:srgbClr val="1F1F1F"/>
                </a:solidFill>
                <a:effectLst/>
              </a:rPr>
              <a:t>80% of the midwives reported that the introduction of </a:t>
            </a:r>
            <a:r>
              <a:rPr lang="en-US" sz="3600" dirty="0">
                <a:solidFill>
                  <a:srgbClr val="1F1F1F"/>
                </a:solidFill>
              </a:rPr>
              <a:t>outpatient priming</a:t>
            </a:r>
            <a:r>
              <a:rPr lang="en-US" sz="3600" b="0" i="0" dirty="0">
                <a:solidFill>
                  <a:srgbClr val="1F1F1F"/>
                </a:solidFill>
                <a:effectLst/>
              </a:rPr>
              <a:t> had reduced or made no difference to their work stress and workload</a:t>
            </a:r>
          </a:p>
          <a:p>
            <a:pPr marL="0" indent="0">
              <a:buNone/>
            </a:pPr>
            <a:r>
              <a:rPr lang="en-US" sz="3600" b="0" i="0" dirty="0">
                <a:solidFill>
                  <a:srgbClr val="1F1F1F"/>
                </a:solidFill>
                <a:effectLst/>
              </a:rPr>
              <a:t>93% reported that outpatient priming had increased or had no impact on their job satisfaction</a:t>
            </a:r>
            <a:endParaRPr lang="en-US" sz="3600" dirty="0">
              <a:solidFill>
                <a:srgbClr val="1F1F1F"/>
              </a:solidFill>
            </a:endParaRPr>
          </a:p>
          <a:p>
            <a:pPr marL="0" indent="0">
              <a:buNone/>
            </a:pPr>
            <a:r>
              <a:rPr lang="en-US" sz="3600" b="0" i="0" dirty="0">
                <a:solidFill>
                  <a:srgbClr val="1F1F1F"/>
                </a:solidFill>
                <a:effectLst/>
              </a:rPr>
              <a:t>97% were of the opinion that the option of outpatient priming should continue to be offered.</a:t>
            </a:r>
            <a:endParaRPr lang="sv-SE" sz="3600" dirty="0"/>
          </a:p>
        </p:txBody>
      </p:sp>
      <p:pic>
        <p:nvPicPr>
          <p:cNvPr id="5" name="Bildobjekt 4">
            <a:extLst>
              <a:ext uri="{FF2B5EF4-FFF2-40B4-BE49-F238E27FC236}">
                <a16:creationId xmlns:a16="http://schemas.microsoft.com/office/drawing/2014/main" id="{FC4D69D5-B301-AD80-FB99-265C64CD49C6}"/>
              </a:ext>
            </a:extLst>
          </p:cNvPr>
          <p:cNvPicPr>
            <a:picLocks noChangeAspect="1"/>
          </p:cNvPicPr>
          <p:nvPr/>
        </p:nvPicPr>
        <p:blipFill>
          <a:blip r:embed="rId2"/>
          <a:stretch>
            <a:fillRect/>
          </a:stretch>
        </p:blipFill>
        <p:spPr>
          <a:xfrm>
            <a:off x="2789251" y="700086"/>
            <a:ext cx="6324600" cy="3171825"/>
          </a:xfrm>
          <a:prstGeom prst="rect">
            <a:avLst/>
          </a:prstGeom>
        </p:spPr>
      </p:pic>
    </p:spTree>
    <p:extLst>
      <p:ext uri="{BB962C8B-B14F-4D97-AF65-F5344CB8AC3E}">
        <p14:creationId xmlns:p14="http://schemas.microsoft.com/office/powerpoint/2010/main" val="2671744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75CE3-9070-CCB4-2811-B96699F6928F}"/>
              </a:ext>
            </a:extLst>
          </p:cNvPr>
          <p:cNvSpPr>
            <a:spLocks noGrp="1"/>
          </p:cNvSpPr>
          <p:nvPr>
            <p:ph type="title"/>
          </p:nvPr>
        </p:nvSpPr>
        <p:spPr/>
        <p:txBody>
          <a:bodyPr/>
          <a:lstStyle/>
          <a:p>
            <a:endParaRPr lang="sv-SE" dirty="0"/>
          </a:p>
        </p:txBody>
      </p:sp>
      <p:pic>
        <p:nvPicPr>
          <p:cNvPr id="4" name="Platshållare för innehåll 3">
            <a:extLst>
              <a:ext uri="{FF2B5EF4-FFF2-40B4-BE49-F238E27FC236}">
                <a16:creationId xmlns:a16="http://schemas.microsoft.com/office/drawing/2014/main" id="{313AA0A7-5541-D9D0-A8B7-B78C810B44B0}"/>
              </a:ext>
            </a:extLst>
          </p:cNvPr>
          <p:cNvPicPr>
            <a:picLocks noGrp="1" noChangeAspect="1"/>
          </p:cNvPicPr>
          <p:nvPr>
            <p:ph idx="1"/>
          </p:nvPr>
        </p:nvPicPr>
        <p:blipFill>
          <a:blip r:embed="rId2"/>
          <a:stretch>
            <a:fillRect/>
          </a:stretch>
        </p:blipFill>
        <p:spPr>
          <a:xfrm>
            <a:off x="2004598" y="731526"/>
            <a:ext cx="7705725" cy="2066925"/>
          </a:xfrm>
          <a:prstGeom prst="rect">
            <a:avLst/>
          </a:prstGeom>
        </p:spPr>
      </p:pic>
      <p:sp>
        <p:nvSpPr>
          <p:cNvPr id="3" name="Platshållare för innehåll 2">
            <a:extLst>
              <a:ext uri="{FF2B5EF4-FFF2-40B4-BE49-F238E27FC236}">
                <a16:creationId xmlns:a16="http://schemas.microsoft.com/office/drawing/2014/main" id="{7E5B6CC0-7715-1C73-43EE-530658EAF347}"/>
              </a:ext>
            </a:extLst>
          </p:cNvPr>
          <p:cNvSpPr>
            <a:spLocks noGrp="1"/>
          </p:cNvSpPr>
          <p:nvPr>
            <p:ph idx="4294967295"/>
          </p:nvPr>
        </p:nvSpPr>
        <p:spPr>
          <a:xfrm>
            <a:off x="0" y="1825625"/>
            <a:ext cx="10515600" cy="4351338"/>
          </a:xfrm>
        </p:spPr>
        <p:txBody>
          <a:bodyPr/>
          <a:lstStyle/>
          <a:p>
            <a:endParaRPr lang="sv-SE" dirty="0"/>
          </a:p>
          <a:p>
            <a:endParaRPr lang="sv-SE" dirty="0"/>
          </a:p>
          <a:p>
            <a:endParaRPr lang="sv-SE" dirty="0"/>
          </a:p>
          <a:p>
            <a:pPr algn="ctr"/>
            <a:r>
              <a:rPr lang="sv-SE" dirty="0"/>
              <a:t>En multicenterstudie för att undersöka den födandes, partners och medarbetares upplevelse av heminduktioner samt hälsomässiga och ekonomiska konsekvenser av att kunna påbörja sitt förlossningsarbete i hemmet.</a:t>
            </a:r>
          </a:p>
        </p:txBody>
      </p:sp>
    </p:spTree>
    <p:extLst>
      <p:ext uri="{BB962C8B-B14F-4D97-AF65-F5344CB8AC3E}">
        <p14:creationId xmlns:p14="http://schemas.microsoft.com/office/powerpoint/2010/main" val="4359345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2E662A-508D-FD57-DB0A-2F2A86980C96}"/>
              </a:ext>
            </a:extLst>
          </p:cNvPr>
          <p:cNvSpPr>
            <a:spLocks noGrp="1"/>
          </p:cNvSpPr>
          <p:nvPr>
            <p:ph type="title"/>
          </p:nvPr>
        </p:nvSpPr>
        <p:spPr/>
        <p:txBody>
          <a:bodyPr/>
          <a:lstStyle/>
          <a:p>
            <a:r>
              <a:rPr lang="sv-SE" dirty="0" err="1"/>
              <a:t>Sfogs</a:t>
            </a:r>
            <a:r>
              <a:rPr lang="sv-SE" dirty="0"/>
              <a:t> Riktlinje    Induktion av förlossning</a:t>
            </a:r>
          </a:p>
        </p:txBody>
      </p:sp>
      <p:sp>
        <p:nvSpPr>
          <p:cNvPr id="3" name="Platshållare för innehåll 2">
            <a:extLst>
              <a:ext uri="{FF2B5EF4-FFF2-40B4-BE49-F238E27FC236}">
                <a16:creationId xmlns:a16="http://schemas.microsoft.com/office/drawing/2014/main" id="{07CF9E98-DF4B-AD49-6A6B-B82F9A67FD5F}"/>
              </a:ext>
            </a:extLst>
          </p:cNvPr>
          <p:cNvSpPr>
            <a:spLocks noGrp="1"/>
          </p:cNvSpPr>
          <p:nvPr>
            <p:ph idx="1"/>
          </p:nvPr>
        </p:nvSpPr>
        <p:spPr/>
        <p:txBody>
          <a:bodyPr>
            <a:normAutofit/>
          </a:bodyPr>
          <a:lstStyle/>
          <a:p>
            <a:pPr marL="0" indent="0" algn="ctr">
              <a:buNone/>
            </a:pPr>
            <a:r>
              <a:rPr lang="sv-SE" sz="3200" dirty="0"/>
              <a:t>Alla kvinnor ska alltid informeras om potentiella fördelar/nackdelar med att inducera förlossningen eller avvakta spontan förlossningsstart innan beslut fattas. </a:t>
            </a:r>
          </a:p>
          <a:p>
            <a:pPr marL="0" indent="0" algn="ctr">
              <a:buNone/>
            </a:pPr>
            <a:endParaRPr lang="sv-SE" sz="3200" dirty="0"/>
          </a:p>
          <a:p>
            <a:pPr marL="0" indent="0" algn="ctr">
              <a:buNone/>
            </a:pPr>
            <a:r>
              <a:rPr lang="sv-SE" sz="3200" dirty="0"/>
              <a:t>Information ska också ges om eventuella fördelar/nackdelar med de induktionsmetoder som är aktuella.</a:t>
            </a:r>
          </a:p>
        </p:txBody>
      </p:sp>
      <p:pic>
        <p:nvPicPr>
          <p:cNvPr id="5" name="Bildobjekt 4">
            <a:extLst>
              <a:ext uri="{FF2B5EF4-FFF2-40B4-BE49-F238E27FC236}">
                <a16:creationId xmlns:a16="http://schemas.microsoft.com/office/drawing/2014/main" id="{74435AA3-1730-D3AD-BAB3-EFF60A1C3680}"/>
              </a:ext>
            </a:extLst>
          </p:cNvPr>
          <p:cNvPicPr>
            <a:picLocks noChangeAspect="1"/>
          </p:cNvPicPr>
          <p:nvPr/>
        </p:nvPicPr>
        <p:blipFill>
          <a:blip r:embed="rId2"/>
          <a:stretch>
            <a:fillRect/>
          </a:stretch>
        </p:blipFill>
        <p:spPr>
          <a:xfrm>
            <a:off x="966216" y="1032412"/>
            <a:ext cx="3572374" cy="704948"/>
          </a:xfrm>
          <a:prstGeom prst="rect">
            <a:avLst/>
          </a:prstGeom>
        </p:spPr>
      </p:pic>
    </p:spTree>
    <p:extLst>
      <p:ext uri="{BB962C8B-B14F-4D97-AF65-F5344CB8AC3E}">
        <p14:creationId xmlns:p14="http://schemas.microsoft.com/office/powerpoint/2010/main" val="205210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99A8C-7DA6-2AAA-3F1F-65341571FFDA}"/>
              </a:ext>
            </a:extLst>
          </p:cNvPr>
          <p:cNvSpPr>
            <a:spLocks noGrp="1"/>
          </p:cNvSpPr>
          <p:nvPr>
            <p:ph type="title"/>
          </p:nvPr>
        </p:nvSpPr>
        <p:spPr/>
        <p:txBody>
          <a:bodyPr>
            <a:normAutofit fontScale="90000"/>
          </a:bodyPr>
          <a:lstStyle/>
          <a:p>
            <a:br>
              <a:rPr lang="sv-SE" dirty="0"/>
            </a:br>
            <a:br>
              <a:rPr lang="sv-SE" dirty="0"/>
            </a:br>
            <a:br>
              <a:rPr lang="sv-SE" sz="3600" dirty="0"/>
            </a:br>
            <a:endParaRPr lang="sv-SE" sz="3600" dirty="0"/>
          </a:p>
        </p:txBody>
      </p:sp>
      <p:pic>
        <p:nvPicPr>
          <p:cNvPr id="5" name="Platshållare för innehåll 4">
            <a:extLst>
              <a:ext uri="{FF2B5EF4-FFF2-40B4-BE49-F238E27FC236}">
                <a16:creationId xmlns:a16="http://schemas.microsoft.com/office/drawing/2014/main" id="{B0F92A8C-D589-696F-DD03-F573B8F7A247}"/>
              </a:ext>
            </a:extLst>
          </p:cNvPr>
          <p:cNvPicPr>
            <a:picLocks noGrp="1" noChangeAspect="1"/>
          </p:cNvPicPr>
          <p:nvPr>
            <p:ph idx="1"/>
          </p:nvPr>
        </p:nvPicPr>
        <p:blipFill>
          <a:blip r:embed="rId2"/>
          <a:stretch>
            <a:fillRect/>
          </a:stretch>
        </p:blipFill>
        <p:spPr>
          <a:xfrm>
            <a:off x="3134185" y="0"/>
            <a:ext cx="9622075" cy="6318503"/>
          </a:xfrm>
        </p:spPr>
      </p:pic>
      <p:sp>
        <p:nvSpPr>
          <p:cNvPr id="4" name="textruta 3">
            <a:extLst>
              <a:ext uri="{FF2B5EF4-FFF2-40B4-BE49-F238E27FC236}">
                <a16:creationId xmlns:a16="http://schemas.microsoft.com/office/drawing/2014/main" id="{0AE7D0D3-2278-340E-7FE8-3952B81FA6A4}"/>
              </a:ext>
            </a:extLst>
          </p:cNvPr>
          <p:cNvSpPr txBox="1"/>
          <p:nvPr/>
        </p:nvSpPr>
        <p:spPr>
          <a:xfrm>
            <a:off x="86947" y="6386731"/>
            <a:ext cx="6094476" cy="369332"/>
          </a:xfrm>
          <a:prstGeom prst="rect">
            <a:avLst/>
          </a:prstGeom>
          <a:noFill/>
        </p:spPr>
        <p:txBody>
          <a:bodyPr wrap="square">
            <a:spAutoFit/>
          </a:bodyPr>
          <a:lstStyle/>
          <a:p>
            <a:r>
              <a:rPr lang="sv-SE" dirty="0">
                <a:solidFill>
                  <a:schemeClr val="bg1">
                    <a:lumMod val="50000"/>
                  </a:schemeClr>
                </a:solidFill>
              </a:rPr>
              <a:t>Graviditetsregistrets årsrapport 2023</a:t>
            </a:r>
          </a:p>
        </p:txBody>
      </p:sp>
      <p:sp>
        <p:nvSpPr>
          <p:cNvPr id="3" name="textruta 2">
            <a:extLst>
              <a:ext uri="{FF2B5EF4-FFF2-40B4-BE49-F238E27FC236}">
                <a16:creationId xmlns:a16="http://schemas.microsoft.com/office/drawing/2014/main" id="{E27E77D9-8B97-A2EB-38BD-BCFC95A8671C}"/>
              </a:ext>
            </a:extLst>
          </p:cNvPr>
          <p:cNvSpPr txBox="1"/>
          <p:nvPr/>
        </p:nvSpPr>
        <p:spPr>
          <a:xfrm>
            <a:off x="458837" y="660142"/>
            <a:ext cx="2675348" cy="1077218"/>
          </a:xfrm>
          <a:prstGeom prst="rect">
            <a:avLst/>
          </a:prstGeom>
          <a:noFill/>
        </p:spPr>
        <p:txBody>
          <a:bodyPr wrap="none" rtlCol="0">
            <a:spAutoFit/>
          </a:bodyPr>
          <a:lstStyle/>
          <a:p>
            <a:r>
              <a:rPr lang="sv-SE" sz="3200" dirty="0"/>
              <a:t>Andel </a:t>
            </a:r>
            <a:r>
              <a:rPr lang="sv-SE" sz="3200" dirty="0" err="1"/>
              <a:t>sectio</a:t>
            </a:r>
            <a:r>
              <a:rPr lang="sv-SE" sz="3200" dirty="0"/>
              <a:t> </a:t>
            </a:r>
          </a:p>
          <a:p>
            <a:r>
              <a:rPr lang="sv-SE" sz="3200" dirty="0"/>
              <a:t>efter induktion</a:t>
            </a:r>
          </a:p>
        </p:txBody>
      </p:sp>
    </p:spTree>
    <p:extLst>
      <p:ext uri="{BB962C8B-B14F-4D97-AF65-F5344CB8AC3E}">
        <p14:creationId xmlns:p14="http://schemas.microsoft.com/office/powerpoint/2010/main" val="1598617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24EBF-5B46-F310-9C63-DD42484F0569}"/>
              </a:ext>
            </a:extLst>
          </p:cNvPr>
          <p:cNvSpPr>
            <a:spLocks noGrp="1"/>
          </p:cNvSpPr>
          <p:nvPr>
            <p:ph type="title"/>
          </p:nvPr>
        </p:nvSpPr>
        <p:spPr/>
        <p:txBody>
          <a:bodyPr/>
          <a:lstStyle/>
          <a:p>
            <a:endParaRPr lang="sv-SE"/>
          </a:p>
        </p:txBody>
      </p:sp>
      <p:pic>
        <p:nvPicPr>
          <p:cNvPr id="4" name="Platshållare för innehåll 4">
            <a:extLst>
              <a:ext uri="{FF2B5EF4-FFF2-40B4-BE49-F238E27FC236}">
                <a16:creationId xmlns:a16="http://schemas.microsoft.com/office/drawing/2014/main" id="{E8FAFDC5-FB98-FEAC-FAB1-4CDF307D7F8C}"/>
              </a:ext>
            </a:extLst>
          </p:cNvPr>
          <p:cNvPicPr>
            <a:picLocks noGrp="1" noChangeAspect="1"/>
          </p:cNvPicPr>
          <p:nvPr>
            <p:ph idx="1"/>
          </p:nvPr>
        </p:nvPicPr>
        <p:blipFill>
          <a:blip r:embed="rId2"/>
          <a:stretch>
            <a:fillRect/>
          </a:stretch>
        </p:blipFill>
        <p:spPr>
          <a:xfrm>
            <a:off x="3831335" y="1236797"/>
            <a:ext cx="4179593" cy="4770766"/>
          </a:xfrm>
        </p:spPr>
      </p:pic>
    </p:spTree>
    <p:extLst>
      <p:ext uri="{BB962C8B-B14F-4D97-AF65-F5344CB8AC3E}">
        <p14:creationId xmlns:p14="http://schemas.microsoft.com/office/powerpoint/2010/main" val="3150052497"/>
      </p:ext>
    </p:extLst>
  </p:cSld>
  <p:clrMapOvr>
    <a:masterClrMapping/>
  </p:clrMapOvr>
</p:sld>
</file>

<file path=ppt/theme/theme1.xml><?xml version="1.0" encoding="utf-8"?>
<a:theme xmlns:a="http://schemas.openxmlformats.org/drawingml/2006/main" name="Återblick">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1687</TotalTime>
  <Words>3403</Words>
  <Application>Microsoft Office PowerPoint</Application>
  <PresentationFormat>Bredbild</PresentationFormat>
  <Paragraphs>499</Paragraphs>
  <Slides>90</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90</vt:i4>
      </vt:variant>
    </vt:vector>
  </HeadingPairs>
  <TitlesOfParts>
    <vt:vector size="97" baseType="lpstr">
      <vt:lpstr>Arial</vt:lpstr>
      <vt:lpstr>Calibri</vt:lpstr>
      <vt:lpstr>Calibri Light</vt:lpstr>
      <vt:lpstr>ElsevierGulliver</vt:lpstr>
      <vt:lpstr>Georgia</vt:lpstr>
      <vt:lpstr>Wingdings</vt:lpstr>
      <vt:lpstr>Återblick</vt:lpstr>
      <vt:lpstr>Induktion av förlossning</vt:lpstr>
      <vt:lpstr>PowerPoint-presentation</vt:lpstr>
      <vt:lpstr>Induktionsfrekvensen i Sverige </vt:lpstr>
      <vt:lpstr>Sectiofrekvensen i Sverige </vt:lpstr>
      <vt:lpstr>Induktion- och sectiofrekvens förstföderskor </vt:lpstr>
      <vt:lpstr>Varför har induktionsfrekvensen ökat?</vt:lpstr>
      <vt:lpstr>Vad påverkar induktionsfrekvensen?</vt:lpstr>
      <vt:lpstr>         2023</vt:lpstr>
      <vt:lpstr>   </vt:lpstr>
      <vt:lpstr>Redan de gamla grekerna…</vt:lpstr>
      <vt:lpstr>PowerPoint-presentation</vt:lpstr>
      <vt:lpstr>Varför startar förlossningen? </vt:lpstr>
      <vt:lpstr>Induktion av förlossning – historiska metoder</vt:lpstr>
      <vt:lpstr>Sfogs Riktlinje    Induktion av förlossning</vt:lpstr>
      <vt:lpstr>Induktionsmetoder</vt:lpstr>
      <vt:lpstr>Cervixmognad</vt:lpstr>
      <vt:lpstr>Cervix Score modifierad Bishop Score</vt:lpstr>
      <vt:lpstr>         Mekaniska induktionsmetoder</vt:lpstr>
      <vt:lpstr>Hinnsvepning</vt:lpstr>
      <vt:lpstr>Hinnsvepning</vt:lpstr>
      <vt:lpstr>Amniotomi</vt:lpstr>
      <vt:lpstr>Amniotomi</vt:lpstr>
      <vt:lpstr>Ballongkateter</vt:lpstr>
      <vt:lpstr>Ballongkatetrar</vt:lpstr>
      <vt:lpstr>Ballongkateter</vt:lpstr>
      <vt:lpstr>Ballongkateter</vt:lpstr>
      <vt:lpstr>   Medicinska induktionsmetoder </vt:lpstr>
      <vt:lpstr>Prostaglandiner (PG)</vt:lpstr>
      <vt:lpstr>Prostaglandiner</vt:lpstr>
      <vt:lpstr>Prostaglandiner</vt:lpstr>
      <vt:lpstr>Dinoproston, prostaglandin E2</vt:lpstr>
      <vt:lpstr>Dinoproston  vaginalt jämfört med placebo</vt:lpstr>
      <vt:lpstr>Misoprostol  syntetisk prostaglandin E1-analog</vt:lpstr>
      <vt:lpstr>PowerPoint-presentation</vt:lpstr>
      <vt:lpstr>Misoprostol oralt jämfört med placebo</vt:lpstr>
      <vt:lpstr>Misoprostol</vt:lpstr>
      <vt:lpstr>Misoprostol administreringsvägar</vt:lpstr>
      <vt:lpstr>Misoprostol  oralt jämfört med vaginalt</vt:lpstr>
      <vt:lpstr> </vt:lpstr>
      <vt:lpstr>Oxytocin fysiologiskt hormon</vt:lpstr>
      <vt:lpstr>Oxytocin</vt:lpstr>
      <vt:lpstr>Oxytocin</vt:lpstr>
      <vt:lpstr>Oxytocin </vt:lpstr>
      <vt:lpstr>Övriga potentiella induktionsmetoder</vt:lpstr>
      <vt:lpstr>   Vid behov av cx utmognad förstföderska v41+ –   Vid behov av cervixutmognad hos förstföderska v41+ – hur gör din klinik? </vt:lpstr>
      <vt:lpstr>Om val av prostaglandin i föregående exempel vilket väljer din klinik?</vt:lpstr>
      <vt:lpstr>?</vt:lpstr>
      <vt:lpstr>Misoprostol oralt jämfört med dinoproston vaginalt</vt:lpstr>
      <vt:lpstr>Ballongkateter jämfört med dinoproston:</vt:lpstr>
      <vt:lpstr>Ballongkateter jämfört med  peroral lågdos misoprostol</vt:lpstr>
      <vt:lpstr>PowerPoint-presentation</vt:lpstr>
      <vt:lpstr>Induktion efter tidigare kejsarsnitt</vt:lpstr>
      <vt:lpstr>Induktion efter tidigare kejsarsnitt</vt:lpstr>
      <vt:lpstr>Induktion efter tidigare kejsarsnitt</vt:lpstr>
      <vt:lpstr>Induktion efter tidigare kejsarsnitt</vt:lpstr>
      <vt:lpstr>Induktion efter tidigare kejsarsnitt</vt:lpstr>
      <vt:lpstr>Induktion efter tidigare kejsarsnitt</vt:lpstr>
      <vt:lpstr>PowerPoint-presentation</vt:lpstr>
      <vt:lpstr>1 para ett tidigare sectio</vt:lpstr>
      <vt:lpstr>Tvåstegsinduktion eller sekventiell induktion av förlossning</vt:lpstr>
      <vt:lpstr>PowerPoint-presentation</vt:lpstr>
      <vt:lpstr>BMI</vt:lpstr>
      <vt:lpstr>PowerPoint-presentation</vt:lpstr>
      <vt:lpstr> Läkemedelsdoser för överviktiga kvinnor  </vt:lpstr>
      <vt:lpstr>Vattenavgång utan värkar </vt:lpstr>
      <vt:lpstr>PowerPoint-presentation</vt:lpstr>
      <vt:lpstr>PowerPoint-presentation</vt:lpstr>
      <vt:lpstr>PowerPoint-presentation</vt:lpstr>
      <vt:lpstr>Chrome, Graviditetsregistret, Logga in, Dashboards</vt:lpstr>
      <vt:lpstr>PowerPoint-presentation</vt:lpstr>
      <vt:lpstr>PowerPoint-presentation</vt:lpstr>
      <vt:lpstr>PowerPoint-presentation</vt:lpstr>
      <vt:lpstr>PowerPoint-presentation</vt:lpstr>
      <vt:lpstr>PowerPoint-presentation</vt:lpstr>
      <vt:lpstr>PowerPoint-presentation</vt:lpstr>
      <vt:lpstr>Förstföderska spontan start vs induktion akut sectio 2024</vt:lpstr>
      <vt:lpstr>Förstföderska spontan start vs induktion blödning &gt;1000 ml 2024</vt:lpstr>
      <vt:lpstr>Förstföderska spontan start vs induktion bristning grad 3-4 2024</vt:lpstr>
      <vt:lpstr>Förstföderska spontan start vs induktion Oxytocinstimulering 2024</vt:lpstr>
      <vt:lpstr>Graviditetsenkäten</vt:lpstr>
      <vt:lpstr>PowerPoint-presentation</vt:lpstr>
      <vt:lpstr>     Skattad upplevelse av förlossningen</vt:lpstr>
      <vt:lpstr> Skattad upplevelse av förlossningen</vt:lpstr>
      <vt:lpstr>Induktioner tar tid: </vt:lpstr>
      <vt:lpstr>Heminduktioner?</vt:lpstr>
      <vt:lpstr>Heminduktioner</vt:lpstr>
      <vt:lpstr>PowerPoint-presentation</vt:lpstr>
      <vt:lpstr>PowerPoint-presentation</vt:lpstr>
      <vt:lpstr>Sfogs Riktlinje    Induktion av förlossning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Vikström Bolin</dc:creator>
  <cp:lastModifiedBy>Marie Vikström Bolin</cp:lastModifiedBy>
  <cp:revision>36</cp:revision>
  <dcterms:created xsi:type="dcterms:W3CDTF">2025-02-20T13:34:34Z</dcterms:created>
  <dcterms:modified xsi:type="dcterms:W3CDTF">2025-03-31T05:28:46Z</dcterms:modified>
</cp:coreProperties>
</file>