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925" r:id="rId2"/>
    <p:sldId id="970" r:id="rId3"/>
    <p:sldId id="971" r:id="rId4"/>
    <p:sldId id="972" r:id="rId5"/>
    <p:sldId id="973" r:id="rId6"/>
    <p:sldId id="974" r:id="rId7"/>
    <p:sldId id="976" r:id="rId8"/>
    <p:sldId id="977" r:id="rId9"/>
    <p:sldId id="979" r:id="rId10"/>
    <p:sldId id="978" r:id="rId11"/>
    <p:sldId id="975" r:id="rId12"/>
    <p:sldId id="983" r:id="rId13"/>
    <p:sldId id="982" r:id="rId14"/>
    <p:sldId id="980" r:id="rId15"/>
    <p:sldId id="984" r:id="rId16"/>
    <p:sldId id="985" r:id="rId17"/>
    <p:sldId id="986" r:id="rId18"/>
    <p:sldId id="987" r:id="rId19"/>
    <p:sldId id="981" r:id="rId20"/>
    <p:sldId id="988" r:id="rId21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BE7"/>
    <a:srgbClr val="FF0000"/>
    <a:srgbClr val="CC99FF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51" autoAdjust="0"/>
    <p:restoredTop sz="89343" autoAdjust="0"/>
  </p:normalViewPr>
  <p:slideViewPr>
    <p:cSldViewPr>
      <p:cViewPr varScale="1">
        <p:scale>
          <a:sx n="56" d="100"/>
          <a:sy n="56" d="100"/>
        </p:scale>
        <p:origin x="87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68564C6-943D-461C-9E33-163F5F54F3F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1.75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8564C6-943D-461C-9E33-163F5F54F3FD}" type="slidenum">
              <a:rPr lang="sv-SE" altLang="sv-SE" smtClean="0"/>
              <a:pPr>
                <a:defRPr/>
              </a:pPr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7189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82828"/>
                </a:solidFill>
                <a:effectLst/>
                <a:latin typeface="MuseoSans"/>
              </a:rPr>
              <a:t>Diet therapy along with glucose monitoring was mentioned as the primary therapeutic choice in all studies meeting our inclusion criteria for inclusion to our meta-analysis. Pharmacotherapy and mainly insulin therapy were initiated if dietary modification failed to control glycemic levels.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8564C6-943D-461C-9E33-163F5F54F3FD}" type="slidenum">
              <a:rPr lang="sv-SE" altLang="sv-SE" smtClean="0"/>
              <a:pPr>
                <a:defRPr/>
              </a:pPr>
              <a:t>13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0746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 </a:t>
            </a:r>
            <a:r>
              <a:rPr lang="en-US" dirty="0" err="1"/>
              <a:t>Norrbotten</a:t>
            </a:r>
            <a:r>
              <a:rPr lang="en-US" dirty="0"/>
              <a:t>, Stockholm, Linköping, </a:t>
            </a:r>
            <a:r>
              <a:rPr lang="en-US" dirty="0" err="1"/>
              <a:t>Göteborg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8564C6-943D-461C-9E33-163F5F54F3FD}" type="slidenum">
              <a:rPr lang="sv-SE" altLang="sv-SE" smtClean="0"/>
              <a:pPr>
                <a:defRPr/>
              </a:pPr>
              <a:t>15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09978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 </a:t>
            </a:r>
            <a:r>
              <a:rPr lang="en-US" dirty="0" err="1"/>
              <a:t>Norrbotten</a:t>
            </a:r>
            <a:r>
              <a:rPr lang="en-US" dirty="0"/>
              <a:t>, Stockholm, Linköping, </a:t>
            </a:r>
            <a:r>
              <a:rPr lang="en-US" dirty="0" err="1"/>
              <a:t>Göteborg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8564C6-943D-461C-9E33-163F5F54F3FD}" type="slidenum">
              <a:rPr lang="sv-SE" altLang="sv-SE" smtClean="0"/>
              <a:pPr>
                <a:defRPr/>
              </a:pPr>
              <a:t>16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913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30A8-A40D-4E56-BCCA-1C07DC5EE3B2}" type="datetime1">
              <a:rPr lang="sv-SE"/>
              <a:pPr>
                <a:defRPr/>
              </a:pPr>
              <a:t>2025-04-02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Marie Cedergren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BCCC-18AF-42D3-AD8A-F6AD3DFE620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37136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534BD-64DB-4E5D-BD7B-2FFAE393638D}" type="datetime1">
              <a:rPr lang="sv-SE"/>
              <a:pPr>
                <a:defRPr/>
              </a:pPr>
              <a:t>2025-04-02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Marie Cedergren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4AE76-E193-4740-85D5-6D2224C4D8D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134375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878ED-2045-4BE8-ACEC-28CC8430BC0E}" type="datetime1">
              <a:rPr lang="sv-SE"/>
              <a:pPr>
                <a:defRPr/>
              </a:pPr>
              <a:t>2025-04-02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Marie Cedergren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DDCC8-AC35-4F6C-A04F-025E2F38A47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277900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7963-161F-4A3D-AE18-914B29E69F26}" type="datetime1">
              <a:rPr lang="sv-SE"/>
              <a:pPr>
                <a:defRPr/>
              </a:pPr>
              <a:t>2025-04-02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Marie Cedergren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21DE-FDE1-49BF-8CB7-7A9E1A7C16F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79857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66A18-D71F-4864-830D-946D9ED3E8B4}" type="datetime1">
              <a:rPr lang="sv-SE"/>
              <a:pPr>
                <a:defRPr/>
              </a:pPr>
              <a:t>2025-04-02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Marie Cedergren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C54-4C8C-4163-9B79-F3295CA9541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657096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D46B9-E93E-49FF-92DA-49F7E4A3943E}" type="datetime1">
              <a:rPr lang="sv-SE"/>
              <a:pPr>
                <a:defRPr/>
              </a:pPr>
              <a:t>2025-04-02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Marie Cedergren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2DB3C-AEC5-4EE0-88F4-18F3EBC0DC9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218166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Rubrik och innehåll ö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6EC40-044B-4543-9339-944CE7AF344B}" type="datetime1">
              <a:rPr lang="sv-SE"/>
              <a:pPr>
                <a:defRPr/>
              </a:pPr>
              <a:t>2025-04-02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Marie Cedergren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0E21B-9DB6-44DA-AC3C-F94C929BBDB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791277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DCFE1-B1F7-4432-9555-8548B201D6C0}" type="datetime1">
              <a:rPr lang="sv-SE"/>
              <a:pPr>
                <a:defRPr/>
              </a:pPr>
              <a:t>2025-04-02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Marie Cedergren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92145-E0DE-4943-BE81-928F23C955E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4335466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5" y="274639"/>
            <a:ext cx="7354887" cy="9159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5" y="1539091"/>
            <a:ext cx="8479599" cy="443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55268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552684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552684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52684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5526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F477-4286-43A9-9BFF-0D857580766D}" type="datetimeFigureOut">
              <a:rPr lang="en-US"/>
              <a:pPr>
                <a:defRPr/>
              </a:pPr>
              <a:t>4/2/2025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ECFC-E6E0-40BC-94DF-4A0EBEB3777F}" type="slidenum">
              <a:rPr lang="en-GB" altLang="sv-SE"/>
              <a:pPr>
                <a:defRPr/>
              </a:pPr>
              <a:t>‹#›</a:t>
            </a:fld>
            <a:endParaRPr lang="en-GB" altLang="sv-SE"/>
          </a:p>
        </p:txBody>
      </p:sp>
    </p:spTree>
    <p:extLst>
      <p:ext uri="{BB962C8B-B14F-4D97-AF65-F5344CB8AC3E}">
        <p14:creationId xmlns:p14="http://schemas.microsoft.com/office/powerpoint/2010/main" val="23818160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0D4F3-71C0-4AE4-8A07-F72FD8AED0EE}" type="datetime1">
              <a:rPr lang="sv-SE"/>
              <a:pPr>
                <a:defRPr/>
              </a:pPr>
              <a:t>2025-04-02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Marie Cedergren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5F013-918A-4C77-B7FA-1D2E64C1A86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838033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750D4-95FA-45D5-8A26-8D42BCF95FEA}" type="datetime1">
              <a:rPr lang="sv-SE"/>
              <a:pPr>
                <a:defRPr/>
              </a:pPr>
              <a:t>2025-04-02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Marie Cedergren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360D2-C09C-4947-BF2F-EEA0D69C3D3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481635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DC8C1-FADC-461E-A150-944C4A5ADDE2}" type="datetime1">
              <a:rPr lang="sv-SE"/>
              <a:pPr>
                <a:defRPr/>
              </a:pPr>
              <a:t>2025-04-02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Marie Cedergren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73752-EF52-43F2-BA15-05F309001C0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121617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8E08A-E2F5-4ADB-B1B9-00D540DD27D5}" type="datetime1">
              <a:rPr lang="sv-SE"/>
              <a:pPr>
                <a:defRPr/>
              </a:pPr>
              <a:t>2025-04-02</a:t>
            </a:fld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Marie Cedergren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A5701-0D2E-42EB-ABE7-9EABDB51F88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072366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AE1F1-6CE9-4522-9144-22A96BFA550B}" type="datetime1">
              <a:rPr lang="sv-SE"/>
              <a:pPr>
                <a:defRPr/>
              </a:pPr>
              <a:t>2025-04-02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Marie Cedergren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2A091-C806-4309-957F-315FE56AD70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743319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FC10B-D851-4FFA-8932-FC10AEB2D4F9}" type="datetime1">
              <a:rPr lang="sv-SE"/>
              <a:pPr>
                <a:defRPr/>
              </a:pPr>
              <a:t>2025-04-02</a:t>
            </a:fld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Marie Cedergren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7C362-C92A-4BC9-A6FA-5367023FC0B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370386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592B2-3CBF-44D5-BE25-3E51F1DA447D}" type="datetime1">
              <a:rPr lang="sv-SE"/>
              <a:pPr>
                <a:defRPr/>
              </a:pPr>
              <a:t>2025-04-02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Marie Cedergren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95E0-E1FF-49FF-9EB7-53A5D241764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850666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B97F0-AB22-4A40-9EFA-8E3D80A15173}" type="datetime1">
              <a:rPr lang="sv-SE"/>
              <a:pPr>
                <a:defRPr/>
              </a:pPr>
              <a:t>2025-04-02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Marie Cedergren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17AA7-3865-4713-840E-EB9EEA13751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436652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D8085F3B-952C-4A5C-94CF-56BC7217C0E0}" type="datetime1">
              <a:rPr lang="sv-SE"/>
              <a:pPr>
                <a:defRPr/>
              </a:pPr>
              <a:t>2025-04-02</a:t>
            </a:fld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sv-SE"/>
              <a:t>Marie Cedergren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CEAEEA-B8B4-4BE9-96E4-8A1839B4E5B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4648200" y="52578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2800">
              <a:latin typeface="Comic Sans MS" panose="030F0702030302020204" pitchFamily="66" charset="0"/>
            </a:endParaRP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2816225" y="6018212"/>
            <a:ext cx="40322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v-SE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Marie Blomberg Professor Överläkare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22AAD5F-CB84-A27D-9C31-916614AFD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89881"/>
            <a:ext cx="7772400" cy="1470025"/>
          </a:xfrm>
        </p:spPr>
        <p:txBody>
          <a:bodyPr/>
          <a:lstStyle/>
          <a:p>
            <a:r>
              <a:rPr lang="sv-S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och diagnostiska riktlinjer</a:t>
            </a:r>
            <a:endParaRPr lang="en-US" sz="5400" dirty="0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sv-SE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-kan det bli mer ojämlikt?</a:t>
            </a:r>
          </a:p>
        </p:txBody>
      </p:sp>
      <p:pic>
        <p:nvPicPr>
          <p:cNvPr id="6149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5553075"/>
            <a:ext cx="13335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21363"/>
            <a:ext cx="21240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8065C3F-3AC5-CC2E-15D9-D5C01744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15" t="21501" r="19059" b="9500"/>
          <a:stretch/>
        </p:blipFill>
        <p:spPr>
          <a:xfrm>
            <a:off x="-252536" y="764704"/>
            <a:ext cx="9145017" cy="476463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3E96556-44AA-CB80-7506-E103CCE9E4AC}"/>
              </a:ext>
            </a:extLst>
          </p:cNvPr>
          <p:cNvSpPr txBox="1"/>
          <p:nvPr/>
        </p:nvSpPr>
        <p:spPr>
          <a:xfrm>
            <a:off x="7308303" y="6597352"/>
            <a:ext cx="19442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Årsrapport</a:t>
            </a:r>
            <a:r>
              <a:rPr lang="en-US" sz="1100" dirty="0"/>
              <a:t> </a:t>
            </a:r>
            <a:r>
              <a:rPr lang="en-US" sz="1100" dirty="0" err="1"/>
              <a:t>GravReg</a:t>
            </a:r>
            <a:r>
              <a:rPr lang="en-US" sz="1100" dirty="0"/>
              <a:t> 2023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8F814BA-993A-1B43-A226-4122143B2EE1}"/>
              </a:ext>
            </a:extLst>
          </p:cNvPr>
          <p:cNvSpPr/>
          <p:nvPr/>
        </p:nvSpPr>
        <p:spPr>
          <a:xfrm>
            <a:off x="2267744" y="4005064"/>
            <a:ext cx="2160240" cy="1224136"/>
          </a:xfrm>
          <a:prstGeom prst="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A04612C4-E86B-7AFD-0478-E21D0870D4C4}"/>
              </a:ext>
            </a:extLst>
          </p:cNvPr>
          <p:cNvSpPr/>
          <p:nvPr/>
        </p:nvSpPr>
        <p:spPr>
          <a:xfrm>
            <a:off x="4427984" y="4384528"/>
            <a:ext cx="1122424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A718BB9-0816-AE2D-69A8-626DFE73D67C}"/>
              </a:ext>
            </a:extLst>
          </p:cNvPr>
          <p:cNvSpPr txBox="1"/>
          <p:nvPr/>
        </p:nvSpPr>
        <p:spPr>
          <a:xfrm>
            <a:off x="5602956" y="3339521"/>
            <a:ext cx="3486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EASD 1991</a:t>
            </a:r>
          </a:p>
          <a:p>
            <a:r>
              <a:rPr lang="en-US" dirty="0" err="1">
                <a:latin typeface="+mn-lt"/>
              </a:rPr>
              <a:t>Baserade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på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kvinnans</a:t>
            </a:r>
            <a:r>
              <a:rPr lang="en-US" dirty="0">
                <a:latin typeface="+mn-lt"/>
              </a:rPr>
              <a:t> risk </a:t>
            </a:r>
            <a:r>
              <a:rPr lang="en-US" dirty="0" err="1">
                <a:latin typeface="+mn-lt"/>
              </a:rPr>
              <a:t>att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utveckla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typ</a:t>
            </a:r>
            <a:r>
              <a:rPr lang="en-US" dirty="0">
                <a:latin typeface="+mn-lt"/>
              </a:rPr>
              <a:t> 2 diabetes</a:t>
            </a:r>
          </a:p>
        </p:txBody>
      </p:sp>
    </p:spTree>
    <p:extLst>
      <p:ext uri="{BB962C8B-B14F-4D97-AF65-F5344CB8AC3E}">
        <p14:creationId xmlns:p14="http://schemas.microsoft.com/office/powerpoint/2010/main" val="26103569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53E96556-44AA-CB80-7506-E103CCE9E4AC}"/>
              </a:ext>
            </a:extLst>
          </p:cNvPr>
          <p:cNvSpPr txBox="1"/>
          <p:nvPr/>
        </p:nvSpPr>
        <p:spPr>
          <a:xfrm>
            <a:off x="7308303" y="6597352"/>
            <a:ext cx="19442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Årsrapport</a:t>
            </a:r>
            <a:r>
              <a:rPr lang="en-US" sz="1100" dirty="0"/>
              <a:t> </a:t>
            </a:r>
            <a:r>
              <a:rPr lang="en-US" sz="1100" dirty="0" err="1"/>
              <a:t>GravReg</a:t>
            </a:r>
            <a:r>
              <a:rPr lang="en-US" sz="1100" dirty="0"/>
              <a:t> 2023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D8B392D-EAB6-C740-5965-CA99DD99A3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13" t="23000" r="20076"/>
          <a:stretch/>
        </p:blipFill>
        <p:spPr>
          <a:xfrm>
            <a:off x="-59724" y="332656"/>
            <a:ext cx="9186574" cy="59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639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61195B-EB05-453B-1DDB-CB3E99C1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8840"/>
            <a:ext cx="7772400" cy="1143000"/>
          </a:xfrm>
        </p:spPr>
        <p:txBody>
          <a:bodyPr/>
          <a:lstStyle/>
          <a:p>
            <a:r>
              <a:rPr lang="en-US" dirty="0" err="1"/>
              <a:t>Lönar</a:t>
            </a:r>
            <a:r>
              <a:rPr lang="en-US" dirty="0"/>
              <a:t> det sig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behandla</a:t>
            </a:r>
            <a:r>
              <a:rPr lang="en-US" dirty="0"/>
              <a:t> GDM </a:t>
            </a:r>
            <a:r>
              <a:rPr lang="en-US" dirty="0" err="1"/>
              <a:t>enligt</a:t>
            </a:r>
            <a:r>
              <a:rPr lang="en-US" dirty="0"/>
              <a:t> IADPSG </a:t>
            </a:r>
            <a:r>
              <a:rPr lang="en-US" dirty="0" err="1"/>
              <a:t>kriterierna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89687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B78EAF3-E7C1-7CB2-EA47-1D631D8CD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2"/>
          <a:stretch/>
        </p:blipFill>
        <p:spPr bwMode="auto">
          <a:xfrm>
            <a:off x="206906" y="159882"/>
            <a:ext cx="4781657" cy="65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00E3753-6246-9AD5-2FDC-91CB76948DD5}"/>
              </a:ext>
            </a:extLst>
          </p:cNvPr>
          <p:cNvSpPr txBox="1"/>
          <p:nvPr/>
        </p:nvSpPr>
        <p:spPr>
          <a:xfrm>
            <a:off x="5220072" y="836712"/>
            <a:ext cx="37079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82828"/>
                </a:solidFill>
                <a:effectLst/>
                <a:latin typeface="MuseoSans"/>
              </a:rPr>
              <a:t>3317 pregnant women who received treatment for mild GDM and 4407 untreated counterparts</a:t>
            </a:r>
            <a:endParaRPr lang="en-US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4F4125F-1565-C3BB-4172-D6B4788B361C}"/>
              </a:ext>
            </a:extLst>
          </p:cNvPr>
          <p:cNvSpPr txBox="1"/>
          <p:nvPr/>
        </p:nvSpPr>
        <p:spPr>
          <a:xfrm>
            <a:off x="5309828" y="3501008"/>
            <a:ext cx="35283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82828"/>
                </a:solidFill>
                <a:latin typeface="MuseoSans"/>
              </a:rPr>
              <a:t>R</a:t>
            </a:r>
            <a:r>
              <a:rPr lang="en-US" b="0" i="0" dirty="0">
                <a:solidFill>
                  <a:srgbClr val="282828"/>
                </a:solidFill>
                <a:effectLst/>
                <a:latin typeface="MuseoSans"/>
              </a:rPr>
              <a:t>educed the risks of macrosomia, LGA, elevated cord C-Peptide and RDS</a:t>
            </a:r>
            <a:endParaRPr lang="en-US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823879E8-301F-C5B8-F93A-02681554B10C}"/>
              </a:ext>
            </a:extLst>
          </p:cNvPr>
          <p:cNvSpPr txBox="1"/>
          <p:nvPr/>
        </p:nvSpPr>
        <p:spPr>
          <a:xfrm>
            <a:off x="6948265" y="6597353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Behboudi</a:t>
            </a:r>
            <a:r>
              <a:rPr lang="en-US" sz="1100" dirty="0"/>
              <a:t> Front Endocrinol 2021</a:t>
            </a:r>
          </a:p>
        </p:txBody>
      </p:sp>
    </p:spTree>
    <p:extLst>
      <p:ext uri="{BB962C8B-B14F-4D97-AF65-F5344CB8AC3E}">
        <p14:creationId xmlns:p14="http://schemas.microsoft.com/office/powerpoint/2010/main" val="40568324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35EBD7-D924-6014-83B3-6512D0BE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-studien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4F7129-A0AD-89F9-FF99-F5B824D67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Stepped wedge design</a:t>
            </a:r>
          </a:p>
          <a:p>
            <a:r>
              <a:rPr lang="en-US" dirty="0"/>
              <a:t>17 </a:t>
            </a:r>
            <a:r>
              <a:rPr lang="en-US" dirty="0" err="1"/>
              <a:t>enheter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Sverige</a:t>
            </a:r>
          </a:p>
          <a:p>
            <a:r>
              <a:rPr lang="en-US" dirty="0" err="1"/>
              <a:t>Jämföra</a:t>
            </a:r>
            <a:r>
              <a:rPr lang="en-US" dirty="0"/>
              <a:t> </a:t>
            </a:r>
            <a:r>
              <a:rPr lang="en-US" dirty="0" err="1"/>
              <a:t>före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införandet</a:t>
            </a:r>
            <a:r>
              <a:rPr lang="en-US" dirty="0"/>
              <a:t> av WHO 2013 </a:t>
            </a:r>
            <a:r>
              <a:rPr lang="en-US" dirty="0" err="1"/>
              <a:t>kriterierna</a:t>
            </a:r>
            <a:endParaRPr lang="en-US" dirty="0"/>
          </a:p>
          <a:p>
            <a:r>
              <a:rPr lang="en-US" dirty="0"/>
              <a:t>Primary Outcome: LGA (&gt;90e </a:t>
            </a:r>
            <a:r>
              <a:rPr lang="en-US" dirty="0" err="1"/>
              <a:t>percentilen</a:t>
            </a:r>
            <a:r>
              <a:rPr lang="en-US" dirty="0"/>
              <a:t>)</a:t>
            </a:r>
          </a:p>
          <a:p>
            <a:r>
              <a:rPr lang="en-US" dirty="0"/>
              <a:t>Ingen </a:t>
            </a:r>
            <a:r>
              <a:rPr lang="en-US" dirty="0" err="1"/>
              <a:t>skillnad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andelen</a:t>
            </a:r>
            <a:r>
              <a:rPr lang="en-US" dirty="0"/>
              <a:t> LGA 11.5% vs 11.4%</a:t>
            </a:r>
          </a:p>
          <a:p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2B23CAD-0AB5-CF12-B149-A803FF2CD6EB}"/>
              </a:ext>
            </a:extLst>
          </p:cNvPr>
          <p:cNvSpPr txBox="1"/>
          <p:nvPr/>
        </p:nvSpPr>
        <p:spPr>
          <a:xfrm>
            <a:off x="6948265" y="6597353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Backman et al PLOS Med 2024</a:t>
            </a:r>
          </a:p>
        </p:txBody>
      </p:sp>
      <p:pic>
        <p:nvPicPr>
          <p:cNvPr id="2052" name="Picture 4" descr="CDC4G">
            <a:extLst>
              <a:ext uri="{FF2B5EF4-FFF2-40B4-BE49-F238E27FC236}">
                <a16:creationId xmlns:a16="http://schemas.microsoft.com/office/drawing/2014/main" id="{0EA970D8-4AA3-BC70-3E5A-E73FB9143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16192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8319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4BD13-28B8-F335-AD3A-44EAE1A9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84" y="620688"/>
            <a:ext cx="8229600" cy="1143000"/>
          </a:xfrm>
        </p:spPr>
        <p:txBody>
          <a:bodyPr/>
          <a:lstStyle/>
          <a:p>
            <a:r>
              <a:rPr lang="en-US" dirty="0" err="1"/>
              <a:t>Vilka</a:t>
            </a:r>
            <a:r>
              <a:rPr lang="en-US" dirty="0"/>
              <a:t> </a:t>
            </a:r>
            <a:r>
              <a:rPr lang="en-US" dirty="0" err="1"/>
              <a:t>screenas</a:t>
            </a:r>
            <a:r>
              <a:rPr lang="en-US" dirty="0"/>
              <a:t> för GDM?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2CC82C-EC43-8F42-2B0F-A7946766AB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Utomeuropeiskt</a:t>
            </a:r>
            <a:r>
              <a:rPr lang="en-US" dirty="0"/>
              <a:t> </a:t>
            </a:r>
            <a:r>
              <a:rPr lang="en-US" dirty="0" err="1"/>
              <a:t>ursprung</a:t>
            </a:r>
            <a:endParaRPr lang="en-US" dirty="0"/>
          </a:p>
          <a:p>
            <a:r>
              <a:rPr lang="en-US" dirty="0" err="1"/>
              <a:t>Accelererad</a:t>
            </a:r>
            <a:r>
              <a:rPr lang="en-US" dirty="0"/>
              <a:t> </a:t>
            </a:r>
            <a:r>
              <a:rPr lang="en-US" dirty="0" err="1"/>
              <a:t>fostertillväxt</a:t>
            </a:r>
            <a:endParaRPr lang="en-US" dirty="0"/>
          </a:p>
          <a:p>
            <a:r>
              <a:rPr lang="en-US" dirty="0"/>
              <a:t>BMI </a:t>
            </a:r>
            <a:r>
              <a:rPr lang="sv-SE" dirty="0"/>
              <a:t>≥30</a:t>
            </a:r>
          </a:p>
          <a:p>
            <a:r>
              <a:rPr lang="sv-SE" dirty="0"/>
              <a:t>PCO-syndrom</a:t>
            </a:r>
          </a:p>
          <a:p>
            <a:r>
              <a:rPr lang="sv-SE" dirty="0"/>
              <a:t>BMI ≥35</a:t>
            </a:r>
          </a:p>
          <a:p>
            <a:r>
              <a:rPr lang="sv-SE" dirty="0"/>
              <a:t>Flerbörd</a:t>
            </a:r>
          </a:p>
          <a:p>
            <a:r>
              <a:rPr lang="sv-SE" dirty="0"/>
              <a:t>Tidigare GDM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DF005C4-17B0-BC65-D823-A5CCAE199B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Hereditet</a:t>
            </a:r>
            <a:r>
              <a:rPr lang="en-US" dirty="0"/>
              <a:t> för </a:t>
            </a:r>
            <a:r>
              <a:rPr lang="en-US" dirty="0" err="1"/>
              <a:t>typ</a:t>
            </a:r>
            <a:r>
              <a:rPr lang="en-US" dirty="0"/>
              <a:t> 2 diabetes</a:t>
            </a:r>
          </a:p>
          <a:p>
            <a:r>
              <a:rPr lang="en-US" dirty="0" err="1"/>
              <a:t>Tidigare</a:t>
            </a:r>
            <a:r>
              <a:rPr lang="en-US" dirty="0"/>
              <a:t> </a:t>
            </a:r>
            <a:r>
              <a:rPr lang="en-US" dirty="0" err="1"/>
              <a:t>typ</a:t>
            </a:r>
            <a:r>
              <a:rPr lang="en-US" dirty="0"/>
              <a:t> 2 diabetes</a:t>
            </a:r>
          </a:p>
          <a:p>
            <a:r>
              <a:rPr lang="en-US" dirty="0" err="1"/>
              <a:t>Tidigare</a:t>
            </a:r>
            <a:r>
              <a:rPr lang="en-US" dirty="0"/>
              <a:t> IUFD</a:t>
            </a:r>
          </a:p>
          <a:p>
            <a:r>
              <a:rPr lang="en-US" dirty="0" err="1"/>
              <a:t>Äggdonation</a:t>
            </a:r>
            <a:endParaRPr lang="en-US" dirty="0"/>
          </a:p>
          <a:p>
            <a:r>
              <a:rPr lang="sv-SE" dirty="0"/>
              <a:t>Tidigare stort barn ≥4.5kg</a:t>
            </a:r>
          </a:p>
          <a:p>
            <a:r>
              <a:rPr lang="sv-SE" dirty="0"/>
              <a:t>Tidigare LGA</a:t>
            </a:r>
            <a:endParaRPr lang="en-US" dirty="0"/>
          </a:p>
          <a:p>
            <a:r>
              <a:rPr lang="sv-SE" dirty="0" err="1"/>
              <a:t>Polyhydramnios</a:t>
            </a:r>
            <a:endParaRPr lang="sv-S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051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4BD13-28B8-F335-AD3A-44EAE1A9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84" y="620688"/>
            <a:ext cx="8229600" cy="1143000"/>
          </a:xfrm>
        </p:spPr>
        <p:txBody>
          <a:bodyPr/>
          <a:lstStyle/>
          <a:p>
            <a:r>
              <a:rPr lang="en-US" dirty="0" err="1"/>
              <a:t>Vilka</a:t>
            </a:r>
            <a:r>
              <a:rPr lang="en-US" dirty="0"/>
              <a:t> </a:t>
            </a:r>
            <a:r>
              <a:rPr lang="en-US" dirty="0" err="1"/>
              <a:t>screenas</a:t>
            </a:r>
            <a:r>
              <a:rPr lang="en-US" dirty="0"/>
              <a:t> för GDM?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2CC82C-EC43-8F42-2B0F-A7946766AB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Utomeuropeiskt</a:t>
            </a:r>
            <a:r>
              <a:rPr lang="en-US" dirty="0"/>
              <a:t> </a:t>
            </a:r>
            <a:r>
              <a:rPr lang="en-US" dirty="0" err="1"/>
              <a:t>ursprung</a:t>
            </a:r>
            <a:endParaRPr lang="en-US" dirty="0"/>
          </a:p>
          <a:p>
            <a:r>
              <a:rPr lang="en-US" dirty="0" err="1"/>
              <a:t>Accelererad</a:t>
            </a:r>
            <a:r>
              <a:rPr lang="en-US" dirty="0"/>
              <a:t> </a:t>
            </a:r>
            <a:r>
              <a:rPr lang="en-US" dirty="0" err="1"/>
              <a:t>fostertillväxt</a:t>
            </a:r>
            <a:endParaRPr lang="en-US" dirty="0"/>
          </a:p>
          <a:p>
            <a:r>
              <a:rPr lang="en-US" dirty="0"/>
              <a:t>BMI </a:t>
            </a:r>
            <a:r>
              <a:rPr lang="sv-SE" dirty="0"/>
              <a:t>≥30</a:t>
            </a:r>
          </a:p>
          <a:p>
            <a:r>
              <a:rPr lang="sv-SE" dirty="0"/>
              <a:t>PCO-syndrom</a:t>
            </a:r>
          </a:p>
          <a:p>
            <a:r>
              <a:rPr lang="sv-SE" dirty="0"/>
              <a:t>BMI ≥35</a:t>
            </a:r>
          </a:p>
          <a:p>
            <a:r>
              <a:rPr lang="sv-SE" dirty="0"/>
              <a:t>Flerbörd</a:t>
            </a:r>
          </a:p>
          <a:p>
            <a:r>
              <a:rPr lang="sv-SE" dirty="0"/>
              <a:t>Tidigare GDM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DF005C4-17B0-BC65-D823-A5CCAE199B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Hereditet</a:t>
            </a:r>
            <a:r>
              <a:rPr lang="en-US" dirty="0"/>
              <a:t> för </a:t>
            </a:r>
            <a:r>
              <a:rPr lang="en-US" dirty="0" err="1"/>
              <a:t>typ</a:t>
            </a:r>
            <a:r>
              <a:rPr lang="en-US" dirty="0"/>
              <a:t> 2 diabetes</a:t>
            </a:r>
          </a:p>
          <a:p>
            <a:r>
              <a:rPr lang="en-US" dirty="0" err="1"/>
              <a:t>Tidigare</a:t>
            </a:r>
            <a:r>
              <a:rPr lang="en-US" dirty="0"/>
              <a:t> </a:t>
            </a:r>
            <a:r>
              <a:rPr lang="en-US" dirty="0" err="1"/>
              <a:t>typ</a:t>
            </a:r>
            <a:r>
              <a:rPr lang="en-US" dirty="0"/>
              <a:t> 2 diabetes</a:t>
            </a:r>
          </a:p>
          <a:p>
            <a:r>
              <a:rPr lang="en-US" dirty="0" err="1"/>
              <a:t>Tidigare</a:t>
            </a:r>
            <a:r>
              <a:rPr lang="en-US" dirty="0"/>
              <a:t> IUFD</a:t>
            </a:r>
          </a:p>
          <a:p>
            <a:r>
              <a:rPr lang="en-US" dirty="0" err="1"/>
              <a:t>Äggdonation</a:t>
            </a:r>
            <a:endParaRPr lang="en-US" dirty="0"/>
          </a:p>
          <a:p>
            <a:r>
              <a:rPr lang="sv-SE" dirty="0"/>
              <a:t>Tidigare stort barn ≥4.5kg</a:t>
            </a:r>
          </a:p>
          <a:p>
            <a:r>
              <a:rPr lang="sv-SE" dirty="0"/>
              <a:t>Tidigare LGA</a:t>
            </a:r>
            <a:endParaRPr lang="en-US" dirty="0"/>
          </a:p>
          <a:p>
            <a:r>
              <a:rPr lang="sv-SE" dirty="0" err="1"/>
              <a:t>Polyhydramnios</a:t>
            </a:r>
            <a:endParaRPr lang="sv-SE" dirty="0"/>
          </a:p>
          <a:p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6241C08-9D34-D04C-616B-B74A6185C60A}"/>
              </a:ext>
            </a:extLst>
          </p:cNvPr>
          <p:cNvSpPr txBox="1"/>
          <p:nvPr/>
        </p:nvSpPr>
        <p:spPr>
          <a:xfrm rot="20816784">
            <a:off x="1390620" y="2643802"/>
            <a:ext cx="6568384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SoS </a:t>
            </a:r>
            <a:r>
              <a:rPr lang="sv-SE" dirty="0" err="1">
                <a:latin typeface="+mn-lt"/>
              </a:rPr>
              <a:t>Besluutsstöd</a:t>
            </a:r>
            <a:r>
              <a:rPr lang="sv-SE" dirty="0">
                <a:latin typeface="+mn-lt"/>
              </a:rPr>
              <a:t> 2015 </a:t>
            </a:r>
          </a:p>
          <a:p>
            <a:r>
              <a:rPr lang="sv-SE" dirty="0">
                <a:latin typeface="+mn-lt"/>
              </a:rPr>
              <a:t>Ursprungligen var ambitionen att ta fram rekommendationer om screening för graviditetsdiabetes, men Socialstyrelsen gör bedömningen att det i nuläget inte finns tillräckligt kunskapsunderlag….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185317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6D798FA8-A2CC-1208-EC38-62D2162F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Provtagning</a:t>
            </a:r>
            <a:r>
              <a:rPr lang="en-US" dirty="0"/>
              <a:t> av </a:t>
            </a:r>
            <a:r>
              <a:rPr lang="en-US" dirty="0" err="1"/>
              <a:t>plasmaglukos</a:t>
            </a:r>
            <a:r>
              <a:rPr lang="en-US" dirty="0"/>
              <a:t>?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7914BE0C-746A-A9BF-A09C-9DA6E3D0E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00" y="2174875"/>
            <a:ext cx="3956100" cy="3951288"/>
          </a:xfrm>
        </p:spPr>
        <p:txBody>
          <a:bodyPr/>
          <a:lstStyle/>
          <a:p>
            <a:r>
              <a:rPr lang="en-US" sz="3200" dirty="0" err="1"/>
              <a:t>Kapillärt</a:t>
            </a:r>
            <a:r>
              <a:rPr lang="en-US" sz="3200" dirty="0"/>
              <a:t>?</a:t>
            </a:r>
          </a:p>
          <a:p>
            <a:r>
              <a:rPr lang="en-US" sz="3200" dirty="0" err="1"/>
              <a:t>Venöst</a:t>
            </a:r>
            <a:r>
              <a:rPr lang="en-US" sz="3200" dirty="0"/>
              <a:t>?</a:t>
            </a:r>
          </a:p>
          <a:p>
            <a:r>
              <a:rPr lang="en-US" sz="3200" dirty="0" err="1"/>
              <a:t>Ett</a:t>
            </a:r>
            <a:r>
              <a:rPr lang="en-US" sz="3200" dirty="0"/>
              <a:t> prov?</a:t>
            </a:r>
          </a:p>
          <a:p>
            <a:r>
              <a:rPr lang="en-US" sz="3200" dirty="0" err="1"/>
              <a:t>Medelvärde</a:t>
            </a:r>
            <a:r>
              <a:rPr lang="en-US" sz="3200" dirty="0"/>
              <a:t> av </a:t>
            </a:r>
            <a:r>
              <a:rPr lang="en-US" sz="3200" dirty="0" err="1"/>
              <a:t>två</a:t>
            </a:r>
            <a:r>
              <a:rPr lang="en-US" sz="3200" dirty="0"/>
              <a:t> prover?</a:t>
            </a:r>
          </a:p>
          <a:p>
            <a:r>
              <a:rPr lang="en-US" sz="3200" dirty="0" err="1"/>
              <a:t>Citratrör</a:t>
            </a:r>
            <a:r>
              <a:rPr lang="en-US" sz="3200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Öppna högskolan på Åland - 11 april klockan 9.00-16.00 ordnar vi en kurs i venös  provtagning för vårdpersonal. Kursens mål är att lära ut grundläggande  teoretiska och praktiska färdigheter för blodprovstagning bland">
            <a:extLst>
              <a:ext uri="{FF2B5EF4-FFF2-40B4-BE49-F238E27FC236}">
                <a16:creationId xmlns:a16="http://schemas.microsoft.com/office/drawing/2014/main" id="{0E1F3E0A-D37C-B89F-BD33-16B1B7AA7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4"/>
          <a:stretch/>
        </p:blipFill>
        <p:spPr bwMode="auto">
          <a:xfrm>
            <a:off x="4942384" y="3789040"/>
            <a:ext cx="37444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26876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4055B0B2-FC78-EA9C-4672-C0AC589A4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729"/>
            <a:ext cx="7772400" cy="1143000"/>
          </a:xfrm>
        </p:spPr>
        <p:txBody>
          <a:bodyPr/>
          <a:lstStyle/>
          <a:p>
            <a:r>
              <a:rPr lang="en-US" dirty="0" err="1"/>
              <a:t>Behandling</a:t>
            </a:r>
            <a:r>
              <a:rPr lang="en-US" dirty="0"/>
              <a:t>?</a:t>
            </a:r>
          </a:p>
        </p:txBody>
      </p:sp>
      <p:pic>
        <p:nvPicPr>
          <p:cNvPr id="3076" name="Picture 4" descr="Metformin – trotjänaren bland diabetesmedel | Diabetesportalen">
            <a:extLst>
              <a:ext uri="{FF2B5EF4-FFF2-40B4-BE49-F238E27FC236}">
                <a16:creationId xmlns:a16="http://schemas.microsoft.com/office/drawing/2014/main" id="{F145E70F-FABA-3183-CE50-044950ABB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4082664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nsulin (medication) - Wikipedia">
            <a:extLst>
              <a:ext uri="{FF2B5EF4-FFF2-40B4-BE49-F238E27FC236}">
                <a16:creationId xmlns:a16="http://schemas.microsoft.com/office/drawing/2014/main" id="{E3456BFA-6789-9F87-6748-9384EAB37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55517"/>
            <a:ext cx="4454499" cy="269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l: vänster-höger 10">
            <a:extLst>
              <a:ext uri="{FF2B5EF4-FFF2-40B4-BE49-F238E27FC236}">
                <a16:creationId xmlns:a16="http://schemas.microsoft.com/office/drawing/2014/main" id="{3C9AA558-BB4A-6E68-6D8F-5EA70113BE06}"/>
              </a:ext>
            </a:extLst>
          </p:cNvPr>
          <p:cNvSpPr/>
          <p:nvPr/>
        </p:nvSpPr>
        <p:spPr>
          <a:xfrm>
            <a:off x="4860032" y="5045677"/>
            <a:ext cx="1872208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 descr="Läs Kost för bättre ledhälsa hos Svensk Hälsokost">
            <a:extLst>
              <a:ext uri="{FF2B5EF4-FFF2-40B4-BE49-F238E27FC236}">
                <a16:creationId xmlns:a16="http://schemas.microsoft.com/office/drawing/2014/main" id="{CE16DEB3-9E3F-046A-2D45-6D6B51DB0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3" y="1619328"/>
            <a:ext cx="4847292" cy="177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ättre kroppskännedom när kroppen förändras - Folkhälsan">
            <a:extLst>
              <a:ext uri="{FF2B5EF4-FFF2-40B4-BE49-F238E27FC236}">
                <a16:creationId xmlns:a16="http://schemas.microsoft.com/office/drawing/2014/main" id="{4F93D053-E1CA-FD10-05CB-ED94EA27C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37" y="1427811"/>
            <a:ext cx="3497919" cy="232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4844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F7AE7EC-3649-5F50-11F3-229D1DA8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GDM </a:t>
            </a:r>
            <a:r>
              <a:rPr lang="en-US" dirty="0" err="1"/>
              <a:t>i</a:t>
            </a:r>
            <a:r>
              <a:rPr lang="en-US" dirty="0"/>
              <a:t> Sverige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3BDBD0-AEA3-7F07-3851-BA3DB21B5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880" y="2341240"/>
            <a:ext cx="6406480" cy="2527920"/>
          </a:xfrm>
          <a:ln w="79375">
            <a:solidFill>
              <a:srgbClr val="C00000"/>
            </a:solidFill>
          </a:ln>
        </p:spPr>
        <p:txBody>
          <a:bodyPr/>
          <a:lstStyle/>
          <a:p>
            <a:r>
              <a:rPr lang="en-US" dirty="0"/>
              <a:t>Olika </a:t>
            </a:r>
            <a:r>
              <a:rPr lang="en-US" dirty="0" err="1"/>
              <a:t>diagnostiska</a:t>
            </a:r>
            <a:r>
              <a:rPr lang="en-US" dirty="0"/>
              <a:t> </a:t>
            </a:r>
            <a:r>
              <a:rPr lang="en-US" dirty="0" err="1"/>
              <a:t>kriterier</a:t>
            </a:r>
            <a:endParaRPr lang="en-US" dirty="0"/>
          </a:p>
          <a:p>
            <a:r>
              <a:rPr lang="en-US" dirty="0"/>
              <a:t>Screening ser </a:t>
            </a:r>
            <a:r>
              <a:rPr lang="en-US" dirty="0" err="1"/>
              <a:t>olika</a:t>
            </a:r>
            <a:r>
              <a:rPr lang="en-US" dirty="0"/>
              <a:t> </a:t>
            </a:r>
            <a:r>
              <a:rPr lang="en-US" dirty="0" err="1"/>
              <a:t>ut</a:t>
            </a:r>
            <a:endParaRPr lang="en-US" dirty="0"/>
          </a:p>
          <a:p>
            <a:r>
              <a:rPr lang="en-US" dirty="0"/>
              <a:t>Olika </a:t>
            </a:r>
            <a:r>
              <a:rPr lang="en-US" dirty="0" err="1"/>
              <a:t>provtagning</a:t>
            </a:r>
            <a:r>
              <a:rPr lang="en-US" dirty="0"/>
              <a:t> av </a:t>
            </a:r>
            <a:r>
              <a:rPr lang="en-US" dirty="0" err="1"/>
              <a:t>plasmaglukos</a:t>
            </a:r>
            <a:endParaRPr lang="en-US" dirty="0"/>
          </a:p>
          <a:p>
            <a:r>
              <a:rPr lang="en-US" dirty="0"/>
              <a:t>Olika </a:t>
            </a:r>
            <a:r>
              <a:rPr lang="en-US" dirty="0" err="1"/>
              <a:t>behandling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10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Jävsdeklaration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339752" y="2492896"/>
            <a:ext cx="4824536" cy="3603104"/>
          </a:xfrm>
        </p:spPr>
        <p:txBody>
          <a:bodyPr/>
          <a:lstStyle/>
          <a:p>
            <a:r>
              <a:rPr lang="sv-SE" dirty="0"/>
              <a:t>PI i studier finansierade av </a:t>
            </a:r>
            <a:r>
              <a:rPr lang="sv-SE" dirty="0" err="1"/>
              <a:t>Dilafor</a:t>
            </a:r>
            <a:r>
              <a:rPr lang="sv-SE" dirty="0"/>
              <a:t> AB</a:t>
            </a:r>
          </a:p>
          <a:p>
            <a:r>
              <a:rPr lang="sv-SE" dirty="0"/>
              <a:t>Föreläsningsserie i samarbete med </a:t>
            </a:r>
            <a:r>
              <a:rPr lang="sv-SE" dirty="0" err="1"/>
              <a:t>Norgine</a:t>
            </a:r>
            <a:r>
              <a:rPr lang="sv-SE" dirty="0"/>
              <a:t> AB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449962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E9234C-C290-445C-DD93-66EFF5284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Varför</a:t>
            </a:r>
            <a:r>
              <a:rPr lang="en-US" dirty="0"/>
              <a:t> </a:t>
            </a:r>
            <a:r>
              <a:rPr lang="en-US" dirty="0" err="1"/>
              <a:t>gör</a:t>
            </a:r>
            <a:r>
              <a:rPr lang="en-US" dirty="0"/>
              <a:t> vi </a:t>
            </a:r>
            <a:r>
              <a:rPr lang="en-US" dirty="0" err="1"/>
              <a:t>olika</a:t>
            </a:r>
            <a:r>
              <a:rPr lang="en-US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1A8D8B-1443-3332-FF21-A32FAE8D8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20888"/>
            <a:ext cx="7772400" cy="3675112"/>
          </a:xfrm>
        </p:spPr>
        <p:txBody>
          <a:bodyPr/>
          <a:lstStyle/>
          <a:p>
            <a:r>
              <a:rPr lang="en-US" dirty="0" err="1"/>
              <a:t>Bedömer</a:t>
            </a:r>
            <a:r>
              <a:rPr lang="en-US" dirty="0"/>
              <a:t> </a:t>
            </a:r>
            <a:r>
              <a:rPr lang="en-US" dirty="0" err="1"/>
              <a:t>evidensen</a:t>
            </a:r>
            <a:r>
              <a:rPr lang="en-US" dirty="0"/>
              <a:t> </a:t>
            </a:r>
            <a:r>
              <a:rPr lang="en-US" dirty="0" err="1"/>
              <a:t>olika</a:t>
            </a:r>
            <a:endParaRPr lang="en-US" dirty="0"/>
          </a:p>
          <a:p>
            <a:r>
              <a:rPr lang="en-US" dirty="0"/>
              <a:t>Olika </a:t>
            </a:r>
            <a:r>
              <a:rPr lang="en-US" dirty="0" err="1"/>
              <a:t>beredskap</a:t>
            </a:r>
            <a:r>
              <a:rPr lang="en-US" dirty="0"/>
              <a:t> för </a:t>
            </a:r>
            <a:r>
              <a:rPr lang="en-US" dirty="0" err="1"/>
              <a:t>förändring</a:t>
            </a:r>
            <a:r>
              <a:rPr lang="en-US" dirty="0"/>
              <a:t> (</a:t>
            </a:r>
            <a:r>
              <a:rPr lang="en-US" dirty="0" err="1"/>
              <a:t>resurser</a:t>
            </a:r>
            <a:r>
              <a:rPr lang="en-US" dirty="0"/>
              <a:t>)</a:t>
            </a:r>
          </a:p>
          <a:p>
            <a:r>
              <a:rPr lang="en-US" dirty="0" err="1"/>
              <a:t>Lokal</a:t>
            </a:r>
            <a:r>
              <a:rPr lang="en-US" dirty="0"/>
              <a:t> kultur </a:t>
            </a:r>
            <a:r>
              <a:rPr lang="en-US" dirty="0" err="1"/>
              <a:t>och</a:t>
            </a:r>
            <a:r>
              <a:rPr lang="en-US" dirty="0"/>
              <a:t> praxis</a:t>
            </a:r>
          </a:p>
          <a:p>
            <a:r>
              <a:rPr lang="en-US" dirty="0" err="1"/>
              <a:t>Individer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259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72C7D1-8A5C-3983-B6F7-0D30ED0D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algn="l"/>
            <a:r>
              <a:rPr lang="en-US" sz="3200" dirty="0" err="1"/>
              <a:t>Förstföderska</a:t>
            </a:r>
            <a:r>
              <a:rPr lang="en-US" sz="3200" dirty="0"/>
              <a:t> -84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8B0A9F-C47B-1C36-333E-E2767A4D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76" y="1333500"/>
            <a:ext cx="7772400" cy="4114800"/>
          </a:xfrm>
        </p:spPr>
        <p:txBody>
          <a:bodyPr/>
          <a:lstStyle/>
          <a:p>
            <a:r>
              <a:rPr lang="en-US" dirty="0"/>
              <a:t>Frisk</a:t>
            </a:r>
          </a:p>
          <a:p>
            <a:r>
              <a:rPr lang="en-US" dirty="0"/>
              <a:t>BMI 31</a:t>
            </a:r>
          </a:p>
          <a:p>
            <a:r>
              <a:rPr lang="en-US" dirty="0" err="1"/>
              <a:t>Hereditet</a:t>
            </a:r>
            <a:r>
              <a:rPr lang="en-US" dirty="0"/>
              <a:t>: Diab </a:t>
            </a:r>
            <a:r>
              <a:rPr lang="en-US" dirty="0" err="1"/>
              <a:t>typ</a:t>
            </a:r>
            <a:r>
              <a:rPr lang="en-US" dirty="0"/>
              <a:t> 2, </a:t>
            </a:r>
            <a:r>
              <a:rPr lang="en-US" dirty="0" err="1"/>
              <a:t>blodpropp</a:t>
            </a:r>
            <a:r>
              <a:rPr lang="en-US" dirty="0"/>
              <a:t>, </a:t>
            </a:r>
            <a:r>
              <a:rPr lang="en-US" dirty="0" err="1"/>
              <a:t>hypertoni</a:t>
            </a:r>
            <a:endParaRPr lang="en-US" dirty="0"/>
          </a:p>
          <a:p>
            <a:r>
              <a:rPr lang="en-US" dirty="0"/>
              <a:t>OGTT v29 </a:t>
            </a:r>
            <a:r>
              <a:rPr lang="en-US" dirty="0" err="1"/>
              <a:t>fastevärde</a:t>
            </a:r>
            <a:r>
              <a:rPr lang="en-US" dirty="0"/>
              <a:t> 5.6 2h 7.7</a:t>
            </a:r>
          </a:p>
          <a:p>
            <a:r>
              <a:rPr lang="en-US" dirty="0" err="1"/>
              <a:t>Flyttar</a:t>
            </a:r>
            <a:r>
              <a:rPr lang="en-US" dirty="0"/>
              <a:t> till Linköping</a:t>
            </a:r>
          </a:p>
          <a:p>
            <a:r>
              <a:rPr lang="en-US" dirty="0"/>
              <a:t>V 37+ </a:t>
            </a:r>
            <a:r>
              <a:rPr lang="en-US" dirty="0" err="1"/>
              <a:t>plasmaglucos</a:t>
            </a:r>
            <a:r>
              <a:rPr lang="en-US" dirty="0"/>
              <a:t> 9.0 </a:t>
            </a:r>
          </a:p>
          <a:p>
            <a:r>
              <a:rPr lang="en-US" dirty="0"/>
              <a:t>161/103 </a:t>
            </a:r>
            <a:r>
              <a:rPr lang="en-US" dirty="0" err="1"/>
              <a:t>insättes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Trandate</a:t>
            </a:r>
            <a:endParaRPr lang="en-US" dirty="0"/>
          </a:p>
          <a:p>
            <a:r>
              <a:rPr lang="en-US" dirty="0"/>
              <a:t>USG </a:t>
            </a:r>
            <a:r>
              <a:rPr lang="en-US" dirty="0" err="1"/>
              <a:t>tillväxt</a:t>
            </a:r>
            <a:r>
              <a:rPr lang="en-US" dirty="0"/>
              <a:t> +23%</a:t>
            </a:r>
          </a:p>
        </p:txBody>
      </p:sp>
    </p:spTree>
    <p:extLst>
      <p:ext uri="{BB962C8B-B14F-4D97-AF65-F5344CB8AC3E}">
        <p14:creationId xmlns:p14="http://schemas.microsoft.com/office/powerpoint/2010/main" val="21098057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72C7D1-8A5C-3983-B6F7-0D30ED0D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2282"/>
            <a:ext cx="7772400" cy="1143000"/>
          </a:xfrm>
        </p:spPr>
        <p:txBody>
          <a:bodyPr/>
          <a:lstStyle/>
          <a:p>
            <a:pPr algn="l"/>
            <a:r>
              <a:rPr lang="en-US" sz="3200" dirty="0" err="1"/>
              <a:t>Förstföderska</a:t>
            </a:r>
            <a:r>
              <a:rPr lang="en-US" sz="3200" dirty="0"/>
              <a:t> -84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8B0A9F-C47B-1C36-333E-E2767A4D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76" y="1091046"/>
            <a:ext cx="7772400" cy="5290282"/>
          </a:xfrm>
        </p:spPr>
        <p:txBody>
          <a:bodyPr/>
          <a:lstStyle/>
          <a:p>
            <a:r>
              <a:rPr lang="en-US" sz="2800" dirty="0" err="1"/>
              <a:t>Induktion</a:t>
            </a:r>
            <a:r>
              <a:rPr lang="en-US" sz="2800" dirty="0"/>
              <a:t> 40+0 </a:t>
            </a:r>
            <a:r>
              <a:rPr lang="en-US" sz="2800" dirty="0" err="1"/>
              <a:t>Angusta</a:t>
            </a:r>
            <a:r>
              <a:rPr lang="en-US" sz="2800" dirty="0"/>
              <a:t>, Bard, </a:t>
            </a:r>
            <a:r>
              <a:rPr lang="en-US" sz="2800" dirty="0" err="1"/>
              <a:t>amniotomi</a:t>
            </a:r>
            <a:r>
              <a:rPr lang="en-US" sz="2800" dirty="0"/>
              <a:t>, oxy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VE, </a:t>
            </a:r>
            <a:r>
              <a:rPr lang="en-US" sz="2800" dirty="0" err="1"/>
              <a:t>skulderdystoci</a:t>
            </a:r>
            <a:endParaRPr lang="en-US" sz="2800" dirty="0"/>
          </a:p>
          <a:p>
            <a:r>
              <a:rPr lang="en-US" sz="2800" dirty="0" err="1"/>
              <a:t>Barnvikt</a:t>
            </a:r>
            <a:r>
              <a:rPr lang="en-US" sz="2800" dirty="0"/>
              <a:t> 3950g</a:t>
            </a:r>
          </a:p>
          <a:p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C27E6EE-87A0-9AE7-E5CD-3F01267274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25" t="29001" r="24801" b="19199"/>
          <a:stretch/>
        </p:blipFill>
        <p:spPr>
          <a:xfrm>
            <a:off x="713224" y="1610289"/>
            <a:ext cx="7414592" cy="41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001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72C7D1-8A5C-3983-B6F7-0D30ED0D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algn="l"/>
            <a:r>
              <a:rPr lang="en-US" sz="3200" dirty="0" err="1"/>
              <a:t>Förstföderska</a:t>
            </a:r>
            <a:r>
              <a:rPr lang="en-US" sz="3200" dirty="0"/>
              <a:t> -84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8B0A9F-C47B-1C36-333E-E2767A4D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76" y="1333500"/>
            <a:ext cx="7772400" cy="4114800"/>
          </a:xfrm>
        </p:spPr>
        <p:txBody>
          <a:bodyPr/>
          <a:lstStyle/>
          <a:p>
            <a:r>
              <a:rPr lang="en-US" dirty="0"/>
              <a:t>Frisk</a:t>
            </a:r>
          </a:p>
          <a:p>
            <a:r>
              <a:rPr lang="en-US" dirty="0"/>
              <a:t>BMI 31</a:t>
            </a:r>
          </a:p>
          <a:p>
            <a:r>
              <a:rPr lang="en-US" dirty="0" err="1"/>
              <a:t>Hereditet</a:t>
            </a:r>
            <a:r>
              <a:rPr lang="en-US" dirty="0"/>
              <a:t>: Diab </a:t>
            </a:r>
            <a:r>
              <a:rPr lang="en-US" dirty="0" err="1"/>
              <a:t>typ</a:t>
            </a:r>
            <a:r>
              <a:rPr lang="en-US" dirty="0"/>
              <a:t> 2, </a:t>
            </a:r>
            <a:r>
              <a:rPr lang="en-US" dirty="0" err="1"/>
              <a:t>blodpropp</a:t>
            </a:r>
            <a:r>
              <a:rPr lang="en-US" dirty="0"/>
              <a:t>, </a:t>
            </a:r>
            <a:r>
              <a:rPr lang="en-US" dirty="0" err="1"/>
              <a:t>hypertoni</a:t>
            </a:r>
            <a:endParaRPr lang="en-US" dirty="0"/>
          </a:p>
          <a:p>
            <a:r>
              <a:rPr lang="en-US" dirty="0"/>
              <a:t>OGTT v29 </a:t>
            </a:r>
            <a:r>
              <a:rPr lang="en-US" dirty="0" err="1"/>
              <a:t>fastevärde</a:t>
            </a:r>
            <a:r>
              <a:rPr lang="en-US" dirty="0"/>
              <a:t> 5.6 2h 7.7</a:t>
            </a:r>
          </a:p>
          <a:p>
            <a:r>
              <a:rPr lang="en-US" dirty="0" err="1"/>
              <a:t>Flyttar</a:t>
            </a:r>
            <a:r>
              <a:rPr lang="en-US" dirty="0"/>
              <a:t> till Linköping</a:t>
            </a:r>
          </a:p>
          <a:p>
            <a:r>
              <a:rPr lang="en-US" dirty="0"/>
              <a:t>V 37+ </a:t>
            </a:r>
            <a:r>
              <a:rPr lang="en-US" dirty="0" err="1"/>
              <a:t>plasmaglucos</a:t>
            </a:r>
            <a:r>
              <a:rPr lang="en-US" dirty="0"/>
              <a:t> 9.0 </a:t>
            </a:r>
          </a:p>
          <a:p>
            <a:r>
              <a:rPr lang="en-US" dirty="0"/>
              <a:t>161/103 </a:t>
            </a:r>
            <a:r>
              <a:rPr lang="en-US" dirty="0" err="1"/>
              <a:t>insättes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Trandate</a:t>
            </a:r>
            <a:endParaRPr lang="en-US" dirty="0"/>
          </a:p>
          <a:p>
            <a:r>
              <a:rPr lang="en-US" dirty="0"/>
              <a:t>USG </a:t>
            </a:r>
            <a:r>
              <a:rPr lang="en-US" dirty="0" err="1"/>
              <a:t>tillväxt</a:t>
            </a:r>
            <a:r>
              <a:rPr lang="en-US" dirty="0"/>
              <a:t> +23%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0A18B587-7919-3446-C4AF-08BF9BF83B2B}"/>
              </a:ext>
            </a:extLst>
          </p:cNvPr>
          <p:cNvSpPr/>
          <p:nvPr/>
        </p:nvSpPr>
        <p:spPr>
          <a:xfrm>
            <a:off x="2843808" y="2852936"/>
            <a:ext cx="2551132" cy="1080120"/>
          </a:xfrm>
          <a:prstGeom prst="ellipse">
            <a:avLst/>
          </a:prstGeom>
          <a:noFill/>
          <a:ln w="1174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532218E-805C-37DF-B257-C3382FEC161C}"/>
              </a:ext>
            </a:extLst>
          </p:cNvPr>
          <p:cNvSpPr txBox="1"/>
          <p:nvPr/>
        </p:nvSpPr>
        <p:spPr>
          <a:xfrm>
            <a:off x="5076056" y="3717032"/>
            <a:ext cx="2346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j-lt"/>
              </a:rPr>
              <a:t>GDM</a:t>
            </a:r>
          </a:p>
        </p:txBody>
      </p:sp>
    </p:spTree>
    <p:extLst>
      <p:ext uri="{BB962C8B-B14F-4D97-AF65-F5344CB8AC3E}">
        <p14:creationId xmlns:p14="http://schemas.microsoft.com/office/powerpoint/2010/main" val="27707922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8065C3F-3AC5-CC2E-15D9-D5C01744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15" t="21501" r="19059" b="9500"/>
          <a:stretch/>
        </p:blipFill>
        <p:spPr>
          <a:xfrm>
            <a:off x="-252536" y="764704"/>
            <a:ext cx="9145017" cy="476463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3E96556-44AA-CB80-7506-E103CCE9E4AC}"/>
              </a:ext>
            </a:extLst>
          </p:cNvPr>
          <p:cNvSpPr txBox="1"/>
          <p:nvPr/>
        </p:nvSpPr>
        <p:spPr>
          <a:xfrm>
            <a:off x="7308303" y="6597352"/>
            <a:ext cx="19442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Årsrapport</a:t>
            </a:r>
            <a:r>
              <a:rPr lang="en-US" sz="1100" dirty="0"/>
              <a:t> </a:t>
            </a:r>
            <a:r>
              <a:rPr lang="en-US" sz="1100" dirty="0" err="1"/>
              <a:t>GravReg</a:t>
            </a:r>
            <a:r>
              <a:rPr lang="en-US" sz="1100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2645661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8065C3F-3AC5-CC2E-15D9-D5C01744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15" t="21501" r="19059" b="9500"/>
          <a:stretch/>
        </p:blipFill>
        <p:spPr>
          <a:xfrm>
            <a:off x="-252536" y="764704"/>
            <a:ext cx="9145017" cy="476463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3E96556-44AA-CB80-7506-E103CCE9E4AC}"/>
              </a:ext>
            </a:extLst>
          </p:cNvPr>
          <p:cNvSpPr txBox="1"/>
          <p:nvPr/>
        </p:nvSpPr>
        <p:spPr>
          <a:xfrm>
            <a:off x="7308303" y="6597352"/>
            <a:ext cx="19442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Årsrapport</a:t>
            </a:r>
            <a:r>
              <a:rPr lang="en-US" sz="1100" dirty="0"/>
              <a:t> </a:t>
            </a:r>
            <a:r>
              <a:rPr lang="en-US" sz="1100" dirty="0" err="1"/>
              <a:t>GravReg</a:t>
            </a:r>
            <a:r>
              <a:rPr lang="en-US" sz="1100" dirty="0"/>
              <a:t> 2023</a:t>
            </a:r>
          </a:p>
        </p:txBody>
      </p:sp>
      <p:pic>
        <p:nvPicPr>
          <p:cNvPr id="5" name="Bild 4" descr="Frågetecken med hel fyllning">
            <a:extLst>
              <a:ext uri="{FF2B5EF4-FFF2-40B4-BE49-F238E27FC236}">
                <a16:creationId xmlns:a16="http://schemas.microsoft.com/office/drawing/2014/main" id="{97DDF34B-C6ED-7963-D27D-6E345BA8C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1840" y="1988840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134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8065C3F-3AC5-CC2E-15D9-D5C01744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15" t="21501" r="19059" b="9500"/>
          <a:stretch/>
        </p:blipFill>
        <p:spPr>
          <a:xfrm>
            <a:off x="-252536" y="764704"/>
            <a:ext cx="9145017" cy="476463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3E96556-44AA-CB80-7506-E103CCE9E4AC}"/>
              </a:ext>
            </a:extLst>
          </p:cNvPr>
          <p:cNvSpPr txBox="1"/>
          <p:nvPr/>
        </p:nvSpPr>
        <p:spPr>
          <a:xfrm>
            <a:off x="7308303" y="6597352"/>
            <a:ext cx="19442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Årsrapport</a:t>
            </a:r>
            <a:r>
              <a:rPr lang="en-US" sz="1100" dirty="0"/>
              <a:t> </a:t>
            </a:r>
            <a:r>
              <a:rPr lang="en-US" sz="1100" dirty="0" err="1"/>
              <a:t>GravReg</a:t>
            </a:r>
            <a:r>
              <a:rPr lang="en-US" sz="1100" dirty="0"/>
              <a:t> 2023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89BCB19-78D8-B77F-AFD8-A0142FD9CF8C}"/>
              </a:ext>
            </a:extLst>
          </p:cNvPr>
          <p:cNvSpPr/>
          <p:nvPr/>
        </p:nvSpPr>
        <p:spPr>
          <a:xfrm>
            <a:off x="2267744" y="1700808"/>
            <a:ext cx="2160240" cy="1296144"/>
          </a:xfrm>
          <a:prstGeom prst="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418CC8AF-FFCF-452A-CA71-A51E4A426E2A}"/>
              </a:ext>
            </a:extLst>
          </p:cNvPr>
          <p:cNvSpPr/>
          <p:nvPr/>
        </p:nvSpPr>
        <p:spPr>
          <a:xfrm>
            <a:off x="4427984" y="20802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4095F63-CDC7-CB9A-FE08-C0917B8E08C9}"/>
              </a:ext>
            </a:extLst>
          </p:cNvPr>
          <p:cNvSpPr txBox="1"/>
          <p:nvPr/>
        </p:nvSpPr>
        <p:spPr>
          <a:xfrm>
            <a:off x="5313232" y="1871826"/>
            <a:ext cx="3270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IADPSG, ADA,WHO, SoS</a:t>
            </a:r>
          </a:p>
        </p:txBody>
      </p:sp>
    </p:spTree>
    <p:extLst>
      <p:ext uri="{BB962C8B-B14F-4D97-AF65-F5344CB8AC3E}">
        <p14:creationId xmlns:p14="http://schemas.microsoft.com/office/powerpoint/2010/main" val="10200155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0D404E-8D48-0DA2-EE3B-6632E348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8" y="146636"/>
            <a:ext cx="7772400" cy="1143000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IADPSG 2010, ADA,WHO 2013, SoS 2015</a:t>
            </a:r>
            <a:endParaRPr lang="en-US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E9AAB0-7DC9-0A90-8DC0-2C0BA6C2C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8" y="5725714"/>
            <a:ext cx="8026052" cy="874440"/>
          </a:xfrm>
        </p:spPr>
        <p:txBody>
          <a:bodyPr/>
          <a:lstStyle/>
          <a:p>
            <a:r>
              <a:rPr lang="en-US" dirty="0"/>
              <a:t>HAPO-</a:t>
            </a:r>
            <a:r>
              <a:rPr lang="en-US" dirty="0" err="1"/>
              <a:t>studien</a:t>
            </a:r>
            <a:r>
              <a:rPr lang="en-US" dirty="0"/>
              <a:t> </a:t>
            </a:r>
            <a:r>
              <a:rPr lang="en-US" dirty="0" err="1"/>
              <a:t>glucosnivåer</a:t>
            </a:r>
            <a:r>
              <a:rPr lang="en-US" dirty="0"/>
              <a:t>- </a:t>
            </a:r>
            <a:r>
              <a:rPr lang="en-US" dirty="0" err="1"/>
              <a:t>perinatalt</a:t>
            </a:r>
            <a:r>
              <a:rPr lang="en-US" dirty="0"/>
              <a:t> </a:t>
            </a:r>
            <a:r>
              <a:rPr lang="en-US" dirty="0" err="1"/>
              <a:t>utfall</a:t>
            </a:r>
            <a:endParaRPr lang="en-US" dirty="0"/>
          </a:p>
        </p:txBody>
      </p:sp>
      <p:pic>
        <p:nvPicPr>
          <p:cNvPr id="1026" name="Bildobjekt 1">
            <a:extLst>
              <a:ext uri="{FF2B5EF4-FFF2-40B4-BE49-F238E27FC236}">
                <a16:creationId xmlns:a16="http://schemas.microsoft.com/office/drawing/2014/main" id="{70A14108-4E29-A616-4EB7-20B1F8850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8" t="33020" r="30395" b="1920"/>
          <a:stretch/>
        </p:blipFill>
        <p:spPr bwMode="auto">
          <a:xfrm>
            <a:off x="1897498" y="1289636"/>
            <a:ext cx="5620951" cy="427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03762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andardformgivning">
  <a:themeElements>
    <a:clrScheme name="Standardformgiv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99FF"/>
        </a:accent1>
        <a:accent2>
          <a:srgbClr val="CC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B95CE7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FFE2FF"/>
        </a:accent5>
        <a:accent6>
          <a:srgbClr val="B98AE7"/>
        </a:accent6>
        <a:hlink>
          <a:srgbClr val="99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8502</TotalTime>
  <Words>478</Words>
  <Application>Microsoft Office PowerPoint</Application>
  <PresentationFormat>Bildspel på skärmen (4:3)</PresentationFormat>
  <Paragraphs>114</Paragraphs>
  <Slides>20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Comic Sans MS</vt:lpstr>
      <vt:lpstr>MuseoSans</vt:lpstr>
      <vt:lpstr>Times New Roman</vt:lpstr>
      <vt:lpstr>Standardformgivning</vt:lpstr>
      <vt:lpstr>Diabetes och diagnostiska riktlinjer</vt:lpstr>
      <vt:lpstr>Jävsdeklaration</vt:lpstr>
      <vt:lpstr>Förstföderska -84</vt:lpstr>
      <vt:lpstr>Förstföderska -84</vt:lpstr>
      <vt:lpstr>Förstföderska -84</vt:lpstr>
      <vt:lpstr>PowerPoint-presentation</vt:lpstr>
      <vt:lpstr>PowerPoint-presentation</vt:lpstr>
      <vt:lpstr>PowerPoint-presentation</vt:lpstr>
      <vt:lpstr>IADPSG 2010, ADA,WHO 2013, SoS 2015</vt:lpstr>
      <vt:lpstr>PowerPoint-presentation</vt:lpstr>
      <vt:lpstr>PowerPoint-presentation</vt:lpstr>
      <vt:lpstr>Lönar det sig att behandla GDM enligt IADPSG kriterierna?</vt:lpstr>
      <vt:lpstr>PowerPoint-presentation</vt:lpstr>
      <vt:lpstr>-studien</vt:lpstr>
      <vt:lpstr>Vilka screenas för GDM?</vt:lpstr>
      <vt:lpstr>Vilka screenas för GDM?</vt:lpstr>
      <vt:lpstr>Provtagning av plasmaglukos?</vt:lpstr>
      <vt:lpstr>Behandling?</vt:lpstr>
      <vt:lpstr>GDM i Sverige</vt:lpstr>
      <vt:lpstr>Varför gör vi olika?</vt:lpstr>
    </vt:vector>
  </TitlesOfParts>
  <Company>Landstinget i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Fetma hos den gravida kvinnan</dc:title>
  <dc:creator>marie cedergren</dc:creator>
  <cp:lastModifiedBy>Marie Blomberg</cp:lastModifiedBy>
  <cp:revision>553</cp:revision>
  <dcterms:created xsi:type="dcterms:W3CDTF">2005-08-29T17:10:33Z</dcterms:created>
  <dcterms:modified xsi:type="dcterms:W3CDTF">2025-04-02T13:15:24Z</dcterms:modified>
</cp:coreProperties>
</file>