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6" r:id="rId9"/>
    <p:sldId id="267" r:id="rId10"/>
    <p:sldId id="268" r:id="rId11"/>
    <p:sldId id="270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esper.agrell@rvn.s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3E8A2D-C647-4F1A-81A4-4696FD8B7F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Loggbok kursen ultraljud dec 2020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D3C45A9-CCA6-4DA4-A220-7C1AE76905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Mitt namn</a:t>
            </a:r>
          </a:p>
        </p:txBody>
      </p:sp>
    </p:spTree>
    <p:extLst>
      <p:ext uri="{BB962C8B-B14F-4D97-AF65-F5344CB8AC3E}">
        <p14:creationId xmlns:p14="http://schemas.microsoft.com/office/powerpoint/2010/main" val="267595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F3682A-B80A-4ADC-A05A-D9A240972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Vänster Ovarium med bredd + höjd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53070A-3CBD-4FE7-B96D-2D2DDC83E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476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DEDBD0-7A5D-47E3-95BB-ACED2568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Vänster Ovarium med djup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0E73A8-0F76-4395-90C4-48DE5898B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371683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F1CBBA-A1E8-46DF-BF04-2F31E127F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höger Ovarium med bredd + höjd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1E19BC-E4C1-4928-827C-2F12601B7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3207301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97CCBE-B997-4702-A27D-B4797C713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höger Ovarium med djup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68A113-42FD-4BBD-8AA6-A639BBC2B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155363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AD042A-BE36-4E40-BE5A-12B8145F0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Crown-rump-</a:t>
            </a:r>
            <a:r>
              <a:rPr lang="sv-SE" dirty="0" err="1"/>
              <a:t>length</a:t>
            </a:r>
            <a:r>
              <a:rPr lang="sv-SE" dirty="0"/>
              <a:t> &lt;12v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A75BC2-CA02-4193-A70A-7664D7A04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122120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935FA1-521F-4941-BECB-1682948AC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BiParietalDiameter</a:t>
            </a:r>
            <a:r>
              <a:rPr lang="sv-SE" dirty="0"/>
              <a:t> 21 – 55 mm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8F4D0C-31EE-48F4-8BAE-A2F697BB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2079857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51149D-6722-4814-B275-7D9212F24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Cervixlängd 2. – 3. </a:t>
            </a:r>
            <a:r>
              <a:rPr lang="sv-SE" dirty="0" err="1"/>
              <a:t>trimestern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D47F43-242E-4DE6-B25A-6FF6D1C85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1253373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F79BAC-1501-485A-9ED2-61662B67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Valfri bild 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7825B0-6D17-4B54-A943-ACBB36B4C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529272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F79BAC-1501-485A-9ED2-61662B67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Valfri bild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7825B0-6D17-4B54-A943-ACBB36B4C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2275652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F79BAC-1501-485A-9ED2-61662B67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Valfri bild 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7825B0-6D17-4B54-A943-ACBB36B4C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414618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3725C1-DF9C-4109-A819-03538C6A3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redovisning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5F83C1-112C-43D6-A527-C23CA2DA6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Skicka loggboken senast 211217 till </a:t>
            </a:r>
            <a:r>
              <a:rPr lang="sv-SE" dirty="0">
                <a:hlinkClick r:id="rId2"/>
              </a:rPr>
              <a:t>jesper.agrell@rvn.se</a:t>
            </a:r>
            <a:endParaRPr lang="sv-SE" dirty="0"/>
          </a:p>
          <a:p>
            <a:r>
              <a:rPr lang="sv-SE" dirty="0"/>
              <a:t>Personlig återkoppling sker kort därefter</a:t>
            </a:r>
          </a:p>
          <a:p>
            <a:r>
              <a:rPr lang="sv-SE" dirty="0"/>
              <a:t>Skicka examinationsprotokoll också (scanna/fota blankett)</a:t>
            </a:r>
          </a:p>
          <a:p>
            <a:r>
              <a:rPr lang="sv-SE" dirty="0"/>
              <a:t>Om loggboken är för stor för att skicka på e-post, Spara som…PDF: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757894E-5F37-438D-9AD5-2B99DBE6B5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291" t="9536" r="17500" b="70817"/>
          <a:stretch/>
        </p:blipFill>
        <p:spPr>
          <a:xfrm>
            <a:off x="2341982" y="4267416"/>
            <a:ext cx="6606075" cy="190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876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F79BAC-1501-485A-9ED2-61662B67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Valfri bild 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7825B0-6D17-4B54-A943-ACBB36B4C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4033197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F79BAC-1501-485A-9ED2-61662B67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Valfri bild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7825B0-6D17-4B54-A943-ACBB36B4C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2610283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F79BAC-1501-485A-9ED2-61662B67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Valfri bild 6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7825B0-6D17-4B54-A943-ACBB36B4C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223491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19E785-CB27-4461-9BF7-3F8CA6349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sv-SE" sz="2400" dirty="0">
                <a:solidFill>
                  <a:schemeClr val="tx1"/>
                </a:solidFill>
              </a:rPr>
              <a:t>Grundläggande UL-mål under 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403C66-AE46-4086-8348-B7F81C235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lvl="0"/>
            <a:r>
              <a:rPr lang="sv-SE">
                <a:solidFill>
                  <a:schemeClr val="bg1"/>
                </a:solidFill>
              </a:rPr>
              <a:t>Kompetens att utföra vanliga undersökningar säkert och adekvat</a:t>
            </a:r>
          </a:p>
          <a:p>
            <a:pPr lvl="0"/>
            <a:r>
              <a:rPr lang="sv-SE">
                <a:solidFill>
                  <a:schemeClr val="bg1"/>
                </a:solidFill>
              </a:rPr>
              <a:t>Känna igen normal och onormal anatomi</a:t>
            </a:r>
          </a:p>
          <a:p>
            <a:pPr lvl="0"/>
            <a:r>
              <a:rPr lang="sv-SE">
                <a:solidFill>
                  <a:schemeClr val="bg1"/>
                </a:solidFill>
              </a:rPr>
              <a:t>Diagnostisera vanliga patologiska fynd </a:t>
            </a:r>
          </a:p>
          <a:p>
            <a:pPr lvl="0"/>
            <a:r>
              <a:rPr lang="sv-SE">
                <a:solidFill>
                  <a:schemeClr val="bg1"/>
                </a:solidFill>
              </a:rPr>
              <a:t>Kunna bedöma när second opinion behövs</a:t>
            </a:r>
          </a:p>
          <a:p>
            <a:endParaRPr lang="sv-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11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01D6490-E5C7-47B1-A013-DEF2B286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sz="3000">
                <a:solidFill>
                  <a:srgbClr val="FFFFFF"/>
                </a:solidFill>
              </a:rPr>
              <a:t>Praktisk träning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2F825B-E737-4D58-8D50-3FA4ECF2A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02637"/>
            <a:ext cx="5320696" cy="6680718"/>
          </a:xfrm>
        </p:spPr>
        <p:txBody>
          <a:bodyPr anchor="ctr">
            <a:normAutofit/>
          </a:bodyPr>
          <a:lstStyle/>
          <a:p>
            <a:r>
              <a:rPr lang="sv-SE" dirty="0"/>
              <a:t>Träning under handledning</a:t>
            </a:r>
          </a:p>
          <a:p>
            <a:r>
              <a:rPr lang="sv-SE" dirty="0"/>
              <a:t>Totalt under ST ca 300 ultraljudsundersökningar med möjlighet till support vid behov</a:t>
            </a:r>
          </a:p>
          <a:p>
            <a:r>
              <a:rPr lang="sv-SE" dirty="0"/>
              <a:t>Handledare = antingen</a:t>
            </a:r>
          </a:p>
          <a:p>
            <a:pPr marL="628650"/>
            <a:r>
              <a:rPr lang="sv-SE" sz="1600" dirty="0"/>
              <a:t>examinerad på </a:t>
            </a:r>
            <a:r>
              <a:rPr lang="sv-SE" sz="1600" dirty="0" err="1"/>
              <a:t>SFOGs</a:t>
            </a:r>
            <a:r>
              <a:rPr lang="sv-SE" sz="1600" dirty="0"/>
              <a:t> handledarkurs inom ultraljud, eller</a:t>
            </a:r>
          </a:p>
          <a:p>
            <a:pPr marL="628650"/>
            <a:r>
              <a:rPr lang="sv-SE" sz="1600" dirty="0"/>
              <a:t>minst två års arbete (</a:t>
            </a:r>
            <a:r>
              <a:rPr lang="sv-SE" sz="1600" dirty="0" err="1"/>
              <a:t>inkl</a:t>
            </a:r>
            <a:r>
              <a:rPr lang="sv-SE" sz="1600" dirty="0"/>
              <a:t> självständiga ultraljudsundersökningar) såsom specialist</a:t>
            </a:r>
          </a:p>
          <a:p>
            <a:r>
              <a:rPr lang="sv-SE" dirty="0"/>
              <a:t>Handledaren ska godkänna bilderna i loggboken innan de skickas in och aktivt deltaga för feedback kring bilderna. </a:t>
            </a:r>
          </a:p>
          <a:p>
            <a:r>
              <a:rPr lang="sv-SE" dirty="0"/>
              <a:t>Handledaren examinerar enligt protokoll.</a:t>
            </a:r>
          </a:p>
        </p:txBody>
      </p:sp>
    </p:spTree>
    <p:extLst>
      <p:ext uri="{BB962C8B-B14F-4D97-AF65-F5344CB8AC3E}">
        <p14:creationId xmlns:p14="http://schemas.microsoft.com/office/powerpoint/2010/main" val="1933580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47F076-7F11-4971-9905-067DE9859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Loggbokens bilder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A36A13-2A02-48D2-A5BE-868393E7B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Bildoptimerade.</a:t>
            </a:r>
          </a:p>
          <a:p>
            <a:r>
              <a:rPr lang="sv-SE" dirty="0"/>
              <a:t>Avidentifierade.</a:t>
            </a:r>
          </a:p>
          <a:p>
            <a:r>
              <a:rPr lang="sv-SE" dirty="0"/>
              <a:t>Kort fallbeskrivning (= en textrad).</a:t>
            </a:r>
          </a:p>
          <a:p>
            <a:r>
              <a:rPr lang="sv-SE" dirty="0"/>
              <a:t>Minst 15 till antalet:</a:t>
            </a:r>
          </a:p>
          <a:p>
            <a:pPr marL="539750"/>
            <a:r>
              <a:rPr lang="sv-SE" dirty="0"/>
              <a:t>Obligatoriska (9 </a:t>
            </a:r>
            <a:r>
              <a:rPr lang="sv-SE" dirty="0" err="1"/>
              <a:t>st</a:t>
            </a:r>
            <a:r>
              <a:rPr lang="sv-SE" dirty="0"/>
              <a:t>).</a:t>
            </a:r>
          </a:p>
          <a:p>
            <a:pPr marL="539750"/>
            <a:r>
              <a:rPr lang="sv-SE" dirty="0"/>
              <a:t>Dessutom ytterligare 6 bilder.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805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5C365E-0F60-4157-A142-3FBD6E03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243829"/>
            <a:ext cx="4333385" cy="1064254"/>
          </a:xfrm>
        </p:spPr>
        <p:txBody>
          <a:bodyPr>
            <a:normAutofit/>
          </a:bodyPr>
          <a:lstStyle/>
          <a:p>
            <a:r>
              <a:rPr lang="sv-SE" dirty="0"/>
              <a:t>Nio Obligatoriska bilder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7745C0-D41C-41CE-B81B-AC9784370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Normal </a:t>
            </a:r>
            <a:r>
              <a:rPr lang="sv-SE" dirty="0" err="1"/>
              <a:t>premenopausal</a:t>
            </a:r>
            <a:r>
              <a:rPr lang="sv-SE" dirty="0"/>
              <a:t> gynekologisk undersökning (6 bilder): </a:t>
            </a:r>
          </a:p>
          <a:p>
            <a:pPr marL="627063" lvl="0"/>
            <a:r>
              <a:rPr lang="sv-SE" dirty="0"/>
              <a:t>uterus i </a:t>
            </a:r>
            <a:r>
              <a:rPr lang="sv-SE" dirty="0" err="1"/>
              <a:t>längssnitt</a:t>
            </a:r>
            <a:r>
              <a:rPr lang="sv-SE" dirty="0"/>
              <a:t> med mätning av </a:t>
            </a:r>
            <a:r>
              <a:rPr lang="sv-SE" dirty="0" err="1"/>
              <a:t>endometrium</a:t>
            </a:r>
            <a:r>
              <a:rPr lang="sv-SE" dirty="0"/>
              <a:t>, </a:t>
            </a:r>
          </a:p>
          <a:p>
            <a:pPr marL="627063" lvl="0"/>
            <a:r>
              <a:rPr lang="sv-SE" dirty="0"/>
              <a:t>uterus i tvärsnitt med mätning av bredd, </a:t>
            </a:r>
          </a:p>
          <a:p>
            <a:pPr marL="627063" lvl="0"/>
            <a:r>
              <a:rPr lang="sv-SE" dirty="0"/>
              <a:t>ovarier bilateralt i två projektioner med mått i de tre dimensionerna (4 bilder)</a:t>
            </a:r>
          </a:p>
          <a:p>
            <a:pPr lvl="0"/>
            <a:r>
              <a:rPr lang="sv-SE" dirty="0"/>
              <a:t>Tidig graviditet med mätning av CRL &lt;12v</a:t>
            </a:r>
          </a:p>
          <a:p>
            <a:pPr lvl="0"/>
            <a:r>
              <a:rPr lang="sv-SE" dirty="0"/>
              <a:t>Mätning av BPD i 1:a eller 2:a </a:t>
            </a:r>
            <a:r>
              <a:rPr lang="sv-SE" dirty="0" err="1"/>
              <a:t>trimestern</a:t>
            </a:r>
            <a:r>
              <a:rPr lang="sv-SE" dirty="0"/>
              <a:t> (BPD 21 – 55 mm)</a:t>
            </a:r>
          </a:p>
          <a:p>
            <a:pPr lvl="0"/>
            <a:r>
              <a:rPr lang="sv-SE" dirty="0"/>
              <a:t>Cervixmätning i 2:a eller 3:e </a:t>
            </a:r>
            <a:r>
              <a:rPr lang="sv-SE" dirty="0" err="1"/>
              <a:t>trimestern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3F54A20-2735-4AD2-B56C-3EF24ACBE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1433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01D6490-E5C7-47B1-A013-DEF2B286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596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sz="2400" dirty="0">
                <a:solidFill>
                  <a:srgbClr val="FFFFFF"/>
                </a:solidFill>
              </a:rPr>
              <a:t>Ytterligare  </a:t>
            </a:r>
            <a:br>
              <a:rPr lang="sv-SE" sz="2400" dirty="0">
                <a:solidFill>
                  <a:srgbClr val="FFFFFF"/>
                </a:solidFill>
              </a:rPr>
            </a:br>
            <a:r>
              <a:rPr lang="sv-SE" sz="2400" dirty="0">
                <a:solidFill>
                  <a:srgbClr val="FFFFFF"/>
                </a:solidFill>
              </a:rPr>
              <a:t>6 bilder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2F825B-E737-4D58-8D50-3FA4ECF2A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02637"/>
            <a:ext cx="5320696" cy="668071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sv-SE" u="sng" dirty="0"/>
              <a:t>Exempelvis</a:t>
            </a:r>
            <a:r>
              <a:rPr lang="sv-SE" dirty="0"/>
              <a:t> 6 av dessa:</a:t>
            </a:r>
          </a:p>
          <a:p>
            <a:r>
              <a:rPr lang="sv-SE" dirty="0" err="1"/>
              <a:t>Intrauterin</a:t>
            </a:r>
            <a:r>
              <a:rPr lang="sv-SE" dirty="0"/>
              <a:t> spiral</a:t>
            </a:r>
          </a:p>
          <a:p>
            <a:r>
              <a:rPr lang="sv-SE" dirty="0"/>
              <a:t>FL, MAD</a:t>
            </a:r>
          </a:p>
          <a:p>
            <a:r>
              <a:rPr lang="sv-SE" dirty="0"/>
              <a:t>Placentaläge</a:t>
            </a:r>
          </a:p>
          <a:p>
            <a:r>
              <a:rPr lang="sv-SE" dirty="0"/>
              <a:t>Corpus </a:t>
            </a:r>
            <a:r>
              <a:rPr lang="sv-SE" dirty="0" err="1"/>
              <a:t>luteum</a:t>
            </a:r>
            <a:endParaRPr lang="sv-SE" dirty="0"/>
          </a:p>
          <a:p>
            <a:r>
              <a:rPr lang="sv-SE" dirty="0"/>
              <a:t>Myom mätt i två dimensioner</a:t>
            </a:r>
          </a:p>
          <a:p>
            <a:r>
              <a:rPr lang="sv-SE" dirty="0" err="1"/>
              <a:t>Endometriemätning</a:t>
            </a:r>
            <a:r>
              <a:rPr lang="sv-SE" dirty="0"/>
              <a:t> vid postmenopausal blödning</a:t>
            </a:r>
          </a:p>
          <a:p>
            <a:r>
              <a:rPr lang="sv-SE" dirty="0" err="1"/>
              <a:t>Hydrosonografi</a:t>
            </a:r>
            <a:r>
              <a:rPr lang="sv-SE" dirty="0"/>
              <a:t> med/utan polyp/myom</a:t>
            </a:r>
          </a:p>
          <a:p>
            <a:r>
              <a:rPr lang="sv-SE" dirty="0"/>
              <a:t>Ovarialcysta</a:t>
            </a:r>
          </a:p>
          <a:p>
            <a:r>
              <a:rPr lang="sv-SE" dirty="0"/>
              <a:t>AFI/SDP</a:t>
            </a:r>
          </a:p>
          <a:p>
            <a:r>
              <a:rPr lang="sv-SE" dirty="0"/>
              <a:t>Placentarester vid postpartumultraljud</a:t>
            </a:r>
          </a:p>
          <a:p>
            <a:r>
              <a:rPr lang="sv-SE" dirty="0"/>
              <a:t>Extrauterin graviditet</a:t>
            </a:r>
          </a:p>
          <a:p>
            <a:r>
              <a:rPr lang="sv-SE" dirty="0"/>
              <a:t>Uterusanomali</a:t>
            </a:r>
          </a:p>
          <a:p>
            <a:r>
              <a:rPr lang="sv-SE" dirty="0"/>
              <a:t>Mola</a:t>
            </a:r>
          </a:p>
          <a:p>
            <a:r>
              <a:rPr lang="sv-SE" dirty="0"/>
              <a:t>Tidig duplex med lambda- eller T-tecken</a:t>
            </a:r>
          </a:p>
          <a:p>
            <a:r>
              <a:rPr lang="sv-SE" dirty="0"/>
              <a:t>Flödesmätning </a:t>
            </a:r>
          </a:p>
          <a:p>
            <a:r>
              <a:rPr lang="sv-SE" dirty="0"/>
              <a:t>Artefakt med beskrivning</a:t>
            </a:r>
          </a:p>
        </p:txBody>
      </p:sp>
    </p:spTree>
    <p:extLst>
      <p:ext uri="{BB962C8B-B14F-4D97-AF65-F5344CB8AC3E}">
        <p14:creationId xmlns:p14="http://schemas.microsoft.com/office/powerpoint/2010/main" val="4039856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538A17-BC33-4354-894C-BD4BF68AD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/>
          <a:lstStyle/>
          <a:p>
            <a:r>
              <a:rPr lang="sv-SE" dirty="0"/>
              <a:t>uterus </a:t>
            </a:r>
            <a:r>
              <a:rPr lang="sv-SE" dirty="0" err="1"/>
              <a:t>längssnitt</a:t>
            </a:r>
            <a:r>
              <a:rPr lang="sv-SE" dirty="0"/>
              <a:t> med mätning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FA871B-F893-41F9-938E-AB946EE7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</p:txBody>
      </p:sp>
    </p:spTree>
    <p:extLst>
      <p:ext uri="{BB962C8B-B14F-4D97-AF65-F5344CB8AC3E}">
        <p14:creationId xmlns:p14="http://schemas.microsoft.com/office/powerpoint/2010/main" val="919925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B617A9-E32A-4634-BC03-512562A7C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uterus i tvärsnitt med mätning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3EFA7E-5D9F-42F5-AF0B-819EA8EA3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Fallbeskrivning (en textrad)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4327009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437</Words>
  <Application>Microsoft Office PowerPoint</Application>
  <PresentationFormat>Bredbild</PresentationFormat>
  <Paragraphs>83</Paragraphs>
  <Slides>22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5" baseType="lpstr">
      <vt:lpstr>Arial</vt:lpstr>
      <vt:lpstr>Gill Sans MT</vt:lpstr>
      <vt:lpstr>Paket</vt:lpstr>
      <vt:lpstr>Loggbok kursen ultraljud dec 2020</vt:lpstr>
      <vt:lpstr>redovisning</vt:lpstr>
      <vt:lpstr>Grundläggande UL-mål under ST</vt:lpstr>
      <vt:lpstr>Praktisk träning</vt:lpstr>
      <vt:lpstr>Loggbokens bilder</vt:lpstr>
      <vt:lpstr>Nio Obligatoriska bilder</vt:lpstr>
      <vt:lpstr>Ytterligare   6 bilder</vt:lpstr>
      <vt:lpstr>uterus längssnitt med mätning</vt:lpstr>
      <vt:lpstr>uterus i tvärsnitt med mätning</vt:lpstr>
      <vt:lpstr>Vänster Ovarium med bredd + höjd</vt:lpstr>
      <vt:lpstr>Vänster Ovarium med djup</vt:lpstr>
      <vt:lpstr>höger Ovarium med bredd + höjd</vt:lpstr>
      <vt:lpstr>höger Ovarium med djup</vt:lpstr>
      <vt:lpstr>Crown-rump-length &lt;12v</vt:lpstr>
      <vt:lpstr>BiParietalDiameter 21 – 55 mm</vt:lpstr>
      <vt:lpstr>Cervixlängd 2. – 3. trimestern</vt:lpstr>
      <vt:lpstr>Valfri bild 1</vt:lpstr>
      <vt:lpstr>Valfri bild 2</vt:lpstr>
      <vt:lpstr>Valfri bild 3</vt:lpstr>
      <vt:lpstr>Valfri bild 4</vt:lpstr>
      <vt:lpstr>Valfri bild 5</vt:lpstr>
      <vt:lpstr>Valfri bild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Loggbok kursen ultraljud dec 2020</dc:title>
  <dc:creator>Jesper Agrell</dc:creator>
  <cp:lastModifiedBy>Jesper Agrell</cp:lastModifiedBy>
  <cp:revision>5</cp:revision>
  <dcterms:created xsi:type="dcterms:W3CDTF">2020-12-17T09:43:51Z</dcterms:created>
  <dcterms:modified xsi:type="dcterms:W3CDTF">2020-12-17T10:19:49Z</dcterms:modified>
</cp:coreProperties>
</file>