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267" r:id="rId3"/>
    <p:sldId id="285" r:id="rId4"/>
    <p:sldId id="271" r:id="rId5"/>
    <p:sldId id="272" r:id="rId6"/>
    <p:sldId id="387" r:id="rId7"/>
    <p:sldId id="270" r:id="rId8"/>
    <p:sldId id="407" r:id="rId9"/>
    <p:sldId id="408" r:id="rId10"/>
    <p:sldId id="273" r:id="rId11"/>
    <p:sldId id="268" r:id="rId12"/>
    <p:sldId id="262" r:id="rId13"/>
    <p:sldId id="476" r:id="rId14"/>
    <p:sldId id="431" r:id="rId15"/>
    <p:sldId id="477" r:id="rId16"/>
    <p:sldId id="478" r:id="rId17"/>
    <p:sldId id="432" r:id="rId18"/>
    <p:sldId id="263" r:id="rId19"/>
    <p:sldId id="259" r:id="rId20"/>
    <p:sldId id="479" r:id="rId21"/>
    <p:sldId id="257" r:id="rId22"/>
    <p:sldId id="258" r:id="rId23"/>
    <p:sldId id="260" r:id="rId24"/>
    <p:sldId id="261" r:id="rId25"/>
    <p:sldId id="265" r:id="rId26"/>
    <p:sldId id="266" r:id="rId27"/>
    <p:sldId id="26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va Uustal" initials="EU" lastIdx="2" clrIdx="0">
    <p:extLst>
      <p:ext uri="{19B8F6BF-5375-455C-9EA6-DF929625EA0E}">
        <p15:presenceInfo xmlns:p15="http://schemas.microsoft.com/office/powerpoint/2012/main" userId="4cd9a87bfad51b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1" autoAdjust="0"/>
    <p:restoredTop sz="94660"/>
  </p:normalViewPr>
  <p:slideViewPr>
    <p:cSldViewPr snapToGrid="0">
      <p:cViewPr varScale="1">
        <p:scale>
          <a:sx n="61" d="100"/>
          <a:sy n="61" d="100"/>
        </p:scale>
        <p:origin x="704" y="44"/>
      </p:cViewPr>
      <p:guideLst/>
    </p:cSldViewPr>
  </p:slideViewPr>
  <p:notesTextViewPr>
    <p:cViewPr>
      <p:scale>
        <a:sx n="1" d="1"/>
        <a:sy n="1" d="1"/>
      </p:scale>
      <p:origin x="0" y="0"/>
    </p:cViewPr>
  </p:notesTextViewPr>
  <p:sorterViewPr>
    <p:cViewPr>
      <p:scale>
        <a:sx n="100" d="100"/>
        <a:sy n="100" d="100"/>
      </p:scale>
      <p:origin x="0" y="-74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0C1379-196C-46A0-8BAF-29C3A23009C7}" type="datetimeFigureOut">
              <a:rPr lang="sv-SE" smtClean="0"/>
              <a:t>2018-11-16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54C76F-49CC-4D9B-AA65-7DC551F93BF5}" type="slidenum">
              <a:rPr lang="sv-SE" smtClean="0"/>
              <a:t>‹#›</a:t>
            </a:fld>
            <a:endParaRPr lang="sv-SE"/>
          </a:p>
        </p:txBody>
      </p:sp>
    </p:spTree>
    <p:extLst>
      <p:ext uri="{BB962C8B-B14F-4D97-AF65-F5344CB8AC3E}">
        <p14:creationId xmlns:p14="http://schemas.microsoft.com/office/powerpoint/2010/main" val="3831405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4A3C52F-99A4-49DD-B152-EA1C4C4369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D58B85B-E7B3-438A-8989-C29BE3F45F7B}" type="slidenum">
              <a:rPr lang="sv-SE" altLang="sv-SE" smtClean="0">
                <a:latin typeface="Arial" panose="020B0604020202020204" pitchFamily="34" charset="0"/>
              </a:rPr>
              <a:pPr>
                <a:spcBef>
                  <a:spcPct val="0"/>
                </a:spcBef>
              </a:pPr>
              <a:t>8</a:t>
            </a:fld>
            <a:endParaRPr lang="sv-SE" altLang="sv-SE">
              <a:latin typeface="Arial" panose="020B0604020202020204" pitchFamily="34" charset="0"/>
            </a:endParaRPr>
          </a:p>
        </p:txBody>
      </p:sp>
      <p:sp>
        <p:nvSpPr>
          <p:cNvPr id="49155" name="Rectangle 2">
            <a:extLst>
              <a:ext uri="{FF2B5EF4-FFF2-40B4-BE49-F238E27FC236}">
                <a16:creationId xmlns:a16="http://schemas.microsoft.com/office/drawing/2014/main" id="{3570FF76-DBE9-4EE8-BEFF-4BA7E4CE0D1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EA442E6C-0131-4CCF-BD26-3C9F396754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sv-SE">
              <a:latin typeface="Arial" panose="020B0604020202020204" pitchFamily="34" charset="0"/>
            </a:endParaRPr>
          </a:p>
        </p:txBody>
      </p:sp>
    </p:spTree>
    <p:extLst>
      <p:ext uri="{BB962C8B-B14F-4D97-AF65-F5344CB8AC3E}">
        <p14:creationId xmlns:p14="http://schemas.microsoft.com/office/powerpoint/2010/main" val="319263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9C76C8A-9999-452B-B41D-75380AE6A831}"/>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A081A1C-390E-4B1B-9E11-37440A6A9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1F5A05F-0AD5-405E-9FC6-AD476D92FD60}"/>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592773EE-348E-49D4-981E-3A118C778DC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2BCFC8D-3375-40CC-A6BF-375B4DF085FF}"/>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172040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E9B8F5-42C9-40B1-BFF8-E975C77AC915}"/>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E97EEB3-EC44-4AEF-B11A-F4FAC2FE9B0A}"/>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B30A4BA-33AD-4E67-A042-ACB00A3FF02E}"/>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3337A6BE-3F3B-4EE8-97AC-1646C8E7C69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D1EE73C-310D-43AE-8A93-06F5B5508632}"/>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336177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A985945-AAB1-4B44-9E9A-4EB1D045BE1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2760683-D518-4AEF-AF22-1107CED61806}"/>
              </a:ext>
            </a:extLst>
          </p:cNvPr>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4BB641E-7C0F-4EAC-9538-096DC58486B5}"/>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10DCA7B6-A199-40BC-AE01-28514690D40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930DB9-FD71-469E-83BA-0C88978357F9}"/>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2379961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7B81FEC-6927-443B-B2EC-5FACF52EDB84}"/>
              </a:ext>
            </a:extLst>
          </p:cNvPr>
          <p:cNvSpPr>
            <a:spLocks noGrp="1" noChangeArrowheads="1"/>
          </p:cNvSpPr>
          <p:nvPr>
            <p:ph type="dt" sz="half" idx="10"/>
          </p:nvPr>
        </p:nvSpPr>
        <p:spPr/>
        <p:txBody>
          <a:bodyPr/>
          <a:lstStyle>
            <a:lvl1pPr>
              <a:defRPr/>
            </a:lvl1pPr>
          </a:lstStyle>
          <a:p>
            <a:pPr>
              <a:defRPr/>
            </a:pPr>
            <a:r>
              <a:rPr lang="sv-SE"/>
              <a:t>2010-08-31</a:t>
            </a:r>
          </a:p>
        </p:txBody>
      </p:sp>
      <p:sp>
        <p:nvSpPr>
          <p:cNvPr id="7" name="Rectangle 5">
            <a:extLst>
              <a:ext uri="{FF2B5EF4-FFF2-40B4-BE49-F238E27FC236}">
                <a16:creationId xmlns:a16="http://schemas.microsoft.com/office/drawing/2014/main" id="{D2CB7FF0-A314-42ED-8C92-6164C8F2FDAD}"/>
              </a:ext>
            </a:extLst>
          </p:cNvPr>
          <p:cNvSpPr>
            <a:spLocks noGrp="1" noChangeArrowheads="1"/>
          </p:cNvSpPr>
          <p:nvPr>
            <p:ph type="ftr" sz="quarter" idx="11"/>
          </p:nvPr>
        </p:nvSpPr>
        <p:spPr/>
        <p:txBody>
          <a:bodyPr/>
          <a:lstStyle>
            <a:lvl1pPr>
              <a:defRPr/>
            </a:lvl1pPr>
          </a:lstStyle>
          <a:p>
            <a:pPr>
              <a:defRPr/>
            </a:pPr>
            <a:r>
              <a:rPr lang="sv-SE"/>
              <a:t>Maud Ankardal</a:t>
            </a:r>
          </a:p>
        </p:txBody>
      </p:sp>
      <p:sp>
        <p:nvSpPr>
          <p:cNvPr id="8" name="Rectangle 6">
            <a:extLst>
              <a:ext uri="{FF2B5EF4-FFF2-40B4-BE49-F238E27FC236}">
                <a16:creationId xmlns:a16="http://schemas.microsoft.com/office/drawing/2014/main" id="{BEECBFF6-24DC-4C16-8609-DE5795F71BC4}"/>
              </a:ext>
            </a:extLst>
          </p:cNvPr>
          <p:cNvSpPr>
            <a:spLocks noGrp="1" noChangeArrowheads="1"/>
          </p:cNvSpPr>
          <p:nvPr>
            <p:ph type="sldNum" sz="quarter" idx="12"/>
          </p:nvPr>
        </p:nvSpPr>
        <p:spPr/>
        <p:txBody>
          <a:bodyPr/>
          <a:lstStyle>
            <a:lvl1pPr>
              <a:defRPr/>
            </a:lvl1pPr>
          </a:lstStyle>
          <a:p>
            <a:pPr>
              <a:defRPr/>
            </a:pPr>
            <a:fld id="{FFCF6F54-999B-4EA5-B2DE-FD63A48BFBE0}" type="slidenum">
              <a:rPr lang="sv-SE" altLang="sv-SE"/>
              <a:pPr>
                <a:defRPr/>
              </a:pPr>
              <a:t>‹#›</a:t>
            </a:fld>
            <a:endParaRPr lang="sv-SE" altLang="sv-SE"/>
          </a:p>
        </p:txBody>
      </p:sp>
    </p:spTree>
    <p:extLst>
      <p:ext uri="{BB962C8B-B14F-4D97-AF65-F5344CB8AC3E}">
        <p14:creationId xmlns:p14="http://schemas.microsoft.com/office/powerpoint/2010/main" val="254836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6322AF-6C09-4A23-84FD-702CDD7A1F4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4F3858F-85F5-49A2-8D44-019F1A4EEB9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364CCD-3F2F-4F58-9566-F730B4FC26EC}"/>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CB73ED7B-34D9-4E1E-A449-5B1D5FA478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81501A0-7F33-4489-8C75-974599A12D6B}"/>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780869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1E9E97B-1896-4DA5-A077-12C2319F892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E169E7E-95CE-46E1-8501-13A60EB9BC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1B2FE6A9-CAD1-4906-803B-345B47A85E0E}"/>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244E1334-C0F6-4892-B1F4-B1C693A4272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94BECC5-1AE7-4425-A46C-DD5C71DD4134}"/>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52538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683957-CE44-470D-A03D-35655D51151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7FA911-ED52-4AA0-B8FE-5874C9ABBE2D}"/>
              </a:ext>
            </a:extLst>
          </p:cNvPr>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CB9DE5C-9D77-4850-9B66-8E3987CA7D63}"/>
              </a:ext>
            </a:extLst>
          </p:cNvPr>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4D081BAE-F438-4A9E-B389-2D198BB21432}"/>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6" name="Platshållare för sidfot 5">
            <a:extLst>
              <a:ext uri="{FF2B5EF4-FFF2-40B4-BE49-F238E27FC236}">
                <a16:creationId xmlns:a16="http://schemas.microsoft.com/office/drawing/2014/main" id="{76CB49A2-E315-40D7-88ED-26AA80A6A81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651F977-A258-4589-8812-BDFEC2E4295E}"/>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2237499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F04CE6-D1B8-423D-9136-E378C1824CF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7FDAF17-8F33-497F-93B5-D00CC51595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8E1B2724-0D5B-490F-8CF0-B6E571B70AC9}"/>
              </a:ext>
            </a:extLst>
          </p:cNvPr>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645FC01-76BF-4902-96B8-2DE5DEBF23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96C709BE-4755-404A-8171-1AE1F31B55D1}"/>
              </a:ext>
            </a:extLst>
          </p:cNvPr>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F426A108-E03C-43D1-B1F2-03EE0331DC64}"/>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8" name="Platshållare för sidfot 7">
            <a:extLst>
              <a:ext uri="{FF2B5EF4-FFF2-40B4-BE49-F238E27FC236}">
                <a16:creationId xmlns:a16="http://schemas.microsoft.com/office/drawing/2014/main" id="{96DABD94-1E0E-443C-BCB9-C0E981222B9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F3E50D4-5716-4E88-B1D1-CB9193832271}"/>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319132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521E2F-AF65-4390-9F6C-27A2ADB01CC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BF4B09D8-DA59-4FA3-A58D-15536F109BEB}"/>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4" name="Platshållare för sidfot 3">
            <a:extLst>
              <a:ext uri="{FF2B5EF4-FFF2-40B4-BE49-F238E27FC236}">
                <a16:creationId xmlns:a16="http://schemas.microsoft.com/office/drawing/2014/main" id="{D6A9FDEB-41CC-46F1-8A7A-BFADDE2259B2}"/>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3DAD722-C86C-4D19-97A2-B29A0BC0F13E}"/>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2706176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2621655-864A-45BB-B8A1-65C3F1BF028F}"/>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3" name="Platshållare för sidfot 2">
            <a:extLst>
              <a:ext uri="{FF2B5EF4-FFF2-40B4-BE49-F238E27FC236}">
                <a16:creationId xmlns:a16="http://schemas.microsoft.com/office/drawing/2014/main" id="{764093DE-877E-43BA-8F85-397FA83915F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A0B890-40A8-4AF2-98DE-9ED6D9639D94}"/>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101224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3C6607-C546-4DAE-B624-388C71BB0AE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05E3F8C-341E-43EC-A938-22B2C46909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E2CA997-3751-4FC2-A071-97FBD9577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E49FABFD-8538-4A83-81B3-14AE54A8960C}"/>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6" name="Platshållare för sidfot 5">
            <a:extLst>
              <a:ext uri="{FF2B5EF4-FFF2-40B4-BE49-F238E27FC236}">
                <a16:creationId xmlns:a16="http://schemas.microsoft.com/office/drawing/2014/main" id="{220C6186-CEEC-40C0-AB61-7BEF9EE6CAA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3B9099E-FA61-42E7-A482-9D1E95A84A9B}"/>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3129770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35ABC6-E8FB-4019-9DCA-A431BFB88BA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55F4D35C-5FEE-4BF5-8905-E4B2508652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BF08BA0-74C4-448C-B958-AE47CFD21A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A7359F6B-F232-4626-97E5-803A626E5E87}"/>
              </a:ext>
            </a:extLst>
          </p:cNvPr>
          <p:cNvSpPr>
            <a:spLocks noGrp="1"/>
          </p:cNvSpPr>
          <p:nvPr>
            <p:ph type="dt" sz="half" idx="10"/>
          </p:nvPr>
        </p:nvSpPr>
        <p:spPr/>
        <p:txBody>
          <a:bodyPr/>
          <a:lstStyle/>
          <a:p>
            <a:fld id="{0D828D92-0DB5-4573-907C-02FA560895DD}" type="datetimeFigureOut">
              <a:rPr lang="sv-SE" smtClean="0"/>
              <a:t>2018-11-16</a:t>
            </a:fld>
            <a:endParaRPr lang="sv-SE"/>
          </a:p>
        </p:txBody>
      </p:sp>
      <p:sp>
        <p:nvSpPr>
          <p:cNvPr id="6" name="Platshållare för sidfot 5">
            <a:extLst>
              <a:ext uri="{FF2B5EF4-FFF2-40B4-BE49-F238E27FC236}">
                <a16:creationId xmlns:a16="http://schemas.microsoft.com/office/drawing/2014/main" id="{33E272CF-DA8D-473A-AC46-CEAF58034E2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642D674-7720-47E0-9DE2-5E83FD5E2D03}"/>
              </a:ext>
            </a:extLst>
          </p:cNvPr>
          <p:cNvSpPr>
            <a:spLocks noGrp="1"/>
          </p:cNvSpPr>
          <p:nvPr>
            <p:ph type="sldNum" sz="quarter" idx="12"/>
          </p:nvPr>
        </p:nvSpPr>
        <p:spPr/>
        <p:txBody>
          <a:bodyPr/>
          <a:lstStyle/>
          <a:p>
            <a:fld id="{F150746B-0FEB-4976-AC5A-B0506D50DF31}" type="slidenum">
              <a:rPr lang="sv-SE" smtClean="0"/>
              <a:t>‹#›</a:t>
            </a:fld>
            <a:endParaRPr lang="sv-SE"/>
          </a:p>
        </p:txBody>
      </p:sp>
    </p:spTree>
    <p:extLst>
      <p:ext uri="{BB962C8B-B14F-4D97-AF65-F5344CB8AC3E}">
        <p14:creationId xmlns:p14="http://schemas.microsoft.com/office/powerpoint/2010/main" val="4286974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EC19A442-16D6-4F35-B284-F63C9A1D9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16C1A61-EDC1-4BEE-B461-38B4B21470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98159B9-FF29-4DAD-A0A3-2ED10190B1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28D92-0DB5-4573-907C-02FA560895DD}" type="datetimeFigureOut">
              <a:rPr lang="sv-SE" smtClean="0"/>
              <a:t>2018-11-16</a:t>
            </a:fld>
            <a:endParaRPr lang="sv-SE"/>
          </a:p>
        </p:txBody>
      </p:sp>
      <p:sp>
        <p:nvSpPr>
          <p:cNvPr id="5" name="Platshållare för sidfot 4">
            <a:extLst>
              <a:ext uri="{FF2B5EF4-FFF2-40B4-BE49-F238E27FC236}">
                <a16:creationId xmlns:a16="http://schemas.microsoft.com/office/drawing/2014/main" id="{BA5CD7BE-E19A-4098-8B24-BDA2FD024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2038B45-24D6-4C80-B6F4-0A455A4D22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0746B-0FEB-4976-AC5A-B0506D50DF31}" type="slidenum">
              <a:rPr lang="sv-SE" smtClean="0"/>
              <a:t>‹#›</a:t>
            </a:fld>
            <a:endParaRPr lang="sv-SE"/>
          </a:p>
        </p:txBody>
      </p:sp>
    </p:spTree>
    <p:extLst>
      <p:ext uri="{BB962C8B-B14F-4D97-AF65-F5344CB8AC3E}">
        <p14:creationId xmlns:p14="http://schemas.microsoft.com/office/powerpoint/2010/main" val="416393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7902825" TargetMode="External"/><Relationship Id="rId2" Type="http://schemas.openxmlformats.org/officeDocument/2006/relationships/hyperlink" Target="https://www.ncbi.nlm.nih.gov/pubmed/?term=Chughtai%20B%5bAuthor%5d&amp;cauthor=true&amp;cauthor_uid=2790282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ubmed/29393041" TargetMode="External"/><Relationship Id="rId2" Type="http://schemas.openxmlformats.org/officeDocument/2006/relationships/hyperlink" Target="https://www.ncbi.nlm.nih.gov/pubmed/?term=Hansen%20MF%5bAuthor%5d&amp;cauthor=true&amp;cauthor_uid=29393041"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term=Gurol-Urganci%20I%5bAuthor%5d&amp;cauthor=true&amp;cauthor_uid=30357298" TargetMode="External"/><Relationship Id="rId2" Type="http://schemas.openxmlformats.org/officeDocument/2006/relationships/hyperlink" Target="https://www.ncbi.nlm.nih.gov/pubmed/30357298"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ncbi.nlm.nih.gov/pubmed/?term=Hsu%20Y%5bAuthor%5d&amp;cauthor=true&amp;cauthor_uid=24763153" TargetMode="External"/><Relationship Id="rId3" Type="http://schemas.openxmlformats.org/officeDocument/2006/relationships/hyperlink" Target="https://www.ncbi.nlm.nih.gov/pubmed/?term=Dunn%20GE%5bAuthor%5d&amp;cauthor=true&amp;cauthor_uid=24763153" TargetMode="External"/><Relationship Id="rId7" Type="http://schemas.openxmlformats.org/officeDocument/2006/relationships/hyperlink" Target="https://www.ncbi.nlm.nih.gov/pubmed/?term=Sanchez-Birkhead%20AC%5bAuthor%5d&amp;cauthor=true&amp;cauthor_uid=24763153" TargetMode="External"/><Relationship Id="rId2" Type="http://schemas.openxmlformats.org/officeDocument/2006/relationships/hyperlink" Target="https://www.ncbi.nlm.nih.gov/pubmed/24763153" TargetMode="External"/><Relationship Id="rId1" Type="http://schemas.openxmlformats.org/officeDocument/2006/relationships/slideLayout" Target="../slideLayouts/slideLayout2.xml"/><Relationship Id="rId6" Type="http://schemas.openxmlformats.org/officeDocument/2006/relationships/hyperlink" Target="https://www.ncbi.nlm.nih.gov/pubmed/?term=Nygaard%20I%5bAuthor%5d&amp;cauthor=true&amp;cauthor_uid=24763153" TargetMode="External"/><Relationship Id="rId5" Type="http://schemas.openxmlformats.org/officeDocument/2006/relationships/hyperlink" Target="https://www.ncbi.nlm.nih.gov/pubmed/?term=Egger%20MJ%5bAuthor%5d&amp;cauthor=true&amp;cauthor_uid=24763153" TargetMode="External"/><Relationship Id="rId4" Type="http://schemas.openxmlformats.org/officeDocument/2006/relationships/hyperlink" Target="https://www.ncbi.nlm.nih.gov/pubmed/?term=Hansen%20BL%5bAuthor%5d&amp;cauthor=true&amp;cauthor_uid=24763153" TargetMode="External"/><Relationship Id="rId9" Type="http://schemas.openxmlformats.org/officeDocument/2006/relationships/hyperlink" Target="https://www.ncbi.nlm.nih.gov/pubmed/?term=Clark%20L%5bAuthor%5d&amp;cauthor=true&amp;cauthor_uid=24763153"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www.rcog.org.uk/globalassets/documents/guidelines/safety-alerts/appendixassuringcompetencyofdoctor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xpressen.se/nyheter/ramlar-ut-sma-bitar-av-natet-nar-jag-gar-pa-toalett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socialstyrelsen.se/SiteCollectionDocuments/nationella-indikationer-operation-anstrangningsinkontinens-kvinnor.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www.nice.org.uk/news/article/nice-says-non-surgical-options-should-be-offered-first-for-stress-urinary-incontinence-or-pelvic-organ-prolap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2.gynop.se/wp-content/uploads/2018/02/GynOp%C3%85terrapportAllvarligakomplikationer170915.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ncbi.nlm.nih.gov/pubmed/?term=Olsson%20I%5bAuthor%5d&amp;cauthor=true&amp;cauthor_uid=9795826" TargetMode="External"/><Relationship Id="rId3" Type="http://schemas.openxmlformats.org/officeDocument/2006/relationships/hyperlink" Target="https://www.ncbi.nlm.nih.gov/pubmed/?term=Falconer%20C%5bAuthor%5d&amp;cauthor=true&amp;cauthor_uid=9795826" TargetMode="External"/><Relationship Id="rId7" Type="http://schemas.openxmlformats.org/officeDocument/2006/relationships/hyperlink" Target="https://www.ncbi.nlm.nih.gov/pubmed/?term=Nilsson%20CG%5bAuthor%5d&amp;cauthor=true&amp;cauthor_uid=9795826" TargetMode="External"/><Relationship Id="rId2" Type="http://schemas.openxmlformats.org/officeDocument/2006/relationships/hyperlink" Target="https://www.ncbi.nlm.nih.gov/pubmed/?term=Ulmsten%20U%5bAuthor%5d&amp;cauthor=true&amp;cauthor_uid=9795826" TargetMode="External"/><Relationship Id="rId1" Type="http://schemas.openxmlformats.org/officeDocument/2006/relationships/slideLayout" Target="../slideLayouts/slideLayout2.xml"/><Relationship Id="rId6" Type="http://schemas.openxmlformats.org/officeDocument/2006/relationships/hyperlink" Target="https://www.ncbi.nlm.nih.gov/pubmed/?term=Lann%C3%A9r%20L%5bAuthor%5d&amp;cauthor=true&amp;cauthor_uid=9795826" TargetMode="External"/><Relationship Id="rId5" Type="http://schemas.openxmlformats.org/officeDocument/2006/relationships/hyperlink" Target="https://www.ncbi.nlm.nih.gov/pubmed/?term=Jomaa%20M%5bAuthor%5d&amp;cauthor=true&amp;cauthor_uid=9795826" TargetMode="External"/><Relationship Id="rId4" Type="http://schemas.openxmlformats.org/officeDocument/2006/relationships/hyperlink" Target="https://www.ncbi.nlm.nih.gov/pubmed/?term=Johnson%20P%5bAuthor%5d&amp;cauthor=true&amp;cauthor_uid=9795826" TargetMode="External"/><Relationship Id="rId9" Type="http://schemas.openxmlformats.org/officeDocument/2006/relationships/hyperlink" Target="https://www.ncbi.nlm.nih.gov/pubmed/979582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se/url?sa=i&amp;source=images&amp;cd=&amp;cad=rja&amp;docid=FW9OZZmv2zsYnM&amp;tbnid=j1euySj62Q7RaM:&amp;ved=0CAgQjRwwADhD&amp;url=http://dr-robert-fischer.at/joomla/index.php?option%3Dcom_content%26view%3Darticle%26id%3D18%26Itemid%3D15&amp;ei=HT-LUtP7LIOz4ATRyIDgAw&amp;psig=AFQjCNF-1gAIPvJHicSlm78cHIfGmNudbg&amp;ust=1384943773784969"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ncbi.nlm.nih.gov/pubmed/28479203" TargetMode="External"/><Relationship Id="rId2" Type="http://schemas.openxmlformats.org/officeDocument/2006/relationships/hyperlink" Target="https://www.ncbi.nlm.nih.gov/pubmed/?term=Fusco%20F%5bAuthor%5d&amp;cauthor=true&amp;cauthor_uid=2847920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FDA721-BD22-4304-8DB3-2A75BCB3E48B}"/>
              </a:ext>
            </a:extLst>
          </p:cNvPr>
          <p:cNvSpPr>
            <a:spLocks noGrp="1"/>
          </p:cNvSpPr>
          <p:nvPr>
            <p:ph type="ctrTitle"/>
          </p:nvPr>
        </p:nvSpPr>
        <p:spPr/>
        <p:txBody>
          <a:bodyPr/>
          <a:lstStyle/>
          <a:p>
            <a:r>
              <a:rPr lang="sv-SE" dirty="0"/>
              <a:t>Komplikationer vid gynekologisk kirurgi</a:t>
            </a:r>
          </a:p>
        </p:txBody>
      </p:sp>
      <p:sp>
        <p:nvSpPr>
          <p:cNvPr id="3" name="Underrubrik 2">
            <a:extLst>
              <a:ext uri="{FF2B5EF4-FFF2-40B4-BE49-F238E27FC236}">
                <a16:creationId xmlns:a16="http://schemas.microsoft.com/office/drawing/2014/main" id="{5FD9B115-BE11-4DBE-A9A5-B4668FD9B440}"/>
              </a:ext>
            </a:extLst>
          </p:cNvPr>
          <p:cNvSpPr>
            <a:spLocks noGrp="1"/>
          </p:cNvSpPr>
          <p:nvPr>
            <p:ph type="subTitle" idx="1"/>
          </p:nvPr>
        </p:nvSpPr>
        <p:spPr/>
        <p:txBody>
          <a:bodyPr/>
          <a:lstStyle/>
          <a:p>
            <a:r>
              <a:rPr lang="sv-SE" dirty="0"/>
              <a:t>Eva Uustal</a:t>
            </a:r>
          </a:p>
        </p:txBody>
      </p:sp>
      <p:pic>
        <p:nvPicPr>
          <p:cNvPr id="5" name="Bildobjekt 4">
            <a:extLst>
              <a:ext uri="{FF2B5EF4-FFF2-40B4-BE49-F238E27FC236}">
                <a16:creationId xmlns:a16="http://schemas.microsoft.com/office/drawing/2014/main" id="{1B63098D-94C2-455F-B8F5-8514DC5D9F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6019800"/>
            <a:ext cx="2857500" cy="838200"/>
          </a:xfrm>
          <a:prstGeom prst="rect">
            <a:avLst/>
          </a:prstGeom>
        </p:spPr>
      </p:pic>
    </p:spTree>
    <p:extLst>
      <p:ext uri="{BB962C8B-B14F-4D97-AF65-F5344CB8AC3E}">
        <p14:creationId xmlns:p14="http://schemas.microsoft.com/office/powerpoint/2010/main" val="8255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890A09-065D-4E0C-AF1C-57663B0E834D}"/>
              </a:ext>
            </a:extLst>
          </p:cNvPr>
          <p:cNvSpPr>
            <a:spLocks noGrp="1"/>
          </p:cNvSpPr>
          <p:nvPr>
            <p:ph type="title"/>
          </p:nvPr>
        </p:nvSpPr>
        <p:spPr>
          <a:xfrm>
            <a:off x="366444" y="365125"/>
            <a:ext cx="11825556" cy="1325563"/>
          </a:xfrm>
        </p:spPr>
        <p:txBody>
          <a:bodyPr>
            <a:noAutofit/>
          </a:bodyPr>
          <a:lstStyle/>
          <a:p>
            <a:r>
              <a:rPr lang="sv-SE" sz="3200" b="1" dirty="0"/>
              <a:t>Association </a:t>
            </a:r>
            <a:r>
              <a:rPr lang="sv-SE" sz="3200" b="1" dirty="0" err="1"/>
              <a:t>Between</a:t>
            </a:r>
            <a:r>
              <a:rPr lang="sv-SE" sz="3200" b="1" dirty="0"/>
              <a:t> the </a:t>
            </a:r>
            <a:r>
              <a:rPr lang="sv-SE" sz="3200" b="1" dirty="0" err="1"/>
              <a:t>Amount</a:t>
            </a:r>
            <a:r>
              <a:rPr lang="sv-SE" sz="3200" b="1" dirty="0"/>
              <a:t> </a:t>
            </a:r>
            <a:r>
              <a:rPr lang="sv-SE" sz="3200" b="1" dirty="0" err="1"/>
              <a:t>of</a:t>
            </a:r>
            <a:r>
              <a:rPr lang="sv-SE" sz="3200" b="1" dirty="0"/>
              <a:t> Vaginal </a:t>
            </a:r>
            <a:r>
              <a:rPr lang="sv-SE" sz="3200" b="1" dirty="0" err="1"/>
              <a:t>Mesh</a:t>
            </a:r>
            <a:r>
              <a:rPr lang="sv-SE" sz="3200" b="1" dirty="0"/>
              <a:t> </a:t>
            </a:r>
            <a:r>
              <a:rPr lang="sv-SE" sz="3200" b="1" dirty="0" err="1"/>
              <a:t>Used</a:t>
            </a:r>
            <a:r>
              <a:rPr lang="sv-SE" sz="3200" b="1" dirty="0"/>
              <a:t> </a:t>
            </a:r>
            <a:r>
              <a:rPr lang="sv-SE" sz="3200" b="1" dirty="0" err="1"/>
              <a:t>With</a:t>
            </a:r>
            <a:r>
              <a:rPr lang="sv-SE" sz="3200" b="1" dirty="0"/>
              <a:t> </a:t>
            </a:r>
            <a:r>
              <a:rPr lang="sv-SE" sz="3200" b="1" dirty="0" err="1"/>
              <a:t>Mesh</a:t>
            </a:r>
            <a:r>
              <a:rPr lang="sv-SE" sz="3200" b="1" dirty="0"/>
              <a:t> Erosions and </a:t>
            </a:r>
            <a:r>
              <a:rPr lang="sv-SE" sz="3200" b="1" dirty="0" err="1"/>
              <a:t>Repeated</a:t>
            </a:r>
            <a:r>
              <a:rPr lang="sv-SE" sz="3200" b="1" dirty="0"/>
              <a:t> </a:t>
            </a:r>
            <a:r>
              <a:rPr lang="sv-SE" sz="3200" b="1" dirty="0" err="1"/>
              <a:t>Surgery</a:t>
            </a:r>
            <a:r>
              <a:rPr lang="sv-SE" sz="3200" b="1" dirty="0"/>
              <a:t> </a:t>
            </a:r>
            <a:r>
              <a:rPr lang="sv-SE" sz="3200" b="1" dirty="0" err="1"/>
              <a:t>After</a:t>
            </a:r>
            <a:r>
              <a:rPr lang="sv-SE" sz="3200" b="1" dirty="0"/>
              <a:t> </a:t>
            </a:r>
            <a:r>
              <a:rPr lang="sv-SE" sz="3200" b="1" dirty="0" err="1"/>
              <a:t>Repairing</a:t>
            </a:r>
            <a:r>
              <a:rPr lang="sv-SE" sz="3200" b="1" dirty="0"/>
              <a:t> </a:t>
            </a:r>
            <a:r>
              <a:rPr lang="sv-SE" sz="3200" b="1" dirty="0" err="1"/>
              <a:t>Pelvic</a:t>
            </a:r>
            <a:r>
              <a:rPr lang="sv-SE" sz="3200" b="1" dirty="0"/>
              <a:t> Organ </a:t>
            </a:r>
            <a:r>
              <a:rPr lang="sv-SE" sz="3200" b="1" dirty="0" err="1"/>
              <a:t>Prolapse</a:t>
            </a:r>
            <a:r>
              <a:rPr lang="sv-SE" sz="3200" b="1" dirty="0"/>
              <a:t> and Stress </a:t>
            </a:r>
            <a:r>
              <a:rPr lang="sv-SE" sz="3200" b="1" dirty="0" err="1"/>
              <a:t>Urinary</a:t>
            </a:r>
            <a:r>
              <a:rPr lang="sv-SE" sz="3200" b="1" dirty="0"/>
              <a:t> </a:t>
            </a:r>
            <a:r>
              <a:rPr lang="sv-SE" sz="3200" b="1" dirty="0" err="1"/>
              <a:t>Incontinence</a:t>
            </a:r>
            <a:r>
              <a:rPr lang="sv-SE" sz="3200" b="1" dirty="0"/>
              <a:t>.</a:t>
            </a:r>
            <a:r>
              <a:rPr lang="sv-SE" sz="1800" b="1" dirty="0">
                <a:hlinkClick r:id="rId2"/>
              </a:rPr>
              <a:t> </a:t>
            </a:r>
            <a:r>
              <a:rPr lang="sv-SE" sz="1800" b="1" dirty="0" err="1">
                <a:hlinkClick r:id="rId2"/>
              </a:rPr>
              <a:t>Chughtai</a:t>
            </a:r>
            <a:r>
              <a:rPr lang="sv-SE" sz="1800" b="1" dirty="0">
                <a:hlinkClick r:id="rId2"/>
              </a:rPr>
              <a:t> B</a:t>
            </a:r>
            <a:r>
              <a:rPr lang="sv-SE" sz="1800" b="1" dirty="0"/>
              <a:t> </a:t>
            </a:r>
            <a:r>
              <a:rPr lang="sv-SE" sz="1800" b="1" dirty="0">
                <a:hlinkClick r:id="rId3" tooltip="JAMA surgery."/>
              </a:rPr>
              <a:t>JAMA </a:t>
            </a:r>
            <a:r>
              <a:rPr lang="sv-SE" sz="1800" b="1" dirty="0" err="1">
                <a:hlinkClick r:id="rId3" tooltip="JAMA surgery."/>
              </a:rPr>
              <a:t>Surg</a:t>
            </a:r>
            <a:r>
              <a:rPr lang="sv-SE" sz="1800" b="1" dirty="0">
                <a:hlinkClick r:id="rId3" tooltip="JAMA surgery."/>
              </a:rPr>
              <a:t>.</a:t>
            </a:r>
            <a:r>
              <a:rPr lang="sv-SE" sz="1800" b="1" dirty="0"/>
              <a:t> 2017</a:t>
            </a:r>
            <a:br>
              <a:rPr lang="sv-SE" sz="1800" dirty="0"/>
            </a:br>
            <a:br>
              <a:rPr lang="sv-SE" sz="3200" b="1" dirty="0"/>
            </a:br>
            <a:endParaRPr lang="sv-SE" sz="3200" dirty="0"/>
          </a:p>
        </p:txBody>
      </p:sp>
      <p:sp>
        <p:nvSpPr>
          <p:cNvPr id="3" name="Platshållare för innehåll 2">
            <a:extLst>
              <a:ext uri="{FF2B5EF4-FFF2-40B4-BE49-F238E27FC236}">
                <a16:creationId xmlns:a16="http://schemas.microsoft.com/office/drawing/2014/main" id="{8B8E7CAC-A273-4878-9EB2-3A835DC73326}"/>
              </a:ext>
            </a:extLst>
          </p:cNvPr>
          <p:cNvSpPr>
            <a:spLocks noGrp="1"/>
          </p:cNvSpPr>
          <p:nvPr>
            <p:ph idx="1"/>
          </p:nvPr>
        </p:nvSpPr>
        <p:spPr>
          <a:xfrm>
            <a:off x="653264" y="1445481"/>
            <a:ext cx="10987356" cy="5263544"/>
          </a:xfrm>
        </p:spPr>
        <p:txBody>
          <a:bodyPr>
            <a:normAutofit fontScale="25000" lnSpcReduction="20000"/>
          </a:bodyPr>
          <a:lstStyle/>
          <a:p>
            <a:pPr marL="0" indent="0">
              <a:buNone/>
            </a:pPr>
            <a:endParaRPr lang="en-US" sz="4500" b="1" dirty="0"/>
          </a:p>
          <a:p>
            <a:r>
              <a:rPr lang="en-US" sz="6200" b="1" cap="all" dirty="0"/>
              <a:t>IMPORTANCE: </a:t>
            </a:r>
            <a:r>
              <a:rPr lang="en-US" sz="6200" dirty="0"/>
              <a:t>Mesh, a synthetic graft, has been used in pelvic organ prolapse (POP) repair and stress urinary incontinence (SUI) to augment and strengthen weakened tissue. Polypropylene mesh has come under scrutiny by the US Food and Drug Administration.</a:t>
            </a:r>
          </a:p>
          <a:p>
            <a:r>
              <a:rPr lang="en-US" sz="6200" b="1" cap="all" dirty="0"/>
              <a:t>OBJECTIVE: </a:t>
            </a:r>
            <a:r>
              <a:rPr lang="en-US" sz="6200" dirty="0"/>
              <a:t>To examine the rates of </a:t>
            </a:r>
            <a:r>
              <a:rPr lang="en-US" sz="6200" dirty="0">
                <a:solidFill>
                  <a:srgbClr val="FF0000"/>
                </a:solidFill>
              </a:rPr>
              <a:t>mesh complications and invasive reintervention </a:t>
            </a:r>
            <a:r>
              <a:rPr lang="en-US" sz="6200" dirty="0"/>
              <a:t>after the placement of vaginal mesh for POP repair or SUI surgery.</a:t>
            </a:r>
          </a:p>
          <a:p>
            <a:r>
              <a:rPr lang="en-US" sz="6200" b="1" cap="all" dirty="0"/>
              <a:t>DESIGN, SETTING, AND PARTICIPANTS: </a:t>
            </a:r>
            <a:r>
              <a:rPr lang="en-US" sz="6200" dirty="0"/>
              <a:t>This investigation was an observational cohort study at inpatient and ambulatory surgery settings in New York State. Participants were women who underwent transvaginal repair for POP or SUI with mesh between January 1, 2008, and December 31, 2012, and were followed up through December 31, 2013. They were divided into the following 4 groups based on the amount of mesh exposure: transvaginal POP repair surgery with mesh and concurrent sling use (vaginal mesh plus sling group), transvaginal POP repair with mesh and no concurrent sling use (vaginal mesh group), transvaginal POP repair without mesh but concurrent sling use for SUI (POP sling group), and sling for SUI alone (SUI sling group).</a:t>
            </a:r>
          </a:p>
          <a:p>
            <a:r>
              <a:rPr lang="en-US" sz="6200" b="1" cap="all" dirty="0"/>
              <a:t>MAIN OUTCOMES AND MEASURES: </a:t>
            </a:r>
            <a:r>
              <a:rPr lang="en-US" sz="6200" dirty="0"/>
              <a:t>The primary outcome was the occurrence of mesh complications and repeated invasive intervention within 1 year after the initial mesh implantation. A time-to-event analysis was performed to examine the occurrence of mesh erosions and subsequent reintervention. Secondary analyses of an age association (&lt;65 vs ≥65 years) were conducted.</a:t>
            </a:r>
          </a:p>
          <a:p>
            <a:r>
              <a:rPr lang="en-US" sz="6200" b="1" cap="all" dirty="0"/>
              <a:t>RESULTS: </a:t>
            </a:r>
            <a:r>
              <a:rPr lang="en-US" sz="6200" dirty="0"/>
              <a:t>The study identified 41 604 women who underwent 1 of the 4 procedures. The mean (SD) age of women at their initial mesh implantation was 56.2 (13.0) years. The highest risk of erosions was found in the vaginal mesh plus sling group (2.72%; 95% CI, 2.31%-3.21%) and the </a:t>
            </a:r>
            <a:r>
              <a:rPr lang="en-US" sz="6200" dirty="0">
                <a:solidFill>
                  <a:srgbClr val="FF0000"/>
                </a:solidFill>
              </a:rPr>
              <a:t>lowest in the SUI sling group (1.57%; </a:t>
            </a:r>
            <a:r>
              <a:rPr lang="en-US" sz="6200" dirty="0"/>
              <a:t>95% CI, 1.41%-1.74%). The risk of repeated surgery with concomitant erosion diagnosis was also the highest in the vaginal mesh plus sling group (2.13%; 95% CI, 1.76%-2.56%) and the lowest in the SUI sling group (1.16%; 95% CI, 1.03%-1.31%).</a:t>
            </a:r>
          </a:p>
          <a:p>
            <a:r>
              <a:rPr lang="en-US" sz="6200" b="1" cap="all" dirty="0"/>
              <a:t>CONCLUSIONS AND RELEVANCE: </a:t>
            </a:r>
            <a:r>
              <a:rPr lang="en-US" sz="6200" dirty="0"/>
              <a:t>The </a:t>
            </a:r>
            <a:r>
              <a:rPr lang="en-US" sz="6200" dirty="0">
                <a:solidFill>
                  <a:srgbClr val="FF0000"/>
                </a:solidFill>
              </a:rPr>
              <a:t>combined use of POP mesh and SUI mesh sling was associated with the highest erosion </a:t>
            </a:r>
            <a:r>
              <a:rPr lang="en-US" sz="6200" dirty="0"/>
              <a:t>and repeated intervention risk, while mesh sling alone had the lowest erosion and repeated intervention risk. There is evidence for a dose-response relationship between the amount of mesh used and subsequent mesh erosions, complications, and invasive repeated intervention</a:t>
            </a:r>
          </a:p>
        </p:txBody>
      </p:sp>
    </p:spTree>
    <p:extLst>
      <p:ext uri="{BB962C8B-B14F-4D97-AF65-F5344CB8AC3E}">
        <p14:creationId xmlns:p14="http://schemas.microsoft.com/office/powerpoint/2010/main" val="43839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ACE02E-7512-4DDA-9A00-61C7D9798B55}"/>
              </a:ext>
            </a:extLst>
          </p:cNvPr>
          <p:cNvSpPr>
            <a:spLocks noGrp="1"/>
          </p:cNvSpPr>
          <p:nvPr>
            <p:ph type="title"/>
          </p:nvPr>
        </p:nvSpPr>
        <p:spPr>
          <a:xfrm>
            <a:off x="838200" y="18255"/>
            <a:ext cx="10515600" cy="1325563"/>
          </a:xfrm>
        </p:spPr>
        <p:txBody>
          <a:bodyPr>
            <a:normAutofit fontScale="90000"/>
          </a:bodyPr>
          <a:lstStyle/>
          <a:p>
            <a:br>
              <a:rPr lang="sv-SE" dirty="0"/>
            </a:br>
            <a:r>
              <a:rPr lang="sv-SE" b="1" dirty="0" err="1"/>
              <a:t>Surgical</a:t>
            </a:r>
            <a:r>
              <a:rPr lang="sv-SE" b="1" dirty="0"/>
              <a:t> </a:t>
            </a:r>
            <a:r>
              <a:rPr lang="sv-SE" b="1" dirty="0" err="1"/>
              <a:t>treatment</a:t>
            </a:r>
            <a:r>
              <a:rPr lang="sv-SE" b="1" dirty="0"/>
              <a:t> for </a:t>
            </a:r>
            <a:r>
              <a:rPr lang="sv-SE" b="1" dirty="0" err="1"/>
              <a:t>urinary</a:t>
            </a:r>
            <a:r>
              <a:rPr lang="sv-SE" b="1" dirty="0"/>
              <a:t> </a:t>
            </a:r>
            <a:r>
              <a:rPr lang="sv-SE" b="1" dirty="0" err="1"/>
              <a:t>incontinence</a:t>
            </a:r>
            <a:r>
              <a:rPr lang="sv-SE" b="1" dirty="0"/>
              <a:t> in </a:t>
            </a:r>
            <a:r>
              <a:rPr lang="sv-SE" b="1" dirty="0" err="1"/>
              <a:t>women</a:t>
            </a:r>
            <a:r>
              <a:rPr lang="sv-SE" b="1" dirty="0"/>
              <a:t> - </a:t>
            </a:r>
            <a:r>
              <a:rPr lang="sv-SE" b="1" dirty="0" err="1"/>
              <a:t>Danish</a:t>
            </a:r>
            <a:r>
              <a:rPr lang="sv-SE" b="1" dirty="0"/>
              <a:t> </a:t>
            </a:r>
            <a:r>
              <a:rPr lang="sv-SE" b="1" dirty="0" err="1"/>
              <a:t>nationwide</a:t>
            </a:r>
            <a:r>
              <a:rPr lang="sv-SE" b="1" dirty="0"/>
              <a:t> </a:t>
            </a:r>
            <a:r>
              <a:rPr lang="sv-SE" b="1" dirty="0" err="1"/>
              <a:t>cohort</a:t>
            </a:r>
            <a:r>
              <a:rPr lang="sv-SE" b="1" dirty="0"/>
              <a:t> studies .</a:t>
            </a:r>
            <a:br>
              <a:rPr lang="sv-SE" b="1" dirty="0"/>
            </a:br>
            <a:r>
              <a:rPr lang="sv-SE" sz="2200" u="sng" dirty="0">
                <a:hlinkClick r:id="rId2"/>
              </a:rPr>
              <a:t>Hansen MF</a:t>
            </a:r>
            <a:r>
              <a:rPr lang="sv-SE" sz="2200" baseline="30000" dirty="0"/>
              <a:t>1</a:t>
            </a:r>
            <a:r>
              <a:rPr lang="sv-SE" sz="2200" dirty="0"/>
              <a:t>.</a:t>
            </a:r>
            <a:br>
              <a:rPr lang="sv-SE" sz="2200" dirty="0"/>
            </a:br>
            <a:r>
              <a:rPr lang="sv-SE" sz="2200" u="sng" dirty="0">
                <a:hlinkClick r:id="rId3" tooltip="Danish medical journal."/>
              </a:rPr>
              <a:t>Dan Med J.</a:t>
            </a:r>
            <a:r>
              <a:rPr lang="sv-SE" sz="2200" dirty="0"/>
              <a:t> 2018 Feb;65(2). </a:t>
            </a:r>
            <a:r>
              <a:rPr lang="sv-SE" sz="2200" dirty="0" err="1"/>
              <a:t>pii</a:t>
            </a:r>
            <a:r>
              <a:rPr lang="sv-SE" sz="2200" dirty="0"/>
              <a:t>: B5447.</a:t>
            </a:r>
          </a:p>
        </p:txBody>
      </p:sp>
      <p:sp>
        <p:nvSpPr>
          <p:cNvPr id="3" name="Platshållare för innehåll 2">
            <a:extLst>
              <a:ext uri="{FF2B5EF4-FFF2-40B4-BE49-F238E27FC236}">
                <a16:creationId xmlns:a16="http://schemas.microsoft.com/office/drawing/2014/main" id="{EAE4847A-0D00-404A-BFC0-33AC23564758}"/>
              </a:ext>
            </a:extLst>
          </p:cNvPr>
          <p:cNvSpPr>
            <a:spLocks noGrp="1"/>
          </p:cNvSpPr>
          <p:nvPr>
            <p:ph idx="1"/>
          </p:nvPr>
        </p:nvSpPr>
        <p:spPr>
          <a:xfrm>
            <a:off x="838200" y="2041382"/>
            <a:ext cx="10515600" cy="4351338"/>
          </a:xfrm>
        </p:spPr>
        <p:txBody>
          <a:bodyPr>
            <a:normAutofit fontScale="70000" lnSpcReduction="20000"/>
          </a:bodyPr>
          <a:lstStyle/>
          <a:p>
            <a:r>
              <a:rPr lang="en-US" dirty="0"/>
              <a:t>Study I: The study provided physicians with a representative evaluation of the rate of reoperations after different surgical procedures for UI. The observation </a:t>
            </a:r>
            <a:r>
              <a:rPr lang="en-US" dirty="0">
                <a:solidFill>
                  <a:srgbClr val="FF0000"/>
                </a:solidFill>
              </a:rPr>
              <a:t>that TOT was associated with a significantly higher risk of reoperation </a:t>
            </a:r>
            <a:r>
              <a:rPr lang="en-US" dirty="0"/>
              <a:t>than TVT is novel in the literature and has important implications for both surgeons and patients when they consider surgical options for UI.</a:t>
            </a:r>
          </a:p>
          <a:p>
            <a:r>
              <a:rPr lang="en-US" dirty="0"/>
              <a:t>   Study II: The majority of women had </a:t>
            </a:r>
            <a:r>
              <a:rPr lang="en-US" dirty="0">
                <a:solidFill>
                  <a:srgbClr val="FF0000"/>
                </a:solidFill>
              </a:rPr>
              <a:t>reoperation at the same department as the primary synthetic MUS. Fewer treatment modalities were in use at low volume departments compared with high volume departments</a:t>
            </a:r>
            <a:r>
              <a:rPr lang="en-US" dirty="0"/>
              <a:t>. It seems appropriate in the absence of evidence for the best treatment after failed synthetic MUSs, that women are referred to highly specialized departments for diagnosing and treatment.</a:t>
            </a:r>
          </a:p>
          <a:p>
            <a:r>
              <a:rPr lang="en-US" dirty="0"/>
              <a:t>   Study III: This national population-based cohort study represented cure among women who had UIT in an everyday life setting. Results seemed to be in the lower end of the spectrum compared to the literature. </a:t>
            </a:r>
            <a:r>
              <a:rPr lang="en-US" dirty="0">
                <a:solidFill>
                  <a:srgbClr val="FF0000"/>
                </a:solidFill>
              </a:rPr>
              <a:t>A learning curve for UIT indicated that the treatment should be restricted to fewer hands to improve the surgical education and consequently be a success for women with UIT. </a:t>
            </a:r>
            <a:r>
              <a:rPr lang="en-US" dirty="0"/>
              <a:t>The severity of UI was a strong predictor for a lower degree of cure. Similarly, the use of antimuscarinic drug preoperatively decreased the likelihood of cure indicating that women with severe MUI or UUI also have less chance of cure.</a:t>
            </a:r>
            <a:endParaRPr lang="sv-SE" dirty="0"/>
          </a:p>
        </p:txBody>
      </p:sp>
    </p:spTree>
    <p:extLst>
      <p:ext uri="{BB962C8B-B14F-4D97-AF65-F5344CB8AC3E}">
        <p14:creationId xmlns:p14="http://schemas.microsoft.com/office/powerpoint/2010/main" val="2268070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2FFB8-D10F-4F46-BD84-349747F549D6}"/>
              </a:ext>
            </a:extLst>
          </p:cNvPr>
          <p:cNvSpPr>
            <a:spLocks noGrp="1"/>
          </p:cNvSpPr>
          <p:nvPr>
            <p:ph type="title"/>
          </p:nvPr>
        </p:nvSpPr>
        <p:spPr>
          <a:xfrm>
            <a:off x="644237" y="0"/>
            <a:ext cx="10515600" cy="1325563"/>
          </a:xfrm>
        </p:spPr>
        <p:txBody>
          <a:bodyPr>
            <a:normAutofit fontScale="90000"/>
          </a:bodyPr>
          <a:lstStyle/>
          <a:p>
            <a:r>
              <a:rPr lang="en-US" sz="3100" b="1" dirty="0"/>
              <a:t>Long-term Rate of Mesh Sling Removal Following </a:t>
            </a:r>
            <a:r>
              <a:rPr lang="en-US" sz="3100" b="1" dirty="0" err="1"/>
              <a:t>Midurethral</a:t>
            </a:r>
            <a:r>
              <a:rPr lang="en-US" sz="3100" b="1" dirty="0"/>
              <a:t> Mesh Sling Insertion Among Women With Stress Urinary Incontinence</a:t>
            </a:r>
            <a:br>
              <a:rPr lang="en-US" b="1" dirty="0"/>
            </a:br>
            <a:endParaRPr lang="sv-SE" dirty="0"/>
          </a:p>
        </p:txBody>
      </p:sp>
      <p:sp>
        <p:nvSpPr>
          <p:cNvPr id="3" name="Platshållare för innehåll 2">
            <a:extLst>
              <a:ext uri="{FF2B5EF4-FFF2-40B4-BE49-F238E27FC236}">
                <a16:creationId xmlns:a16="http://schemas.microsoft.com/office/drawing/2014/main" id="{C03A6CEB-68A7-4988-BF28-0004C02A27D3}"/>
              </a:ext>
            </a:extLst>
          </p:cNvPr>
          <p:cNvSpPr>
            <a:spLocks noGrp="1"/>
          </p:cNvSpPr>
          <p:nvPr>
            <p:ph idx="1"/>
          </p:nvPr>
        </p:nvSpPr>
        <p:spPr>
          <a:xfrm>
            <a:off x="304800" y="766617"/>
            <a:ext cx="11046691" cy="6022109"/>
          </a:xfrm>
        </p:spPr>
        <p:txBody>
          <a:bodyPr>
            <a:normAutofit fontScale="25000" lnSpcReduction="20000"/>
          </a:bodyPr>
          <a:lstStyle/>
          <a:p>
            <a:r>
              <a:rPr lang="en-US" sz="6600" u="sng" dirty="0">
                <a:hlinkClick r:id="rId2" tooltip="JAMA."/>
              </a:rPr>
              <a:t>JAMA.</a:t>
            </a:r>
            <a:r>
              <a:rPr lang="en-US" sz="6600" dirty="0"/>
              <a:t> 2018 Oct 23;320(16):1659-1669. </a:t>
            </a:r>
            <a:r>
              <a:rPr lang="en-US" sz="6600" dirty="0" err="1"/>
              <a:t>doi</a:t>
            </a:r>
            <a:r>
              <a:rPr lang="en-US" sz="6600" dirty="0"/>
              <a:t>: 10.1001/jama.2018.14997</a:t>
            </a:r>
            <a:r>
              <a:rPr lang="sv-SE" sz="6600" dirty="0"/>
              <a:t> </a:t>
            </a:r>
            <a:r>
              <a:rPr lang="en-US" sz="6400" u="sng" dirty="0" err="1">
                <a:hlinkClick r:id="rId3"/>
              </a:rPr>
              <a:t>Gurol-Urganci</a:t>
            </a:r>
            <a:r>
              <a:rPr lang="en-US" sz="6400" u="sng" dirty="0">
                <a:hlinkClick r:id="rId3"/>
              </a:rPr>
              <a:t> I</a:t>
            </a:r>
            <a:r>
              <a:rPr lang="en-US" sz="6400" baseline="30000" dirty="0"/>
              <a:t>1,2</a:t>
            </a:r>
            <a:r>
              <a:rPr lang="en-US" sz="6400" dirty="0"/>
              <a:t>, </a:t>
            </a:r>
          </a:p>
          <a:p>
            <a:r>
              <a:rPr lang="en-US" sz="7200" b="1" cap="all" dirty="0"/>
              <a:t>IMPORTANCE: </a:t>
            </a:r>
            <a:r>
              <a:rPr lang="en-US" sz="7200" dirty="0"/>
              <a:t>There is concern about outcomes of </a:t>
            </a:r>
            <a:r>
              <a:rPr lang="en-US" sz="7200" dirty="0" err="1"/>
              <a:t>midurethral</a:t>
            </a:r>
            <a:r>
              <a:rPr lang="en-US" sz="7200" dirty="0"/>
              <a:t> mesh sling insertion for women with stress urinary incontinence. However, there is little evidence on long-term outcomes.</a:t>
            </a:r>
          </a:p>
          <a:p>
            <a:r>
              <a:rPr lang="en-US" sz="7200" b="1" cap="all" dirty="0"/>
              <a:t>OBJECTIVE: </a:t>
            </a:r>
            <a:r>
              <a:rPr lang="en-US" sz="7200" dirty="0"/>
              <a:t>To examine long-term mesh removal and reoperation rates in women who had a </a:t>
            </a:r>
            <a:r>
              <a:rPr lang="en-US" sz="7200" dirty="0" err="1"/>
              <a:t>midurethral</a:t>
            </a:r>
            <a:r>
              <a:rPr lang="en-US" sz="7200" dirty="0"/>
              <a:t> mesh sling insertion for stress urinary incontinence.</a:t>
            </a:r>
          </a:p>
          <a:p>
            <a:r>
              <a:rPr lang="en-US" sz="7200" b="1" cap="all" dirty="0"/>
              <a:t>DESIGN, SETTING, AND PARTICIPANTS: </a:t>
            </a:r>
            <a:r>
              <a:rPr lang="en-US" sz="7200" dirty="0"/>
              <a:t>This population-based retrospective cohort study included 95 057 women aged 18 years or older who had a first-ever </a:t>
            </a:r>
            <a:r>
              <a:rPr lang="en-US" sz="7200" dirty="0" err="1"/>
              <a:t>midurethral</a:t>
            </a:r>
            <a:r>
              <a:rPr lang="en-US" sz="7200" dirty="0"/>
              <a:t> mesh sling insertion for stress urinary incontinence in the National Health Service hospitals in England between April 1, 2006, and December 31, 2015. Women were followed up until April 1, 2016.</a:t>
            </a:r>
          </a:p>
          <a:p>
            <a:r>
              <a:rPr lang="en-US" sz="7200" b="1" cap="all" dirty="0"/>
              <a:t>EXPOSURES: </a:t>
            </a:r>
            <a:r>
              <a:rPr lang="en-US" sz="7200" dirty="0"/>
              <a:t>Patient and hospital factors and retropubic or </a:t>
            </a:r>
            <a:r>
              <a:rPr lang="en-US" sz="7200" dirty="0" err="1"/>
              <a:t>transobturator</a:t>
            </a:r>
            <a:r>
              <a:rPr lang="en-US" sz="7200" dirty="0"/>
              <a:t> mesh sling insertions.</a:t>
            </a:r>
          </a:p>
          <a:p>
            <a:r>
              <a:rPr lang="en-US" sz="7200" b="1" cap="all" dirty="0"/>
              <a:t>MAIN OUTCOMES AND MEASURES: </a:t>
            </a:r>
            <a:r>
              <a:rPr lang="en-US" sz="7200" dirty="0"/>
              <a:t>The primary outcome was the </a:t>
            </a:r>
            <a:r>
              <a:rPr lang="en-US" sz="7200" dirty="0">
                <a:solidFill>
                  <a:srgbClr val="FF0000"/>
                </a:solidFill>
              </a:rPr>
              <a:t>risk of </a:t>
            </a:r>
            <a:r>
              <a:rPr lang="en-US" sz="7200" dirty="0" err="1">
                <a:solidFill>
                  <a:srgbClr val="FF0000"/>
                </a:solidFill>
              </a:rPr>
              <a:t>midurethral</a:t>
            </a:r>
            <a:r>
              <a:rPr lang="en-US" sz="7200" dirty="0">
                <a:solidFill>
                  <a:srgbClr val="FF0000"/>
                </a:solidFill>
              </a:rPr>
              <a:t> mesh sling removal</a:t>
            </a:r>
            <a:r>
              <a:rPr lang="en-US" sz="7200" dirty="0"/>
              <a:t> (partial or total) and secondary outcomes were reoperation for stress urinary incontinence and any reoperation including mesh removal, calculated with death as competing risk. A multivariable Fine-Gray model was used to calculate </a:t>
            </a:r>
            <a:r>
              <a:rPr lang="en-US" sz="7200" dirty="0" err="1"/>
              <a:t>subdistribution</a:t>
            </a:r>
            <a:r>
              <a:rPr lang="en-US" sz="7200" dirty="0"/>
              <a:t> hazard ratios as estimates of relative risk.</a:t>
            </a:r>
          </a:p>
          <a:p>
            <a:r>
              <a:rPr lang="en-US" sz="7200" b="1" cap="all" dirty="0"/>
              <a:t>RESULTS: </a:t>
            </a:r>
            <a:r>
              <a:rPr lang="en-US" sz="7200" dirty="0"/>
              <a:t>The study population consisted of 95 057 women (median age, 51 years; interquartile range, 44-61 years) with first </a:t>
            </a:r>
            <a:r>
              <a:rPr lang="en-US" sz="7200" dirty="0" err="1"/>
              <a:t>midurethral</a:t>
            </a:r>
            <a:r>
              <a:rPr lang="en-US" sz="7200" dirty="0"/>
              <a:t> mesh sling insertion, including 60 194 with retropubic insertion and 34 863 with </a:t>
            </a:r>
            <a:r>
              <a:rPr lang="en-US" sz="7200" dirty="0" err="1"/>
              <a:t>transobturator</a:t>
            </a:r>
            <a:r>
              <a:rPr lang="en-US" sz="7200" dirty="0"/>
              <a:t> insertion. The median follow-up time was 5.5 years (interquartile range, 3.2-7.5 years). The rate of </a:t>
            </a:r>
            <a:r>
              <a:rPr lang="en-US" sz="7200" dirty="0" err="1"/>
              <a:t>midurethral</a:t>
            </a:r>
            <a:r>
              <a:rPr lang="en-US" sz="7200" dirty="0"/>
              <a:t> mesh sling removal was 1.4% (95% CI, 1.3%-1.4%) at 1 year, 2.7% (95% CI, 2.6%-2.8%) at 5 years, and </a:t>
            </a:r>
            <a:r>
              <a:rPr lang="en-US" sz="7200" dirty="0">
                <a:solidFill>
                  <a:srgbClr val="FF0000"/>
                </a:solidFill>
              </a:rPr>
              <a:t>3.3% (95% CI, 3.2%-3.4%) at 9 years</a:t>
            </a:r>
            <a:r>
              <a:rPr lang="en-US" sz="7200" dirty="0"/>
              <a:t>. Risk of removal declined with age. The 9-year removal risk after </a:t>
            </a:r>
            <a:r>
              <a:rPr lang="en-US" sz="7200" dirty="0" err="1"/>
              <a:t>transobturator</a:t>
            </a:r>
            <a:r>
              <a:rPr lang="en-US" sz="7200" dirty="0"/>
              <a:t> insertion (2.7% [95% CI, 2.4%-2.9%]) was lower than the risk after retropubic insertion (3.6% [95% CI, 3.5%-3.8%]; </a:t>
            </a:r>
            <a:r>
              <a:rPr lang="en-US" sz="7200" dirty="0" err="1"/>
              <a:t>subdistribution</a:t>
            </a:r>
            <a:r>
              <a:rPr lang="en-US" sz="7200" dirty="0"/>
              <a:t> hazard ratio, 0.72 [95% CI, 0.62-0.84]). The rate of reoperation for stress urinary incontinence was 1.3% (95% CI, 1.3%-1.4%) at 1 year, 3.5% (95% CI, 3.4%-3.6%) at 5 years, and 4.5% (95% CI, 4.3%-4.7%) at 9 years. The </a:t>
            </a:r>
            <a:r>
              <a:rPr lang="en-US" sz="7200" dirty="0">
                <a:solidFill>
                  <a:srgbClr val="FF0000"/>
                </a:solidFill>
              </a:rPr>
              <a:t>rate of any reoperation, including mesh removal, was </a:t>
            </a:r>
            <a:r>
              <a:rPr lang="en-US" sz="7200" dirty="0"/>
              <a:t>2.6% (95% CI, 2.5%-2.7%) at 1 year, 5.5% (95% CI, 5.4%-5.7%) at 5 years, and </a:t>
            </a:r>
            <a:r>
              <a:rPr lang="en-US" sz="7200" dirty="0">
                <a:solidFill>
                  <a:srgbClr val="FF0000"/>
                </a:solidFill>
              </a:rPr>
              <a:t>6.9% (95% CI, 6.7%-7.1%) at 9 years.</a:t>
            </a:r>
          </a:p>
          <a:p>
            <a:r>
              <a:rPr lang="en-US" sz="7200" b="1" cap="all" dirty="0"/>
              <a:t>CONCLUSIONS AND RELEVANCE: </a:t>
            </a:r>
            <a:r>
              <a:rPr lang="en-US" sz="7200" dirty="0"/>
              <a:t>Among women undergoing </a:t>
            </a:r>
            <a:r>
              <a:rPr lang="en-US" sz="7200" dirty="0" err="1"/>
              <a:t>midurethral</a:t>
            </a:r>
            <a:r>
              <a:rPr lang="en-US" sz="7200" dirty="0"/>
              <a:t> mesh sling insertion, the rate of mesh sling removal at 9 years was estimated as 3.3%. These findings may guide women and their surgeons when making decisions about surgical treatment of stress urinary incontinence</a:t>
            </a:r>
          </a:p>
        </p:txBody>
      </p:sp>
    </p:spTree>
    <p:extLst>
      <p:ext uri="{BB962C8B-B14F-4D97-AF65-F5344CB8AC3E}">
        <p14:creationId xmlns:p14="http://schemas.microsoft.com/office/powerpoint/2010/main" val="135796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DD104D-9339-4A9B-970A-72C2650E60CF}"/>
              </a:ext>
            </a:extLst>
          </p:cNvPr>
          <p:cNvSpPr>
            <a:spLocks noGrp="1"/>
          </p:cNvSpPr>
          <p:nvPr>
            <p:ph type="title"/>
          </p:nvPr>
        </p:nvSpPr>
        <p:spPr/>
        <p:txBody>
          <a:bodyPr/>
          <a:lstStyle/>
          <a:p>
            <a:r>
              <a:rPr lang="sv-SE" dirty="0"/>
              <a:t>Många kvinnor opererades många gånger</a:t>
            </a:r>
          </a:p>
        </p:txBody>
      </p:sp>
      <p:sp>
        <p:nvSpPr>
          <p:cNvPr id="3" name="Platshållare för innehåll 2">
            <a:extLst>
              <a:ext uri="{FF2B5EF4-FFF2-40B4-BE49-F238E27FC236}">
                <a16:creationId xmlns:a16="http://schemas.microsoft.com/office/drawing/2014/main" id="{B4116478-E991-45A1-AE4C-989C19FB4822}"/>
              </a:ext>
            </a:extLst>
          </p:cNvPr>
          <p:cNvSpPr>
            <a:spLocks noGrp="1"/>
          </p:cNvSpPr>
          <p:nvPr>
            <p:ph idx="1"/>
          </p:nvPr>
        </p:nvSpPr>
        <p:spPr/>
        <p:txBody>
          <a:bodyPr/>
          <a:lstStyle/>
          <a:p>
            <a:r>
              <a:rPr lang="sv-SE" dirty="0"/>
              <a:t>Stort lidande </a:t>
            </a:r>
          </a:p>
          <a:p>
            <a:r>
              <a:rPr lang="sv-SE" dirty="0"/>
              <a:t>Kvinnor med återfall upplevde att de gjort fel, var ”slappa”</a:t>
            </a:r>
          </a:p>
          <a:p>
            <a:endParaRPr lang="sv-SE" dirty="0"/>
          </a:p>
        </p:txBody>
      </p:sp>
    </p:spTree>
    <p:extLst>
      <p:ext uri="{BB962C8B-B14F-4D97-AF65-F5344CB8AC3E}">
        <p14:creationId xmlns:p14="http://schemas.microsoft.com/office/powerpoint/2010/main" val="359982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Nätförstärkning</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7688" y="1700808"/>
            <a:ext cx="4752528" cy="4752528"/>
          </a:xfrm>
        </p:spPr>
      </p:pic>
    </p:spTree>
    <p:extLst>
      <p:ext uri="{BB962C8B-B14F-4D97-AF65-F5344CB8AC3E}">
        <p14:creationId xmlns:p14="http://schemas.microsoft.com/office/powerpoint/2010/main" val="831517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ABEB44-B7AA-4594-9A49-C6ED23B02D8B}"/>
              </a:ext>
            </a:extLst>
          </p:cNvPr>
          <p:cNvSpPr>
            <a:spLocks noGrp="1"/>
          </p:cNvSpPr>
          <p:nvPr>
            <p:ph type="title"/>
          </p:nvPr>
        </p:nvSpPr>
        <p:spPr/>
        <p:txBody>
          <a:bodyPr/>
          <a:lstStyle/>
          <a:p>
            <a:r>
              <a:rPr lang="sv-SE" dirty="0"/>
              <a:t>Näten, äntligen(?)</a:t>
            </a:r>
          </a:p>
        </p:txBody>
      </p:sp>
      <p:sp>
        <p:nvSpPr>
          <p:cNvPr id="3" name="Platshållare för innehåll 2">
            <a:extLst>
              <a:ext uri="{FF2B5EF4-FFF2-40B4-BE49-F238E27FC236}">
                <a16:creationId xmlns:a16="http://schemas.microsoft.com/office/drawing/2014/main" id="{010A01E4-E686-4666-8C15-9A461E510734}"/>
              </a:ext>
            </a:extLst>
          </p:cNvPr>
          <p:cNvSpPr>
            <a:spLocks noGrp="1"/>
          </p:cNvSpPr>
          <p:nvPr>
            <p:ph idx="1"/>
          </p:nvPr>
        </p:nvSpPr>
        <p:spPr/>
        <p:txBody>
          <a:bodyPr/>
          <a:lstStyle/>
          <a:p>
            <a:r>
              <a:rPr lang="sv-SE" dirty="0"/>
              <a:t>Nätförstärkningen kom från bukväggsbråckkirurgin</a:t>
            </a:r>
          </a:p>
          <a:p>
            <a:r>
              <a:rPr lang="sv-SE" dirty="0"/>
              <a:t>Uppfattade till en början som lösningen på allt</a:t>
            </a:r>
          </a:p>
          <a:p>
            <a:r>
              <a:rPr lang="sv-SE" dirty="0"/>
              <a:t>Ekonomiska intressen drev på användningen</a:t>
            </a:r>
          </a:p>
          <a:p>
            <a:endParaRPr lang="sv-SE" dirty="0"/>
          </a:p>
        </p:txBody>
      </p:sp>
    </p:spTree>
    <p:extLst>
      <p:ext uri="{BB962C8B-B14F-4D97-AF65-F5344CB8AC3E}">
        <p14:creationId xmlns:p14="http://schemas.microsoft.com/office/powerpoint/2010/main" val="95813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D0CA1B-34D8-441E-BBB5-7F49B5AAF3FB}"/>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C052A802-0158-45F4-8272-6C9B868EE1A5}"/>
              </a:ext>
            </a:extLst>
          </p:cNvPr>
          <p:cNvPicPr>
            <a:picLocks noGrp="1" noChangeAspect="1"/>
          </p:cNvPicPr>
          <p:nvPr>
            <p:ph idx="1"/>
          </p:nvPr>
        </p:nvPicPr>
        <p:blipFill rotWithShape="1">
          <a:blip r:embed="rId2"/>
          <a:srcRect l="12450" t="3266" r="12768" b="1729"/>
          <a:stretch/>
        </p:blipFill>
        <p:spPr>
          <a:xfrm>
            <a:off x="1996966" y="94594"/>
            <a:ext cx="5171089" cy="6642538"/>
          </a:xfrm>
          <a:prstGeom prst="rect">
            <a:avLst/>
          </a:prstGeom>
        </p:spPr>
      </p:pic>
    </p:spTree>
    <p:extLst>
      <p:ext uri="{BB962C8B-B14F-4D97-AF65-F5344CB8AC3E}">
        <p14:creationId xmlns:p14="http://schemas.microsoft.com/office/powerpoint/2010/main" val="252620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Erosion i vagina 1 av 10</a:t>
            </a:r>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1624" y="1988840"/>
            <a:ext cx="5976664" cy="4570391"/>
          </a:xfrm>
        </p:spPr>
      </p:pic>
    </p:spTree>
    <p:extLst>
      <p:ext uri="{BB962C8B-B14F-4D97-AF65-F5344CB8AC3E}">
        <p14:creationId xmlns:p14="http://schemas.microsoft.com/office/powerpoint/2010/main" val="816289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25F46-433F-4700-9479-DD00631D0C2B}"/>
              </a:ext>
            </a:extLst>
          </p:cNvPr>
          <p:cNvSpPr>
            <a:spLocks noGrp="1"/>
          </p:cNvSpPr>
          <p:nvPr>
            <p:ph type="title"/>
          </p:nvPr>
        </p:nvSpPr>
        <p:spPr>
          <a:xfrm>
            <a:off x="838200" y="189345"/>
            <a:ext cx="10515600" cy="1325563"/>
          </a:xfrm>
        </p:spPr>
        <p:txBody>
          <a:bodyPr>
            <a:normAutofit fontScale="90000"/>
          </a:bodyPr>
          <a:lstStyle/>
          <a:p>
            <a:r>
              <a:rPr lang="en-US" b="1" dirty="0"/>
              <a:t>Changed women: the long-term impact of vaginal mesh complications.</a:t>
            </a:r>
            <a:br>
              <a:rPr lang="en-US" b="1" dirty="0"/>
            </a:br>
            <a:endParaRPr lang="sv-SE" dirty="0"/>
          </a:p>
        </p:txBody>
      </p:sp>
      <p:sp>
        <p:nvSpPr>
          <p:cNvPr id="3" name="Platshållare för innehåll 2">
            <a:extLst>
              <a:ext uri="{FF2B5EF4-FFF2-40B4-BE49-F238E27FC236}">
                <a16:creationId xmlns:a16="http://schemas.microsoft.com/office/drawing/2014/main" id="{B0F2A7D5-38BF-4690-87EC-1760E3461F56}"/>
              </a:ext>
            </a:extLst>
          </p:cNvPr>
          <p:cNvSpPr>
            <a:spLocks noGrp="1"/>
          </p:cNvSpPr>
          <p:nvPr>
            <p:ph idx="1"/>
          </p:nvPr>
        </p:nvSpPr>
        <p:spPr>
          <a:xfrm>
            <a:off x="360218" y="1062182"/>
            <a:ext cx="11379200" cy="5606473"/>
          </a:xfrm>
        </p:spPr>
        <p:txBody>
          <a:bodyPr>
            <a:normAutofit fontScale="40000" lnSpcReduction="20000"/>
          </a:bodyPr>
          <a:lstStyle/>
          <a:p>
            <a:r>
              <a:rPr lang="en-US" u="sng" dirty="0">
                <a:hlinkClick r:id="rId2" tooltip="Female pelvic medicine &amp; reconstructive surgery."/>
              </a:rPr>
              <a:t>Female Pelvic Med </a:t>
            </a:r>
            <a:r>
              <a:rPr lang="en-US" u="sng" dirty="0" err="1">
                <a:hlinkClick r:id="rId2" tooltip="Female pelvic medicine &amp; reconstructive surgery."/>
              </a:rPr>
              <a:t>Reconstr</a:t>
            </a:r>
            <a:r>
              <a:rPr lang="en-US" u="sng" dirty="0">
                <a:hlinkClick r:id="rId2" tooltip="Female pelvic medicine &amp; reconstructive surgery."/>
              </a:rPr>
              <a:t> Surg.</a:t>
            </a:r>
            <a:r>
              <a:rPr lang="en-US" dirty="0"/>
              <a:t> 2014 May-Jun;20(3):131-6. </a:t>
            </a:r>
            <a:r>
              <a:rPr lang="en-US" dirty="0" err="1"/>
              <a:t>doi</a:t>
            </a:r>
            <a:r>
              <a:rPr lang="en-US" dirty="0"/>
              <a:t>: 10.1097/SPV.0000000000000083.</a:t>
            </a:r>
          </a:p>
          <a:p>
            <a:r>
              <a:rPr lang="en-US" u="sng" dirty="0">
                <a:hlinkClick r:id="rId3"/>
              </a:rPr>
              <a:t>Dunn GE</a:t>
            </a:r>
            <a:r>
              <a:rPr lang="en-US" baseline="30000" dirty="0"/>
              <a:t>1</a:t>
            </a:r>
            <a:r>
              <a:rPr lang="en-US" dirty="0"/>
              <a:t>, </a:t>
            </a:r>
            <a:r>
              <a:rPr lang="en-US" u="sng" dirty="0">
                <a:hlinkClick r:id="rId4"/>
              </a:rPr>
              <a:t>Hansen BL</a:t>
            </a:r>
            <a:r>
              <a:rPr lang="en-US" dirty="0"/>
              <a:t>, </a:t>
            </a:r>
            <a:r>
              <a:rPr lang="en-US" u="sng" dirty="0">
                <a:hlinkClick r:id="rId5"/>
              </a:rPr>
              <a:t>Egger MJ</a:t>
            </a:r>
            <a:r>
              <a:rPr lang="en-US" dirty="0"/>
              <a:t>, </a:t>
            </a:r>
            <a:r>
              <a:rPr lang="en-US" u="sng" dirty="0">
                <a:hlinkClick r:id="rId6"/>
              </a:rPr>
              <a:t>Nygaard I</a:t>
            </a:r>
            <a:r>
              <a:rPr lang="en-US" dirty="0"/>
              <a:t>, </a:t>
            </a:r>
            <a:r>
              <a:rPr lang="en-US" u="sng" dirty="0">
                <a:hlinkClick r:id="rId7"/>
              </a:rPr>
              <a:t>Sanchez-</a:t>
            </a:r>
            <a:r>
              <a:rPr lang="en-US" u="sng" dirty="0" err="1">
                <a:hlinkClick r:id="rId7"/>
              </a:rPr>
              <a:t>Birkhead</a:t>
            </a:r>
            <a:r>
              <a:rPr lang="en-US" u="sng" dirty="0">
                <a:hlinkClick r:id="rId7"/>
              </a:rPr>
              <a:t> AC</a:t>
            </a:r>
            <a:r>
              <a:rPr lang="en-US" dirty="0"/>
              <a:t>, </a:t>
            </a:r>
            <a:r>
              <a:rPr lang="en-US" u="sng" dirty="0">
                <a:hlinkClick r:id="rId8"/>
              </a:rPr>
              <a:t>Hsu Y</a:t>
            </a:r>
            <a:r>
              <a:rPr lang="en-US" dirty="0"/>
              <a:t>, </a:t>
            </a:r>
            <a:r>
              <a:rPr lang="en-US" u="sng" dirty="0">
                <a:hlinkClick r:id="rId9"/>
              </a:rPr>
              <a:t>Clark L</a:t>
            </a:r>
            <a:r>
              <a:rPr lang="en-US" dirty="0"/>
              <a:t>.</a:t>
            </a:r>
          </a:p>
          <a:p>
            <a:r>
              <a:rPr lang="en-US" sz="5000" b="1" cap="all" dirty="0"/>
              <a:t>OBJECTIVES: </a:t>
            </a:r>
            <a:r>
              <a:rPr lang="en-US" sz="5000" dirty="0"/>
              <a:t>The aim of this study was to describe how women experience vaginal mesh complications after optimized tertiary care level treatment.</a:t>
            </a:r>
          </a:p>
          <a:p>
            <a:r>
              <a:rPr lang="en-US" sz="5000" b="1" cap="all" dirty="0"/>
              <a:t>METHODS: </a:t>
            </a:r>
            <a:r>
              <a:rPr lang="en-US" sz="5000" dirty="0"/>
              <a:t>We conducted telephone interviews in 2012 with women at least 6 months after presentation to our tertiary care clinic between 2006 and 2011 for complications related to vaginal mesh and transcribed verbatim responses to 2 open-ended questions about their experiences surrounding vaginal mesh complications. We analyzed data using qualitative description with low-inference interpretation in a team-based setting followed by consensus meetings to arrive at descriptive trajectories of their experiences.</a:t>
            </a:r>
          </a:p>
          <a:p>
            <a:r>
              <a:rPr lang="en-US" sz="5000" b="1" cap="all" dirty="0"/>
              <a:t>RESULTS: </a:t>
            </a:r>
            <a:r>
              <a:rPr lang="en-US" sz="5000" dirty="0"/>
              <a:t>Of 111 women, we successfully contacted 88, and 84 agreed to the interview. The mean duration from </a:t>
            </a:r>
            <a:r>
              <a:rPr lang="en-US" sz="5000" dirty="0">
                <a:solidFill>
                  <a:srgbClr val="FF0000"/>
                </a:solidFill>
              </a:rPr>
              <a:t>index mesh surgery to interview was 4.5 years, </a:t>
            </a:r>
            <a:r>
              <a:rPr lang="en-US" sz="5000" dirty="0"/>
              <a:t>and the mean duration from presentation to our clinic for complications to the interview was 2.3 years. The effects of mesh complications caused both physical and emotional pain, in addition to the discomfort of the original pelvic floor dysfunction. The women's experiences followed 1 of 3 recovery trajectories. In </a:t>
            </a:r>
            <a:r>
              <a:rPr lang="en-US" sz="5000" dirty="0">
                <a:solidFill>
                  <a:srgbClr val="FF0000"/>
                </a:solidFill>
              </a:rPr>
              <a:t>"cascading health problems</a:t>
            </a:r>
            <a:r>
              <a:rPr lang="en-US" sz="5000" dirty="0"/>
              <a:t>," the women experienced a spiral of health problems, anxiety, and desperation. In </a:t>
            </a:r>
            <a:r>
              <a:rPr lang="en-US" sz="5000" dirty="0">
                <a:solidFill>
                  <a:srgbClr val="FF0000"/>
                </a:solidFill>
              </a:rPr>
              <a:t>"settling for a new normal," </a:t>
            </a:r>
            <a:r>
              <a:rPr lang="en-US" sz="5000" dirty="0"/>
              <a:t>the women who once considered themselves healthy now believed that they are unhealthy and worked to adjust to their degraded health status. </a:t>
            </a:r>
            <a:r>
              <a:rPr lang="en-US" sz="5000" dirty="0">
                <a:solidFill>
                  <a:srgbClr val="FF0000"/>
                </a:solidFill>
              </a:rPr>
              <a:t>In "returning to health," </a:t>
            </a:r>
            <a:r>
              <a:rPr lang="en-US" sz="5000" dirty="0"/>
              <a:t>the women described a return to health. </a:t>
            </a:r>
            <a:r>
              <a:rPr lang="en-US" sz="5000" dirty="0">
                <a:solidFill>
                  <a:srgbClr val="FF0000"/>
                </a:solidFill>
              </a:rPr>
              <a:t>The women still symptomatic discharged from tertiary care clinic expressed hopelessness and abandonment.</a:t>
            </a:r>
          </a:p>
          <a:p>
            <a:r>
              <a:rPr lang="en-US" sz="5000" b="1" cap="all" dirty="0"/>
              <a:t>CONCLUSIONS: </a:t>
            </a:r>
            <a:r>
              <a:rPr lang="en-US" sz="5000" dirty="0"/>
              <a:t>Concomitant with ongoing research to improve the safety of vaginal mesh procedures, there must be dedicated efforts to develop and study a range of therapies for holistically treating women with mesh complications</a:t>
            </a:r>
          </a:p>
          <a:p>
            <a:endParaRPr lang="sv-SE" dirty="0"/>
          </a:p>
        </p:txBody>
      </p:sp>
    </p:spTree>
    <p:extLst>
      <p:ext uri="{BB962C8B-B14F-4D97-AF65-F5344CB8AC3E}">
        <p14:creationId xmlns:p14="http://schemas.microsoft.com/office/powerpoint/2010/main" val="334134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B7516A-C785-415F-80C8-FCDEE7D13131}"/>
              </a:ext>
            </a:extLst>
          </p:cNvPr>
          <p:cNvSpPr>
            <a:spLocks noGrp="1"/>
          </p:cNvSpPr>
          <p:nvPr>
            <p:ph type="title"/>
          </p:nvPr>
        </p:nvSpPr>
        <p:spPr/>
        <p:txBody>
          <a:bodyPr/>
          <a:lstStyle/>
          <a:p>
            <a:r>
              <a:rPr lang="sv-SE" dirty="0"/>
              <a:t>Hur ser det ut internationellt</a:t>
            </a:r>
          </a:p>
        </p:txBody>
      </p:sp>
      <p:sp>
        <p:nvSpPr>
          <p:cNvPr id="3" name="Platshållare för innehåll 2">
            <a:extLst>
              <a:ext uri="{FF2B5EF4-FFF2-40B4-BE49-F238E27FC236}">
                <a16:creationId xmlns:a16="http://schemas.microsoft.com/office/drawing/2014/main" id="{D92F1373-24AD-4864-A4C9-279588ABF175}"/>
              </a:ext>
            </a:extLst>
          </p:cNvPr>
          <p:cNvSpPr>
            <a:spLocks noGrp="1"/>
          </p:cNvSpPr>
          <p:nvPr>
            <p:ph idx="1"/>
          </p:nvPr>
        </p:nvSpPr>
        <p:spPr/>
        <p:txBody>
          <a:bodyPr/>
          <a:lstStyle/>
          <a:p>
            <a:r>
              <a:rPr lang="sv-SE" dirty="0">
                <a:hlinkClick r:id="rId2"/>
              </a:rPr>
              <a:t>https://www.theguardian.com/science/2017/dec/12/new-zealand-bans-vaginal-mesh-implants</a:t>
            </a:r>
          </a:p>
          <a:p>
            <a:r>
              <a:rPr lang="sv-SE" dirty="0">
                <a:hlinkClick r:id="rId2"/>
              </a:rPr>
              <a:t>https://www.rcog.org.uk/globalassets/documents/guidelines/safety-alerts/appendixassuringcompetencyofdoctors.pdf</a:t>
            </a:r>
            <a:endParaRPr lang="sv-SE" dirty="0"/>
          </a:p>
        </p:txBody>
      </p:sp>
    </p:spTree>
    <p:extLst>
      <p:ext uri="{BB962C8B-B14F-4D97-AF65-F5344CB8AC3E}">
        <p14:creationId xmlns:p14="http://schemas.microsoft.com/office/powerpoint/2010/main" val="4217008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D18522-4A5D-414E-A14B-3B7B090D18CE}"/>
              </a:ext>
            </a:extLst>
          </p:cNvPr>
          <p:cNvSpPr>
            <a:spLocks noGrp="1"/>
          </p:cNvSpPr>
          <p:nvPr>
            <p:ph type="title"/>
          </p:nvPr>
        </p:nvSpPr>
        <p:spPr/>
        <p:txBody>
          <a:bodyPr/>
          <a:lstStyle/>
          <a:p>
            <a:r>
              <a:rPr lang="sv-SE" dirty="0"/>
              <a:t>Dagens punkter</a:t>
            </a:r>
          </a:p>
        </p:txBody>
      </p:sp>
      <p:sp>
        <p:nvSpPr>
          <p:cNvPr id="3" name="Platshållare för innehåll 2">
            <a:extLst>
              <a:ext uri="{FF2B5EF4-FFF2-40B4-BE49-F238E27FC236}">
                <a16:creationId xmlns:a16="http://schemas.microsoft.com/office/drawing/2014/main" id="{3A84BDD2-A8A8-4211-A84F-3105BC7415EA}"/>
              </a:ext>
            </a:extLst>
          </p:cNvPr>
          <p:cNvSpPr>
            <a:spLocks noGrp="1"/>
          </p:cNvSpPr>
          <p:nvPr>
            <p:ph idx="1"/>
          </p:nvPr>
        </p:nvSpPr>
        <p:spPr/>
        <p:txBody>
          <a:bodyPr/>
          <a:lstStyle/>
          <a:p>
            <a:r>
              <a:rPr lang="sv-SE" dirty="0"/>
              <a:t>Historik om prolaps och inkontinenskirurgi</a:t>
            </a:r>
          </a:p>
          <a:p>
            <a:r>
              <a:rPr lang="sv-SE" dirty="0"/>
              <a:t>Evidensläget</a:t>
            </a:r>
          </a:p>
          <a:p>
            <a:r>
              <a:rPr lang="sv-SE" dirty="0"/>
              <a:t>Omvärldshändelser</a:t>
            </a:r>
          </a:p>
          <a:p>
            <a:r>
              <a:rPr lang="sv-SE" dirty="0"/>
              <a:t>Hur ligger vi till i Sverige</a:t>
            </a:r>
          </a:p>
          <a:p>
            <a:r>
              <a:rPr lang="sv-SE" dirty="0"/>
              <a:t>Hur ser vi framåt</a:t>
            </a:r>
          </a:p>
        </p:txBody>
      </p:sp>
    </p:spTree>
    <p:extLst>
      <p:ext uri="{BB962C8B-B14F-4D97-AF65-F5344CB8AC3E}">
        <p14:creationId xmlns:p14="http://schemas.microsoft.com/office/powerpoint/2010/main" val="3325546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9CEB04-2046-47C0-823D-81AAFA356642}"/>
              </a:ext>
            </a:extLst>
          </p:cNvPr>
          <p:cNvSpPr>
            <a:spLocks noGrp="1"/>
          </p:cNvSpPr>
          <p:nvPr>
            <p:ph type="title"/>
          </p:nvPr>
        </p:nvSpPr>
        <p:spPr/>
        <p:txBody>
          <a:bodyPr/>
          <a:lstStyle/>
          <a:p>
            <a:r>
              <a:rPr lang="sv-SE" dirty="0"/>
              <a:t>Prolapsnäten minskade i användning</a:t>
            </a:r>
          </a:p>
        </p:txBody>
      </p:sp>
      <p:sp>
        <p:nvSpPr>
          <p:cNvPr id="3" name="Platshållare för innehåll 2">
            <a:extLst>
              <a:ext uri="{FF2B5EF4-FFF2-40B4-BE49-F238E27FC236}">
                <a16:creationId xmlns:a16="http://schemas.microsoft.com/office/drawing/2014/main" id="{7A677E62-6AE1-4FE0-8B87-1BA3B2CFF541}"/>
              </a:ext>
            </a:extLst>
          </p:cNvPr>
          <p:cNvSpPr>
            <a:spLocks noGrp="1"/>
          </p:cNvSpPr>
          <p:nvPr>
            <p:ph idx="1"/>
          </p:nvPr>
        </p:nvSpPr>
        <p:spPr/>
        <p:txBody>
          <a:bodyPr/>
          <a:lstStyle/>
          <a:p>
            <a:r>
              <a:rPr lang="sv-SE" dirty="0"/>
              <a:t>Förbjöds helt i USA</a:t>
            </a:r>
          </a:p>
          <a:p>
            <a:r>
              <a:rPr lang="sv-SE" dirty="0"/>
              <a:t>Stora tillverkare slutade producera</a:t>
            </a:r>
          </a:p>
          <a:p>
            <a:endParaRPr lang="sv-SE" dirty="0"/>
          </a:p>
        </p:txBody>
      </p:sp>
    </p:spTree>
    <p:extLst>
      <p:ext uri="{BB962C8B-B14F-4D97-AF65-F5344CB8AC3E}">
        <p14:creationId xmlns:p14="http://schemas.microsoft.com/office/powerpoint/2010/main" val="34244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706C7-FF4A-4E2F-87ED-958152535F03}"/>
              </a:ext>
            </a:extLst>
          </p:cNvPr>
          <p:cNvSpPr>
            <a:spLocks noGrp="1"/>
          </p:cNvSpPr>
          <p:nvPr>
            <p:ph type="title"/>
          </p:nvPr>
        </p:nvSpPr>
        <p:spPr/>
        <p:txBody>
          <a:bodyPr/>
          <a:lstStyle/>
          <a:p>
            <a:endParaRPr lang="sv-SE"/>
          </a:p>
        </p:txBody>
      </p:sp>
      <p:pic>
        <p:nvPicPr>
          <p:cNvPr id="4" name="Platshållare för innehåll 3">
            <a:extLst>
              <a:ext uri="{FF2B5EF4-FFF2-40B4-BE49-F238E27FC236}">
                <a16:creationId xmlns:a16="http://schemas.microsoft.com/office/drawing/2014/main" id="{1966413D-DAE1-4BC2-8A2B-A05EF7A8AC1E}"/>
              </a:ext>
            </a:extLst>
          </p:cNvPr>
          <p:cNvPicPr>
            <a:picLocks noGrp="1" noChangeAspect="1"/>
          </p:cNvPicPr>
          <p:nvPr>
            <p:ph idx="1"/>
          </p:nvPr>
        </p:nvPicPr>
        <p:blipFill rotWithShape="1">
          <a:blip r:embed="rId2"/>
          <a:srcRect l="10408" t="12376" r="4270" b="931"/>
          <a:stretch/>
        </p:blipFill>
        <p:spPr>
          <a:xfrm>
            <a:off x="1650124" y="1292772"/>
            <a:ext cx="9869214" cy="5391807"/>
          </a:xfrm>
          <a:prstGeom prst="rect">
            <a:avLst/>
          </a:prstGeom>
        </p:spPr>
      </p:pic>
    </p:spTree>
    <p:extLst>
      <p:ext uri="{BB962C8B-B14F-4D97-AF65-F5344CB8AC3E}">
        <p14:creationId xmlns:p14="http://schemas.microsoft.com/office/powerpoint/2010/main" val="1272161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D6BBF32-A17C-4BB3-BE4A-7E27948AA758}"/>
              </a:ext>
            </a:extLst>
          </p:cNvPr>
          <p:cNvSpPr>
            <a:spLocks noGrp="1"/>
          </p:cNvSpPr>
          <p:nvPr>
            <p:ph type="title"/>
          </p:nvPr>
        </p:nvSpPr>
        <p:spPr>
          <a:xfrm>
            <a:off x="838200" y="365125"/>
            <a:ext cx="10912366" cy="1325563"/>
          </a:xfrm>
        </p:spPr>
        <p:txBody>
          <a:bodyPr/>
          <a:lstStyle/>
          <a:p>
            <a:r>
              <a:rPr lang="sv-SE" dirty="0"/>
              <a:t>Komplikations- och åtgärdskoder släpar efter</a:t>
            </a:r>
          </a:p>
        </p:txBody>
      </p:sp>
      <p:pic>
        <p:nvPicPr>
          <p:cNvPr id="5" name="Platshållare för innehåll 4">
            <a:extLst>
              <a:ext uri="{FF2B5EF4-FFF2-40B4-BE49-F238E27FC236}">
                <a16:creationId xmlns:a16="http://schemas.microsoft.com/office/drawing/2014/main" id="{3963E6BD-53BF-4569-9FD2-6FFC50C446A3}"/>
              </a:ext>
            </a:extLst>
          </p:cNvPr>
          <p:cNvPicPr>
            <a:picLocks noGrp="1" noChangeAspect="1"/>
          </p:cNvPicPr>
          <p:nvPr>
            <p:ph idx="1"/>
          </p:nvPr>
        </p:nvPicPr>
        <p:blipFill rotWithShape="1">
          <a:blip r:embed="rId2"/>
          <a:srcRect l="1446" t="24605" b="2525"/>
          <a:stretch/>
        </p:blipFill>
        <p:spPr>
          <a:xfrm>
            <a:off x="346841" y="1852448"/>
            <a:ext cx="10703672" cy="5087008"/>
          </a:xfrm>
          <a:prstGeom prst="rect">
            <a:avLst/>
          </a:prstGeom>
        </p:spPr>
      </p:pic>
    </p:spTree>
    <p:extLst>
      <p:ext uri="{BB962C8B-B14F-4D97-AF65-F5344CB8AC3E}">
        <p14:creationId xmlns:p14="http://schemas.microsoft.com/office/powerpoint/2010/main" val="16660557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21FAEE-6B9D-490B-AE71-B528E6A9E6CC}"/>
              </a:ext>
            </a:extLst>
          </p:cNvPr>
          <p:cNvSpPr>
            <a:spLocks noGrp="1"/>
          </p:cNvSpPr>
          <p:nvPr>
            <p:ph type="title"/>
          </p:nvPr>
        </p:nvSpPr>
        <p:spPr/>
        <p:txBody>
          <a:bodyPr/>
          <a:lstStyle/>
          <a:p>
            <a:endParaRPr lang="sv-SE"/>
          </a:p>
        </p:txBody>
      </p:sp>
      <p:sp>
        <p:nvSpPr>
          <p:cNvPr id="3" name="Platshållare för innehåll 2">
            <a:extLst>
              <a:ext uri="{FF2B5EF4-FFF2-40B4-BE49-F238E27FC236}">
                <a16:creationId xmlns:a16="http://schemas.microsoft.com/office/drawing/2014/main" id="{E7401BB2-63C4-4170-8E22-F43FC461362A}"/>
              </a:ext>
            </a:extLst>
          </p:cNvPr>
          <p:cNvSpPr>
            <a:spLocks noGrp="1"/>
          </p:cNvSpPr>
          <p:nvPr>
            <p:ph idx="1"/>
          </p:nvPr>
        </p:nvSpPr>
        <p:spPr/>
        <p:txBody>
          <a:bodyPr/>
          <a:lstStyle/>
          <a:p>
            <a:r>
              <a:rPr lang="sv-SE" dirty="0">
                <a:hlinkClick r:id="rId2"/>
              </a:rPr>
              <a:t>https://www.expressen.se/nyheter/ramlar-ut-sma-bitar-av-natet-nar-jag-gar-pa-toaletten/</a:t>
            </a:r>
            <a:endParaRPr lang="sv-SE" dirty="0"/>
          </a:p>
          <a:p>
            <a:endParaRPr lang="sv-SE" dirty="0"/>
          </a:p>
        </p:txBody>
      </p:sp>
    </p:spTree>
    <p:extLst>
      <p:ext uri="{BB962C8B-B14F-4D97-AF65-F5344CB8AC3E}">
        <p14:creationId xmlns:p14="http://schemas.microsoft.com/office/powerpoint/2010/main" val="400346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9D5D58-21CA-443C-A629-E34007AD17C6}"/>
              </a:ext>
            </a:extLst>
          </p:cNvPr>
          <p:cNvSpPr>
            <a:spLocks noGrp="1"/>
          </p:cNvSpPr>
          <p:nvPr>
            <p:ph type="title"/>
          </p:nvPr>
        </p:nvSpPr>
        <p:spPr/>
        <p:txBody>
          <a:bodyPr/>
          <a:lstStyle/>
          <a:p>
            <a:r>
              <a:rPr lang="sv-SE" dirty="0"/>
              <a:t>Vad har vi för reglemente i Sverige?</a:t>
            </a:r>
            <a:br>
              <a:rPr lang="sv-SE" dirty="0"/>
            </a:br>
            <a:endParaRPr lang="sv-SE" dirty="0"/>
          </a:p>
        </p:txBody>
      </p:sp>
      <p:sp>
        <p:nvSpPr>
          <p:cNvPr id="3" name="Platshållare för innehåll 2">
            <a:extLst>
              <a:ext uri="{FF2B5EF4-FFF2-40B4-BE49-F238E27FC236}">
                <a16:creationId xmlns:a16="http://schemas.microsoft.com/office/drawing/2014/main" id="{9FF0C77F-8015-41F2-9DCF-CA6554517E8F}"/>
              </a:ext>
            </a:extLst>
          </p:cNvPr>
          <p:cNvSpPr>
            <a:spLocks noGrp="1"/>
          </p:cNvSpPr>
          <p:nvPr>
            <p:ph idx="1"/>
          </p:nvPr>
        </p:nvSpPr>
        <p:spPr/>
        <p:txBody>
          <a:bodyPr/>
          <a:lstStyle/>
          <a:p>
            <a:r>
              <a:rPr lang="sv-SE" dirty="0"/>
              <a:t>Inkontinens:</a:t>
            </a:r>
          </a:p>
          <a:p>
            <a:r>
              <a:rPr lang="sv-SE" dirty="0">
                <a:hlinkClick r:id="rId2"/>
              </a:rPr>
              <a:t>https://www.socialstyrelsen.se/SiteCollectionDocuments/nationella-indikationer-operation-anstrangningsinkontinens-kvinnor.pdf</a:t>
            </a:r>
            <a:endParaRPr lang="sv-SE" dirty="0"/>
          </a:p>
          <a:p>
            <a:r>
              <a:rPr lang="sv-SE" dirty="0"/>
              <a:t>Prolaps:</a:t>
            </a:r>
          </a:p>
          <a:p>
            <a:r>
              <a:rPr lang="sv-SE" dirty="0"/>
              <a:t>UR-Args prolapsrapport från 2009</a:t>
            </a:r>
          </a:p>
        </p:txBody>
      </p:sp>
    </p:spTree>
    <p:extLst>
      <p:ext uri="{BB962C8B-B14F-4D97-AF65-F5344CB8AC3E}">
        <p14:creationId xmlns:p14="http://schemas.microsoft.com/office/powerpoint/2010/main" val="4234915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FBAC6-CC74-4885-BD3F-C2FC4EFB828B}"/>
              </a:ext>
            </a:extLst>
          </p:cNvPr>
          <p:cNvSpPr>
            <a:spLocks noGrp="1"/>
          </p:cNvSpPr>
          <p:nvPr>
            <p:ph type="title"/>
          </p:nvPr>
        </p:nvSpPr>
        <p:spPr>
          <a:xfrm>
            <a:off x="314036" y="258619"/>
            <a:ext cx="11039764" cy="1432070"/>
          </a:xfrm>
        </p:spPr>
        <p:txBody>
          <a:bodyPr>
            <a:normAutofit fontScale="90000"/>
          </a:bodyPr>
          <a:lstStyle/>
          <a:p>
            <a:r>
              <a:rPr lang="sv-SE" dirty="0" err="1"/>
              <a:t>Baroness</a:t>
            </a:r>
            <a:r>
              <a:rPr lang="sv-SE" dirty="0"/>
              <a:t> </a:t>
            </a:r>
            <a:r>
              <a:rPr lang="sv-SE" dirty="0" err="1"/>
              <a:t>Cumberledges</a:t>
            </a:r>
            <a:r>
              <a:rPr lang="sv-SE" dirty="0"/>
              <a:t> villkor för inkontinensnätanvändning i UK kontra </a:t>
            </a:r>
            <a:br>
              <a:rPr lang="sv-SE" dirty="0"/>
            </a:br>
            <a:r>
              <a:rPr lang="sv-SE" dirty="0">
                <a:solidFill>
                  <a:srgbClr val="00B050"/>
                </a:solidFill>
              </a:rPr>
              <a:t>hur det ser ut i Sverige</a:t>
            </a:r>
          </a:p>
        </p:txBody>
      </p:sp>
      <p:sp>
        <p:nvSpPr>
          <p:cNvPr id="3" name="Platshållare för innehåll 2">
            <a:extLst>
              <a:ext uri="{FF2B5EF4-FFF2-40B4-BE49-F238E27FC236}">
                <a16:creationId xmlns:a16="http://schemas.microsoft.com/office/drawing/2014/main" id="{60C5D5A7-957F-4371-A223-22F1706FD3CB}"/>
              </a:ext>
            </a:extLst>
          </p:cNvPr>
          <p:cNvSpPr>
            <a:spLocks noGrp="1"/>
          </p:cNvSpPr>
          <p:nvPr>
            <p:ph idx="1"/>
          </p:nvPr>
        </p:nvSpPr>
        <p:spPr>
          <a:xfrm>
            <a:off x="314036" y="1947542"/>
            <a:ext cx="6465455" cy="5167312"/>
          </a:xfrm>
        </p:spPr>
        <p:txBody>
          <a:bodyPr>
            <a:normAutofit fontScale="70000" lnSpcReduction="20000"/>
          </a:bodyPr>
          <a:lstStyle/>
          <a:p>
            <a:r>
              <a:rPr lang="en-US" dirty="0"/>
              <a:t>• Surgeons should only undertake operations for SUI if they are appropriately trained, and only if they undertake operations regularly; (</a:t>
            </a:r>
            <a:r>
              <a:rPr lang="en-US" dirty="0">
                <a:solidFill>
                  <a:srgbClr val="00B050"/>
                </a:solidFill>
              </a:rPr>
              <a:t>NMI!)</a:t>
            </a:r>
            <a:br>
              <a:rPr lang="en-US" dirty="0"/>
            </a:br>
            <a:br>
              <a:rPr lang="en-US" dirty="0"/>
            </a:br>
            <a:r>
              <a:rPr lang="en-US" dirty="0">
                <a:solidFill>
                  <a:srgbClr val="00B050"/>
                </a:solidFill>
              </a:rPr>
              <a:t>• Surgeons report every procedure to a national database;</a:t>
            </a:r>
            <a:br>
              <a:rPr lang="en-US" dirty="0"/>
            </a:br>
            <a:br>
              <a:rPr lang="en-US" dirty="0"/>
            </a:br>
            <a:r>
              <a:rPr lang="en-US" dirty="0">
                <a:solidFill>
                  <a:srgbClr val="00B050"/>
                </a:solidFill>
              </a:rPr>
              <a:t>• A register of operations is maintained to ensure every procedure is notified and the woman identified who has undergone the surgery;</a:t>
            </a:r>
            <a:br>
              <a:rPr lang="en-US" dirty="0">
                <a:solidFill>
                  <a:srgbClr val="00B050"/>
                </a:solidFill>
              </a:rPr>
            </a:br>
            <a:br>
              <a:rPr lang="en-US" dirty="0"/>
            </a:br>
            <a:r>
              <a:rPr lang="en-US" dirty="0"/>
              <a:t>• Reporting of complications via (Medicines &amp; Healthcare products Regulatory Agency ) “</a:t>
            </a:r>
            <a:r>
              <a:rPr lang="en-US" dirty="0" err="1"/>
              <a:t>Läkemedelsverket</a:t>
            </a:r>
            <a:r>
              <a:rPr lang="en-US" dirty="0"/>
              <a:t>” MHRA is linked to the register</a:t>
            </a:r>
            <a:r>
              <a:rPr lang="en-US" dirty="0">
                <a:solidFill>
                  <a:srgbClr val="00B050"/>
                </a:solidFill>
              </a:rPr>
              <a:t>;</a:t>
            </a:r>
            <a:br>
              <a:rPr lang="en-US" dirty="0"/>
            </a:br>
            <a:br>
              <a:rPr lang="en-US" dirty="0"/>
            </a:br>
            <a:r>
              <a:rPr lang="en-US" dirty="0"/>
              <a:t>• Identification and accreditation of specialist </a:t>
            </a:r>
            <a:r>
              <a:rPr lang="en-US" dirty="0" err="1"/>
              <a:t>centres</a:t>
            </a:r>
            <a:r>
              <a:rPr lang="en-US" dirty="0"/>
              <a:t> for SUI mesh procedures, for removal procedures and other aspects of care for those adversely affected by surgical mesh; (</a:t>
            </a:r>
            <a:r>
              <a:rPr lang="en-US" dirty="0" err="1">
                <a:solidFill>
                  <a:srgbClr val="00B050"/>
                </a:solidFill>
              </a:rPr>
              <a:t>nivåstrukturering</a:t>
            </a:r>
            <a:r>
              <a:rPr lang="en-US" dirty="0">
                <a:solidFill>
                  <a:srgbClr val="00B050"/>
                </a:solidFill>
              </a:rPr>
              <a:t>?</a:t>
            </a:r>
            <a:r>
              <a:rPr lang="en-US" dirty="0"/>
              <a:t>) </a:t>
            </a:r>
            <a:br>
              <a:rPr lang="en-US" dirty="0"/>
            </a:br>
            <a:br>
              <a:rPr lang="en-US" dirty="0"/>
            </a:br>
            <a:r>
              <a:rPr lang="en-US" dirty="0"/>
              <a:t>• NICE guidelines on the use of mesh for SUI are published. </a:t>
            </a:r>
            <a:r>
              <a:rPr lang="en-US" dirty="0">
                <a:hlinkClick r:id="rId2"/>
              </a:rPr>
              <a:t>https://www.nice.org.uk/news/article/nice-says-non-surgical-options-should-be-offered-first-for-stress-urinary-incontinence-or-pelvic-organ-prolapse</a:t>
            </a:r>
            <a:endParaRPr lang="sv-SE" dirty="0"/>
          </a:p>
        </p:txBody>
      </p:sp>
      <p:pic>
        <p:nvPicPr>
          <p:cNvPr id="5" name="Bildobjekt 4">
            <a:extLst>
              <a:ext uri="{FF2B5EF4-FFF2-40B4-BE49-F238E27FC236}">
                <a16:creationId xmlns:a16="http://schemas.microsoft.com/office/drawing/2014/main" id="{B4B81EB7-0068-4D92-AEA3-2601EE0BF7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4945" y="1187236"/>
            <a:ext cx="4017055" cy="5670764"/>
          </a:xfrm>
          <a:prstGeom prst="rect">
            <a:avLst/>
          </a:prstGeom>
        </p:spPr>
      </p:pic>
    </p:spTree>
    <p:extLst>
      <p:ext uri="{BB962C8B-B14F-4D97-AF65-F5344CB8AC3E}">
        <p14:creationId xmlns:p14="http://schemas.microsoft.com/office/powerpoint/2010/main" val="80619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0E95CA1-944F-499E-9EEA-D2C3205B3515}"/>
              </a:ext>
            </a:extLst>
          </p:cNvPr>
          <p:cNvSpPr>
            <a:spLocks noGrp="1"/>
          </p:cNvSpPr>
          <p:nvPr>
            <p:ph type="title"/>
          </p:nvPr>
        </p:nvSpPr>
        <p:spPr/>
        <p:txBody>
          <a:bodyPr/>
          <a:lstStyle/>
          <a:p>
            <a:r>
              <a:rPr lang="sv-SE" dirty="0"/>
              <a:t>Hur ser det ut i Gynopregistret:</a:t>
            </a:r>
          </a:p>
        </p:txBody>
      </p:sp>
      <p:sp>
        <p:nvSpPr>
          <p:cNvPr id="3" name="Platshållare för innehåll 2">
            <a:extLst>
              <a:ext uri="{FF2B5EF4-FFF2-40B4-BE49-F238E27FC236}">
                <a16:creationId xmlns:a16="http://schemas.microsoft.com/office/drawing/2014/main" id="{FAFDDCBE-E429-480A-AA73-AF605477970D}"/>
              </a:ext>
            </a:extLst>
          </p:cNvPr>
          <p:cNvSpPr>
            <a:spLocks noGrp="1"/>
          </p:cNvSpPr>
          <p:nvPr>
            <p:ph idx="1"/>
          </p:nvPr>
        </p:nvSpPr>
        <p:spPr/>
        <p:txBody>
          <a:bodyPr>
            <a:normAutofit fontScale="92500"/>
          </a:bodyPr>
          <a:lstStyle/>
          <a:p>
            <a:r>
              <a:rPr lang="sv-SE" dirty="0"/>
              <a:t>Specialrapport 2017 från Gynop, Malin </a:t>
            </a:r>
            <a:r>
              <a:rPr lang="sv-SE" dirty="0" err="1"/>
              <a:t>Kallenfeldt</a:t>
            </a:r>
            <a:r>
              <a:rPr lang="sv-SE" dirty="0"/>
              <a:t> :</a:t>
            </a:r>
          </a:p>
          <a:p>
            <a:r>
              <a:rPr lang="sv-SE" dirty="0"/>
              <a:t>I denna studie var prevalensen av allvarliga komplikationer 3.9%. De vanligast förekommande kategorierna av allvarliga komplikationer totalt sett var Urinvägar (blåsskada, </a:t>
            </a:r>
            <a:r>
              <a:rPr lang="sv-SE" dirty="0" err="1"/>
              <a:t>uretärskada</a:t>
            </a:r>
            <a:r>
              <a:rPr lang="sv-SE" dirty="0"/>
              <a:t> och blåstömningsbesvär), Infektion (bukvägg), Blödning (annat) och Smärta (smärta UNS).</a:t>
            </a:r>
          </a:p>
          <a:p>
            <a:pPr marL="0" indent="0">
              <a:buNone/>
            </a:pPr>
            <a:r>
              <a:rPr lang="sv-SE" dirty="0"/>
              <a:t>Implantat endast 0.01%- inte allvarliga?  För tidigt ? </a:t>
            </a:r>
            <a:r>
              <a:rPr lang="sv-SE"/>
              <a:t>Ej rapporterade?</a:t>
            </a:r>
            <a:endParaRPr lang="sv-SE" dirty="0"/>
          </a:p>
          <a:p>
            <a:endParaRPr lang="sv-SE" dirty="0"/>
          </a:p>
          <a:p>
            <a:r>
              <a:rPr lang="sv-SE" dirty="0">
                <a:hlinkClick r:id="rId2"/>
              </a:rPr>
              <a:t>http://www2.gynop.se/wp-content/uploads/2018/02/GynOp%C3%85terrapportAllvarligakomplikationer170915.pdf</a:t>
            </a:r>
            <a:endParaRPr lang="sv-SE" dirty="0"/>
          </a:p>
        </p:txBody>
      </p:sp>
    </p:spTree>
    <p:extLst>
      <p:ext uri="{BB962C8B-B14F-4D97-AF65-F5344CB8AC3E}">
        <p14:creationId xmlns:p14="http://schemas.microsoft.com/office/powerpoint/2010/main" val="3909807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E920B0-45FE-4D71-A762-29254C93A259}"/>
              </a:ext>
            </a:extLst>
          </p:cNvPr>
          <p:cNvSpPr>
            <a:spLocks noGrp="1"/>
          </p:cNvSpPr>
          <p:nvPr>
            <p:ph type="title"/>
          </p:nvPr>
        </p:nvSpPr>
        <p:spPr/>
        <p:txBody>
          <a:bodyPr/>
          <a:lstStyle/>
          <a:p>
            <a:r>
              <a:rPr lang="sv-SE" dirty="0"/>
              <a:t>Alla ingrepp medför risk för komplikationer</a:t>
            </a:r>
          </a:p>
        </p:txBody>
      </p:sp>
      <p:sp>
        <p:nvSpPr>
          <p:cNvPr id="3" name="Platshållare för innehåll 2">
            <a:extLst>
              <a:ext uri="{FF2B5EF4-FFF2-40B4-BE49-F238E27FC236}">
                <a16:creationId xmlns:a16="http://schemas.microsoft.com/office/drawing/2014/main" id="{932BA659-FC21-48A3-972A-A0C546B6DEDB}"/>
              </a:ext>
            </a:extLst>
          </p:cNvPr>
          <p:cNvSpPr>
            <a:spLocks noGrp="1"/>
          </p:cNvSpPr>
          <p:nvPr>
            <p:ph idx="1"/>
          </p:nvPr>
        </p:nvSpPr>
        <p:spPr/>
        <p:txBody>
          <a:bodyPr>
            <a:normAutofit fontScale="92500" lnSpcReduction="10000"/>
          </a:bodyPr>
          <a:lstStyle/>
          <a:p>
            <a:r>
              <a:rPr lang="sv-SE" dirty="0"/>
              <a:t>Patientinformation</a:t>
            </a:r>
          </a:p>
          <a:p>
            <a:pPr lvl="1"/>
            <a:r>
              <a:rPr lang="sv-SE" dirty="0"/>
              <a:t>Allvarliga komplikationer ska informeras om även om de är sällsynta</a:t>
            </a:r>
          </a:p>
          <a:p>
            <a:pPr lvl="1"/>
            <a:r>
              <a:rPr lang="sv-SE" dirty="0"/>
              <a:t>Det är svårare att informera rätt än att operera</a:t>
            </a:r>
          </a:p>
          <a:p>
            <a:pPr lvl="1"/>
            <a:r>
              <a:rPr lang="sv-SE" dirty="0"/>
              <a:t>Riskbeteende finns hos både hos kirurger och patienter</a:t>
            </a:r>
          </a:p>
          <a:p>
            <a:r>
              <a:rPr lang="sv-SE" dirty="0"/>
              <a:t>Komplikationshantering är inte bara kirurgi</a:t>
            </a:r>
          </a:p>
          <a:p>
            <a:pPr lvl="1"/>
            <a:r>
              <a:rPr lang="sv-SE" dirty="0"/>
              <a:t>Psykosocialt stöd, ”krisgrupp”, multidisciplinärt team, bäckensmärtkompetens, visa patienten att vi har en plan</a:t>
            </a:r>
          </a:p>
          <a:p>
            <a:r>
              <a:rPr lang="sv-SE" dirty="0"/>
              <a:t>Hur kan vi utveckla registret för att lära oss om det bästa sättet att hantera komplikationer?</a:t>
            </a:r>
          </a:p>
          <a:p>
            <a:r>
              <a:rPr lang="sv-SE" dirty="0"/>
              <a:t>Vi behöver lära oss av historien</a:t>
            </a:r>
          </a:p>
          <a:p>
            <a:r>
              <a:rPr lang="sv-SE" dirty="0"/>
              <a:t>Vi behöver lära oss av patienterna</a:t>
            </a:r>
          </a:p>
          <a:p>
            <a:pPr lvl="1"/>
            <a:endParaRPr lang="sv-SE" dirty="0"/>
          </a:p>
          <a:p>
            <a:pPr marL="0" indent="0">
              <a:buNone/>
            </a:pPr>
            <a:endParaRPr lang="sv-SE" dirty="0"/>
          </a:p>
        </p:txBody>
      </p:sp>
    </p:spTree>
    <p:extLst>
      <p:ext uri="{BB962C8B-B14F-4D97-AF65-F5344CB8AC3E}">
        <p14:creationId xmlns:p14="http://schemas.microsoft.com/office/powerpoint/2010/main" val="250952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9966BC0-C72C-4662-A365-F5191DB994D7}"/>
              </a:ext>
            </a:extLst>
          </p:cNvPr>
          <p:cNvSpPr>
            <a:spLocks noGrp="1" noChangeArrowheads="1"/>
          </p:cNvSpPr>
          <p:nvPr>
            <p:ph type="title"/>
          </p:nvPr>
        </p:nvSpPr>
        <p:spPr/>
        <p:txBody>
          <a:bodyPr>
            <a:normAutofit/>
          </a:bodyPr>
          <a:lstStyle/>
          <a:p>
            <a:pPr eaLnBrk="1" hangingPunct="1">
              <a:defRPr/>
            </a:pPr>
            <a:r>
              <a:rPr lang="sv-SE"/>
              <a:t>Behandling Ansträngningsinkontinens</a:t>
            </a:r>
          </a:p>
        </p:txBody>
      </p:sp>
      <p:sp>
        <p:nvSpPr>
          <p:cNvPr id="31747" name="Rectangle 3">
            <a:extLst>
              <a:ext uri="{FF2B5EF4-FFF2-40B4-BE49-F238E27FC236}">
                <a16:creationId xmlns:a16="http://schemas.microsoft.com/office/drawing/2014/main" id="{92074BAF-5F9D-40D6-B8F4-BD5B00FD7E0E}"/>
              </a:ext>
            </a:extLst>
          </p:cNvPr>
          <p:cNvSpPr>
            <a:spLocks noGrp="1"/>
          </p:cNvSpPr>
          <p:nvPr>
            <p:ph idx="1"/>
          </p:nvPr>
        </p:nvSpPr>
        <p:spPr/>
        <p:txBody>
          <a:bodyPr/>
          <a:lstStyle/>
          <a:p>
            <a:pPr eaLnBrk="1" hangingPunct="1">
              <a:lnSpc>
                <a:spcPct val="90000"/>
              </a:lnSpc>
            </a:pPr>
            <a:r>
              <a:rPr lang="sv-SE" altLang="sv-SE"/>
              <a:t>Viktreduktion vid övervikt</a:t>
            </a:r>
          </a:p>
          <a:p>
            <a:pPr eaLnBrk="1" hangingPunct="1">
              <a:lnSpc>
                <a:spcPct val="90000"/>
              </a:lnSpc>
            </a:pPr>
            <a:r>
              <a:rPr lang="sv-SE" altLang="sv-SE"/>
              <a:t>Bäckenbottenträning</a:t>
            </a:r>
          </a:p>
          <a:p>
            <a:pPr eaLnBrk="1" hangingPunct="1">
              <a:lnSpc>
                <a:spcPct val="90000"/>
              </a:lnSpc>
            </a:pPr>
            <a:r>
              <a:rPr lang="sv-SE" altLang="sv-SE"/>
              <a:t>Båge eller ring</a:t>
            </a:r>
          </a:p>
          <a:p>
            <a:pPr eaLnBrk="1" hangingPunct="1">
              <a:lnSpc>
                <a:spcPct val="90000"/>
              </a:lnSpc>
            </a:pPr>
            <a:r>
              <a:rPr lang="sv-SE" altLang="sv-SE"/>
              <a:t>Farmaka</a:t>
            </a:r>
          </a:p>
          <a:p>
            <a:pPr lvl="1" eaLnBrk="1" hangingPunct="1">
              <a:lnSpc>
                <a:spcPct val="90000"/>
              </a:lnSpc>
              <a:buFont typeface="Tahoma" panose="020B0604030504040204" pitchFamily="34" charset="0"/>
              <a:buChar char="–"/>
            </a:pPr>
            <a:r>
              <a:rPr lang="sv-SE" altLang="sv-SE"/>
              <a:t>serotonin- och noradrenalinåterupptagshämmare?</a:t>
            </a:r>
          </a:p>
          <a:p>
            <a:pPr lvl="1" eaLnBrk="1" hangingPunct="1">
              <a:lnSpc>
                <a:spcPct val="90000"/>
              </a:lnSpc>
              <a:buFont typeface="Tahoma" panose="020B0604030504040204" pitchFamily="34" charset="0"/>
              <a:buNone/>
            </a:pPr>
            <a:endParaRPr lang="sv-SE" altLang="sv-SE"/>
          </a:p>
          <a:p>
            <a:pPr eaLnBrk="1" hangingPunct="1">
              <a:lnSpc>
                <a:spcPct val="90000"/>
              </a:lnSpc>
            </a:pPr>
            <a:r>
              <a:rPr lang="sv-SE" altLang="sv-SE"/>
              <a:t>Periuretral injektionsbehandling </a:t>
            </a:r>
          </a:p>
          <a:p>
            <a:pPr eaLnBrk="1" hangingPunct="1">
              <a:lnSpc>
                <a:spcPct val="90000"/>
              </a:lnSpc>
            </a:pPr>
            <a:r>
              <a:rPr lang="sv-SE" altLang="sv-SE"/>
              <a:t>Operation </a:t>
            </a:r>
          </a:p>
          <a:p>
            <a:pPr lvl="1" eaLnBrk="1" hangingPunct="1">
              <a:lnSpc>
                <a:spcPct val="90000"/>
              </a:lnSpc>
              <a:buFont typeface="Tahoma" panose="020B0604030504040204" pitchFamily="34" charset="0"/>
              <a:buChar char="–"/>
            </a:pPr>
            <a:r>
              <a:rPr lang="sv-SE" altLang="sv-SE"/>
              <a:t>Tension free vaginal tape (TVT)</a:t>
            </a:r>
          </a:p>
          <a:p>
            <a:pPr lvl="1" eaLnBrk="1" hangingPunct="1">
              <a:lnSpc>
                <a:spcPct val="90000"/>
              </a:lnSpc>
              <a:buFont typeface="Tahoma" panose="020B0604030504040204" pitchFamily="34" charset="0"/>
              <a:buChar char="–"/>
            </a:pPr>
            <a:endParaRPr lang="sv-SE" altLang="sv-SE"/>
          </a:p>
          <a:p>
            <a:pPr lvl="1" eaLnBrk="1" hangingPunct="1">
              <a:lnSpc>
                <a:spcPct val="90000"/>
              </a:lnSpc>
              <a:buFont typeface="Tahoma" panose="020B0604030504040204" pitchFamily="34" charset="0"/>
              <a:buChar char="–"/>
            </a:pPr>
            <a:endParaRPr lang="sv-SE" altLang="sv-SE"/>
          </a:p>
        </p:txBody>
      </p:sp>
    </p:spTree>
    <p:extLst>
      <p:ext uri="{BB962C8B-B14F-4D97-AF65-F5344CB8AC3E}">
        <p14:creationId xmlns:p14="http://schemas.microsoft.com/office/powerpoint/2010/main" val="558955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additive="base">
                                        <p:cTn id="29"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1747">
                                            <p:txEl>
                                              <p:pRg st="6" end="6"/>
                                            </p:txEl>
                                          </p:spTgt>
                                        </p:tgtEl>
                                        <p:attrNameLst>
                                          <p:attrName>style.visibility</p:attrName>
                                        </p:attrNameLst>
                                      </p:cBhvr>
                                      <p:to>
                                        <p:strVal val="visible"/>
                                      </p:to>
                                    </p:set>
                                    <p:anim calcmode="lin" valueType="num">
                                      <p:cBhvr additive="base">
                                        <p:cTn id="35" dur="500" fill="hold"/>
                                        <p:tgtEl>
                                          <p:spTgt spid="3174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1747">
                                            <p:txEl>
                                              <p:pRg st="7" end="7"/>
                                            </p:txEl>
                                          </p:spTgt>
                                        </p:tgtEl>
                                        <p:attrNameLst>
                                          <p:attrName>style.visibility</p:attrName>
                                        </p:attrNameLst>
                                      </p:cBhvr>
                                      <p:to>
                                        <p:strVal val="visible"/>
                                      </p:to>
                                    </p:set>
                                    <p:anim calcmode="lin" valueType="num">
                                      <p:cBhvr additive="base">
                                        <p:cTn id="41" dur="500" fill="hold"/>
                                        <p:tgtEl>
                                          <p:spTgt spid="31747">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1747">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747">
                                            <p:txEl>
                                              <p:pRg st="8" end="8"/>
                                            </p:txEl>
                                          </p:spTgt>
                                        </p:tgtEl>
                                        <p:attrNameLst>
                                          <p:attrName>style.visibility</p:attrName>
                                        </p:attrNameLst>
                                      </p:cBhvr>
                                      <p:to>
                                        <p:strVal val="visible"/>
                                      </p:to>
                                    </p:set>
                                    <p:anim calcmode="lin" valueType="num">
                                      <p:cBhvr additive="base">
                                        <p:cTn id="45" dur="500" fill="hold"/>
                                        <p:tgtEl>
                                          <p:spTgt spid="31747">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174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9E4A202-E0E5-47D6-9468-333D69B256FD}"/>
              </a:ext>
            </a:extLst>
          </p:cNvPr>
          <p:cNvSpPr>
            <a:spLocks noGrp="1"/>
          </p:cNvSpPr>
          <p:nvPr>
            <p:ph type="title"/>
          </p:nvPr>
        </p:nvSpPr>
        <p:spPr/>
        <p:txBody>
          <a:bodyPr/>
          <a:lstStyle/>
          <a:p>
            <a:r>
              <a:rPr lang="sv-SE" dirty="0"/>
              <a:t>Före 1997 var </a:t>
            </a:r>
            <a:r>
              <a:rPr lang="sv-SE" dirty="0" err="1"/>
              <a:t>Burchplastiken</a:t>
            </a:r>
            <a:r>
              <a:rPr lang="sv-SE" dirty="0"/>
              <a:t> den minst dåliga av ett 20-tal operationsmetoder</a:t>
            </a:r>
          </a:p>
        </p:txBody>
      </p:sp>
      <p:pic>
        <p:nvPicPr>
          <p:cNvPr id="5" name="Platshållare för innehåll 4">
            <a:extLst>
              <a:ext uri="{FF2B5EF4-FFF2-40B4-BE49-F238E27FC236}">
                <a16:creationId xmlns:a16="http://schemas.microsoft.com/office/drawing/2014/main" id="{CFFA2524-62BE-4386-BF53-4B8DB51A81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29534" y="1825625"/>
            <a:ext cx="4132931" cy="4351338"/>
          </a:xfrm>
        </p:spPr>
      </p:pic>
    </p:spTree>
    <p:extLst>
      <p:ext uri="{BB962C8B-B14F-4D97-AF65-F5344CB8AC3E}">
        <p14:creationId xmlns:p14="http://schemas.microsoft.com/office/powerpoint/2010/main" val="319572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4358F1-24A5-4B8F-AC7F-8E765D5A2D1E}"/>
              </a:ext>
            </a:extLst>
          </p:cNvPr>
          <p:cNvSpPr>
            <a:spLocks noGrp="1"/>
          </p:cNvSpPr>
          <p:nvPr>
            <p:ph type="title"/>
          </p:nvPr>
        </p:nvSpPr>
        <p:spPr/>
        <p:txBody>
          <a:bodyPr>
            <a:normAutofit fontScale="90000"/>
          </a:bodyPr>
          <a:lstStyle/>
          <a:p>
            <a:br>
              <a:rPr lang="sv-SE" dirty="0"/>
            </a:br>
            <a:r>
              <a:rPr lang="sv-SE" b="1" dirty="0"/>
              <a:t>A multicenter </a:t>
            </a:r>
            <a:r>
              <a:rPr lang="sv-SE" b="1" dirty="0" err="1"/>
              <a:t>study</a:t>
            </a:r>
            <a:r>
              <a:rPr lang="sv-SE" b="1" dirty="0"/>
              <a:t> </a:t>
            </a:r>
            <a:r>
              <a:rPr lang="sv-SE" b="1" dirty="0" err="1"/>
              <a:t>of</a:t>
            </a:r>
            <a:r>
              <a:rPr lang="sv-SE" b="1" dirty="0"/>
              <a:t> tension-</a:t>
            </a:r>
            <a:r>
              <a:rPr lang="sv-SE" b="1" dirty="0" err="1"/>
              <a:t>free</a:t>
            </a:r>
            <a:r>
              <a:rPr lang="sv-SE" b="1" dirty="0"/>
              <a:t> vaginal tape (TVT) for </a:t>
            </a:r>
            <a:r>
              <a:rPr lang="sv-SE" b="1" dirty="0" err="1"/>
              <a:t>surgical</a:t>
            </a:r>
            <a:r>
              <a:rPr lang="sv-SE" b="1" dirty="0"/>
              <a:t> </a:t>
            </a:r>
            <a:r>
              <a:rPr lang="sv-SE" b="1" dirty="0" err="1"/>
              <a:t>treatment</a:t>
            </a:r>
            <a:r>
              <a:rPr lang="sv-SE" b="1" dirty="0"/>
              <a:t> </a:t>
            </a:r>
            <a:r>
              <a:rPr lang="sv-SE" b="1" dirty="0" err="1"/>
              <a:t>of</a:t>
            </a:r>
            <a:r>
              <a:rPr lang="sv-SE" b="1" dirty="0"/>
              <a:t> stress </a:t>
            </a:r>
            <a:r>
              <a:rPr lang="sv-SE" b="1" dirty="0" err="1"/>
              <a:t>urinary</a:t>
            </a:r>
            <a:r>
              <a:rPr lang="sv-SE" b="1" dirty="0"/>
              <a:t> </a:t>
            </a:r>
            <a:r>
              <a:rPr lang="sv-SE" b="1" dirty="0" err="1"/>
              <a:t>incontinence</a:t>
            </a:r>
            <a:r>
              <a:rPr lang="sv-SE" b="1" dirty="0"/>
              <a:t>.</a:t>
            </a:r>
            <a:br>
              <a:rPr lang="sv-SE" b="1" dirty="0"/>
            </a:br>
            <a:r>
              <a:rPr lang="sv-SE" sz="1800" u="sng" dirty="0" err="1">
                <a:hlinkClick r:id="rId2"/>
              </a:rPr>
              <a:t>Ulmsten</a:t>
            </a:r>
            <a:r>
              <a:rPr lang="sv-SE" sz="1800" u="sng" dirty="0">
                <a:hlinkClick r:id="rId2"/>
              </a:rPr>
              <a:t> U</a:t>
            </a:r>
            <a:r>
              <a:rPr lang="sv-SE" sz="1800" baseline="30000" dirty="0"/>
              <a:t>1</a:t>
            </a:r>
            <a:r>
              <a:rPr lang="sv-SE" sz="1800" dirty="0"/>
              <a:t>, </a:t>
            </a:r>
            <a:r>
              <a:rPr lang="sv-SE" sz="1800" u="sng" dirty="0" err="1">
                <a:hlinkClick r:id="rId3"/>
              </a:rPr>
              <a:t>Falconer</a:t>
            </a:r>
            <a:r>
              <a:rPr lang="sv-SE" sz="1800" u="sng" dirty="0">
                <a:hlinkClick r:id="rId3"/>
              </a:rPr>
              <a:t> C</a:t>
            </a:r>
            <a:r>
              <a:rPr lang="sv-SE" sz="1800" dirty="0"/>
              <a:t>, </a:t>
            </a:r>
            <a:r>
              <a:rPr lang="sv-SE" sz="1800" u="sng" dirty="0">
                <a:hlinkClick r:id="rId4"/>
              </a:rPr>
              <a:t>Johnson P</a:t>
            </a:r>
            <a:r>
              <a:rPr lang="sv-SE" sz="1800" dirty="0"/>
              <a:t>, </a:t>
            </a:r>
            <a:r>
              <a:rPr lang="sv-SE" sz="1800" u="sng" dirty="0" err="1">
                <a:hlinkClick r:id="rId5"/>
              </a:rPr>
              <a:t>Jomaa</a:t>
            </a:r>
            <a:r>
              <a:rPr lang="sv-SE" sz="1800" u="sng" dirty="0">
                <a:hlinkClick r:id="rId5"/>
              </a:rPr>
              <a:t> M</a:t>
            </a:r>
            <a:r>
              <a:rPr lang="sv-SE" sz="1800" dirty="0"/>
              <a:t>, </a:t>
            </a:r>
            <a:r>
              <a:rPr lang="sv-SE" sz="1800" u="sng" dirty="0">
                <a:hlinkClick r:id="rId6"/>
              </a:rPr>
              <a:t>Lannér L</a:t>
            </a:r>
            <a:r>
              <a:rPr lang="sv-SE" sz="1800" dirty="0"/>
              <a:t>, </a:t>
            </a:r>
            <a:r>
              <a:rPr lang="sv-SE" sz="1800" u="sng" dirty="0">
                <a:hlinkClick r:id="rId7"/>
              </a:rPr>
              <a:t>Nilsson CG</a:t>
            </a:r>
            <a:r>
              <a:rPr lang="sv-SE" sz="1800" dirty="0"/>
              <a:t>, </a:t>
            </a:r>
            <a:r>
              <a:rPr lang="sv-SE" sz="1800" u="sng" dirty="0">
                <a:hlinkClick r:id="rId8"/>
              </a:rPr>
              <a:t>Olsson I</a:t>
            </a:r>
            <a:r>
              <a:rPr lang="sv-SE" sz="1800" dirty="0"/>
              <a:t>.</a:t>
            </a:r>
            <a:r>
              <a:rPr lang="sv-SE" sz="1800" u="sng" dirty="0">
                <a:hlinkClick r:id="rId9" tooltip="International urogynecology journal and pelvic floor dysfunction."/>
              </a:rPr>
              <a:t> </a:t>
            </a:r>
            <a:br>
              <a:rPr lang="sv-SE" sz="1800" u="sng" dirty="0">
                <a:hlinkClick r:id="rId9" tooltip="International urogynecology journal and pelvic floor dysfunction."/>
              </a:rPr>
            </a:br>
            <a:r>
              <a:rPr lang="sv-SE" sz="1800" u="sng" dirty="0" err="1">
                <a:hlinkClick r:id="rId9" tooltip="International urogynecology journal and pelvic floor dysfunction."/>
              </a:rPr>
              <a:t>Int</a:t>
            </a:r>
            <a:r>
              <a:rPr lang="sv-SE" sz="1800" u="sng" dirty="0">
                <a:hlinkClick r:id="rId9" tooltip="International urogynecology journal and pelvic floor dysfunction."/>
              </a:rPr>
              <a:t> </a:t>
            </a:r>
            <a:r>
              <a:rPr lang="sv-SE" sz="1800" u="sng" dirty="0" err="1">
                <a:hlinkClick r:id="rId9" tooltip="International urogynecology journal and pelvic floor dysfunction."/>
              </a:rPr>
              <a:t>Urogynecol</a:t>
            </a:r>
            <a:r>
              <a:rPr lang="sv-SE" sz="1800" u="sng" dirty="0">
                <a:hlinkClick r:id="rId9" tooltip="International urogynecology journal and pelvic floor dysfunction."/>
              </a:rPr>
              <a:t> J </a:t>
            </a:r>
            <a:r>
              <a:rPr lang="sv-SE" sz="1800" u="sng" dirty="0" err="1">
                <a:hlinkClick r:id="rId9" tooltip="International urogynecology journal and pelvic floor dysfunction."/>
              </a:rPr>
              <a:t>Pelvic</a:t>
            </a:r>
            <a:r>
              <a:rPr lang="sv-SE" sz="1800" u="sng" dirty="0">
                <a:hlinkClick r:id="rId9" tooltip="International urogynecology journal and pelvic floor dysfunction."/>
              </a:rPr>
              <a:t> </a:t>
            </a:r>
            <a:r>
              <a:rPr lang="sv-SE" sz="1800" u="sng" dirty="0" err="1">
                <a:hlinkClick r:id="rId9" tooltip="International urogynecology journal and pelvic floor dysfunction."/>
              </a:rPr>
              <a:t>Floor</a:t>
            </a:r>
            <a:r>
              <a:rPr lang="sv-SE" sz="1800" u="sng" dirty="0">
                <a:hlinkClick r:id="rId9" tooltip="International urogynecology journal and pelvic floor dysfunction."/>
              </a:rPr>
              <a:t> </a:t>
            </a:r>
            <a:r>
              <a:rPr lang="sv-SE" sz="1800" u="sng" dirty="0" err="1">
                <a:hlinkClick r:id="rId9" tooltip="International urogynecology journal and pelvic floor dysfunction."/>
              </a:rPr>
              <a:t>Dysfunct</a:t>
            </a:r>
            <a:r>
              <a:rPr lang="sv-SE" sz="1800" u="sng" dirty="0">
                <a:hlinkClick r:id="rId9" tooltip="International urogynecology journal and pelvic floor dysfunction."/>
              </a:rPr>
              <a:t>.</a:t>
            </a:r>
            <a:r>
              <a:rPr lang="sv-SE" sz="1800" dirty="0"/>
              <a:t> </a:t>
            </a:r>
            <a:r>
              <a:rPr lang="sv-SE" sz="1800" dirty="0">
                <a:solidFill>
                  <a:srgbClr val="FF0000"/>
                </a:solidFill>
              </a:rPr>
              <a:t>1998</a:t>
            </a:r>
            <a:r>
              <a:rPr lang="sv-SE" sz="1800" dirty="0"/>
              <a:t>;9(4):210-3.</a:t>
            </a:r>
            <a:br>
              <a:rPr lang="sv-SE" sz="1800" dirty="0"/>
            </a:br>
            <a:br>
              <a:rPr lang="sv-SE" sz="1800" dirty="0"/>
            </a:br>
            <a:endParaRPr lang="sv-SE" sz="1800" dirty="0"/>
          </a:p>
        </p:txBody>
      </p:sp>
      <p:sp>
        <p:nvSpPr>
          <p:cNvPr id="3" name="Platshållare för innehåll 2">
            <a:extLst>
              <a:ext uri="{FF2B5EF4-FFF2-40B4-BE49-F238E27FC236}">
                <a16:creationId xmlns:a16="http://schemas.microsoft.com/office/drawing/2014/main" id="{AF846A92-A242-43A5-9FFC-7E119880D14C}"/>
              </a:ext>
            </a:extLst>
          </p:cNvPr>
          <p:cNvSpPr>
            <a:spLocks noGrp="1"/>
          </p:cNvSpPr>
          <p:nvPr>
            <p:ph idx="1"/>
          </p:nvPr>
        </p:nvSpPr>
        <p:spPr>
          <a:xfrm>
            <a:off x="642991" y="2390704"/>
            <a:ext cx="10515600" cy="4351338"/>
          </a:xfrm>
        </p:spPr>
        <p:txBody>
          <a:bodyPr>
            <a:normAutofit fontScale="77500" lnSpcReduction="20000"/>
          </a:bodyPr>
          <a:lstStyle/>
          <a:p>
            <a:r>
              <a:rPr lang="en-US" dirty="0"/>
              <a:t>The aim of the study was to evaluate the safety and efficacy of TVT (tension-free vaginal tape) for the surgical treatment of stress urinary incontinence. The design was a prospective open multicenter study including six centers, each operating an approximately 20 patients. In total 131 patients suffering from genuine stress incontinence were included. They were followed for at least 1 year using a specific protocol for objective and subjective evaluation of the outcome. All patients underwent the operation under local anesthesia. Mean operation time was 28 minutes (range 19-41 minutes); 119 (91%) of the patients were cured according to the protocol and another 9 (7%) were significantly improved. There were 3 (2%) failures. The majority of the patients (about 90%) were operated upon on a day-care basis, which implied that they were released from the hospital within 24 hours, with no postoperative catheterization. No defect healing and no tape rejection occurred. Three patients needed an indwelling catheter for 3 days. In 1 patient catheterization was necessary for more than 10 days. Two uncomplicated hematomas and one uncomplicated bladder perforation occurred. Based on the results, we conclude that TVT is a safe and effective ambulatory procedure for surgical treatment of genuine stress urinary incontinence</a:t>
            </a:r>
            <a:endParaRPr lang="sv-SE" sz="1800" dirty="0"/>
          </a:p>
        </p:txBody>
      </p:sp>
    </p:spTree>
    <p:extLst>
      <p:ext uri="{BB962C8B-B14F-4D97-AF65-F5344CB8AC3E}">
        <p14:creationId xmlns:p14="http://schemas.microsoft.com/office/powerpoint/2010/main" val="1696113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descr="http://www.google.se/url?sa=i&amp;source=images&amp;cd=&amp;docid=Xx6DtgQ_SICRFM&amp;tbnid=5eI4LI_5yjKZBM:&amp;ved=0CAUQjBwwADhD&amp;url=http%3A%2F%2Fwww.austinurogynecology.com%2Fnews%2Fwp-content%2Fthemes%2Fnews%2Fimages%2Faustine%2Flarge%2FdoubleSSlingLG.jpg&amp;ei=sj6LUuGNLqfs4wSV9oDACw&amp;psig=AFQjCNGDBJeC9nVQd_OSMFaQ9RLAioIihw&amp;ust=1384943666792436">
            <a:extLst>
              <a:ext uri="{FF2B5EF4-FFF2-40B4-BE49-F238E27FC236}">
                <a16:creationId xmlns:a16="http://schemas.microsoft.com/office/drawing/2014/main" id="{D6EE5A62-B922-40F4-ABB1-C9A7C4222B69}"/>
              </a:ext>
            </a:extLst>
          </p:cNvPr>
          <p:cNvSpPr>
            <a:spLocks noChangeAspect="1" noChangeArrowheads="1"/>
          </p:cNvSpPr>
          <p:nvPr/>
        </p:nvSpPr>
        <p:spPr bwMode="auto">
          <a:xfrm>
            <a:off x="159543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1800">
              <a:latin typeface="Tahoma" panose="020B0604030504040204" pitchFamily="34" charset="0"/>
            </a:endParaRPr>
          </a:p>
        </p:txBody>
      </p:sp>
      <p:sp>
        <p:nvSpPr>
          <p:cNvPr id="36867" name="AutoShape 4" descr="http://www.google.se/url?sa=i&amp;source=images&amp;cd=&amp;docid=Xx6DtgQ_SICRFM&amp;tbnid=5eI4LI_5yjKZBM:&amp;ved=0CAUQjBwwADhD&amp;url=http%3A%2F%2Fwww.austinurogynecology.com%2Fnews%2Fwp-content%2Fthemes%2Fnews%2Fimages%2Faustine%2Flarge%2FdoubleSSlingLG.jpg&amp;ei=sj6LUuGNLqfs4wSV9oDACw&amp;psig=AFQjCNGDBJeC9nVQd_OSMFaQ9RLAioIihw&amp;ust=1384943666792436">
            <a:extLst>
              <a:ext uri="{FF2B5EF4-FFF2-40B4-BE49-F238E27FC236}">
                <a16:creationId xmlns:a16="http://schemas.microsoft.com/office/drawing/2014/main" id="{9A2E1879-14FE-4775-8CD9-7F2A50D5AC64}"/>
              </a:ext>
            </a:extLst>
          </p:cNvPr>
          <p:cNvSpPr>
            <a:spLocks noChangeAspect="1" noChangeArrowheads="1"/>
          </p:cNvSpPr>
          <p:nvPr/>
        </p:nvSpPr>
        <p:spPr bwMode="auto">
          <a:xfrm>
            <a:off x="159543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1800">
              <a:latin typeface="Tahoma" panose="020B0604030504040204" pitchFamily="34" charset="0"/>
            </a:endParaRPr>
          </a:p>
        </p:txBody>
      </p:sp>
      <p:sp>
        <p:nvSpPr>
          <p:cNvPr id="36868" name="AutoShape 6" descr="http://www.google.se/url?sa=i&amp;source=images&amp;cd=&amp;docid=Xx6DtgQ_SICRFM&amp;tbnid=5eI4LI_5yjKZBM:&amp;ved=0CAUQjBwwADhD&amp;url=http%3A%2F%2Fwww.austinurogynecology.com%2Fnews%2Fwp-content%2Fthemes%2Fnews%2Fimages%2Faustine%2Flarge%2FdoubleSSlingLG.jpg&amp;ei=sj6LUuGNLqfs4wSV9oDACw&amp;psig=AFQjCNGDBJeC9nVQd_OSMFaQ9RLAioIihw&amp;ust=1384943666792436">
            <a:extLst>
              <a:ext uri="{FF2B5EF4-FFF2-40B4-BE49-F238E27FC236}">
                <a16:creationId xmlns:a16="http://schemas.microsoft.com/office/drawing/2014/main" id="{C92B50E4-0571-45CE-926D-782D25357860}"/>
              </a:ext>
            </a:extLst>
          </p:cNvPr>
          <p:cNvSpPr>
            <a:spLocks noChangeAspect="1" noChangeArrowheads="1"/>
          </p:cNvSpPr>
          <p:nvPr/>
        </p:nvSpPr>
        <p:spPr bwMode="auto">
          <a:xfrm>
            <a:off x="1595438"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1800">
              <a:latin typeface="Tahoma" panose="020B0604030504040204" pitchFamily="34" charset="0"/>
            </a:endParaRPr>
          </a:p>
        </p:txBody>
      </p:sp>
      <p:sp>
        <p:nvSpPr>
          <p:cNvPr id="36869" name="AutoShape 8" descr="http://www.google.se/url?sa=i&amp;source=images&amp;cd=&amp;docid=FW9OZZmv2zsYnM&amp;tbnid=j1euySj62Q7RaM:&amp;ved=0CAUQjBwwADhD&amp;url=http%3A%2F%2Fdr-robert-fischer.at%2Fjoomla%2Fimages%2Fstories%2Ftvt_band.jpg&amp;ei=HT-LUtP7LIOz4ATRyIDgAw&amp;psig=AFQjCNF-1gAIPvJHicSlm78cHIfGmNudbg&amp;ust=1384943773784969">
            <a:extLst>
              <a:ext uri="{FF2B5EF4-FFF2-40B4-BE49-F238E27FC236}">
                <a16:creationId xmlns:a16="http://schemas.microsoft.com/office/drawing/2014/main" id="{F8442C34-B05F-4B35-8432-56A128D275D9}"/>
              </a:ext>
            </a:extLst>
          </p:cNvPr>
          <p:cNvSpPr>
            <a:spLocks noChangeAspect="1" noChangeArrowheads="1"/>
          </p:cNvSpPr>
          <p:nvPr/>
        </p:nvSpPr>
        <p:spPr bwMode="auto">
          <a:xfrm>
            <a:off x="1595438" y="-136525"/>
            <a:ext cx="9372600" cy="729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v-SE" altLang="sv-SE" sz="1800">
              <a:latin typeface="Tahoma" panose="020B0604030504040204" pitchFamily="34" charset="0"/>
            </a:endParaRPr>
          </a:p>
        </p:txBody>
      </p:sp>
      <p:pic>
        <p:nvPicPr>
          <p:cNvPr id="36870" name="Picture 10" descr="http://t2.gstatic.com/images?q=tbn:ANd9GcRev5GINmD8u-KXJSSffL-KeHMzCoPCjckavP1DDFK3h_uzvWWI6A">
            <a:hlinkClick r:id="rId2"/>
            <a:extLst>
              <a:ext uri="{FF2B5EF4-FFF2-40B4-BE49-F238E27FC236}">
                <a16:creationId xmlns:a16="http://schemas.microsoft.com/office/drawing/2014/main" id="{E82F6F40-6E23-4DCB-A43E-77352FC3B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836614"/>
            <a:ext cx="7056437"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71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4E905D-110A-4D05-943A-D40690CCD3AD}"/>
              </a:ext>
            </a:extLst>
          </p:cNvPr>
          <p:cNvSpPr>
            <a:spLocks noGrp="1"/>
          </p:cNvSpPr>
          <p:nvPr>
            <p:ph type="title"/>
          </p:nvPr>
        </p:nvSpPr>
        <p:spPr>
          <a:xfrm>
            <a:off x="488879" y="683624"/>
            <a:ext cx="10515600" cy="1325563"/>
          </a:xfrm>
        </p:spPr>
        <p:txBody>
          <a:bodyPr>
            <a:normAutofit fontScale="90000"/>
          </a:bodyPr>
          <a:lstStyle/>
          <a:p>
            <a:br>
              <a:rPr lang="sv-SE" dirty="0"/>
            </a:br>
            <a:r>
              <a:rPr lang="sv-SE" sz="3600" b="1" dirty="0" err="1"/>
              <a:t>Updated</a:t>
            </a:r>
            <a:r>
              <a:rPr lang="sv-SE" sz="3600" b="1" dirty="0"/>
              <a:t> </a:t>
            </a:r>
            <a:r>
              <a:rPr lang="sv-SE" sz="3600" b="1" dirty="0" err="1"/>
              <a:t>Systematic</a:t>
            </a:r>
            <a:r>
              <a:rPr lang="sv-SE" sz="3600" b="1" dirty="0"/>
              <a:t> Review and Meta-</a:t>
            </a:r>
            <a:r>
              <a:rPr lang="sv-SE" sz="3600" b="1" dirty="0" err="1"/>
              <a:t>analysis</a:t>
            </a:r>
            <a:r>
              <a:rPr lang="sv-SE" sz="3600" b="1" dirty="0"/>
              <a:t> </a:t>
            </a:r>
            <a:r>
              <a:rPr lang="sv-SE" sz="3600" b="1" dirty="0" err="1"/>
              <a:t>of</a:t>
            </a:r>
            <a:r>
              <a:rPr lang="sv-SE" sz="3600" b="1" dirty="0"/>
              <a:t> the </a:t>
            </a:r>
            <a:r>
              <a:rPr lang="sv-SE" sz="3600" b="1" dirty="0" err="1"/>
              <a:t>Comparative</a:t>
            </a:r>
            <a:r>
              <a:rPr lang="sv-SE" sz="3600" b="1" dirty="0"/>
              <a:t> Data on </a:t>
            </a:r>
            <a:r>
              <a:rPr lang="sv-SE" sz="3600" b="1" dirty="0" err="1"/>
              <a:t>Colposuspensions</a:t>
            </a:r>
            <a:r>
              <a:rPr lang="sv-SE" sz="3600" b="1" dirty="0"/>
              <a:t>, </a:t>
            </a:r>
            <a:r>
              <a:rPr lang="sv-SE" sz="3600" b="1" dirty="0" err="1"/>
              <a:t>Pubovaginal</a:t>
            </a:r>
            <a:r>
              <a:rPr lang="sv-SE" sz="3600" b="1" dirty="0"/>
              <a:t> Slings, and </a:t>
            </a:r>
            <a:r>
              <a:rPr lang="sv-SE" sz="3600" b="1" dirty="0" err="1"/>
              <a:t>Midurethral</a:t>
            </a:r>
            <a:r>
              <a:rPr lang="sv-SE" sz="3600" b="1" dirty="0"/>
              <a:t> Tapes in the </a:t>
            </a:r>
            <a:r>
              <a:rPr lang="sv-SE" sz="3600" b="1" dirty="0" err="1"/>
              <a:t>Surgical</a:t>
            </a:r>
            <a:r>
              <a:rPr lang="sv-SE" sz="3600" b="1" dirty="0"/>
              <a:t> </a:t>
            </a:r>
            <a:r>
              <a:rPr lang="sv-SE" sz="3600" b="1" dirty="0" err="1"/>
              <a:t>Treatment</a:t>
            </a:r>
            <a:r>
              <a:rPr lang="sv-SE" sz="3600" b="1" dirty="0"/>
              <a:t> </a:t>
            </a:r>
            <a:r>
              <a:rPr lang="sv-SE" sz="3600" b="1" dirty="0" err="1"/>
              <a:t>of</a:t>
            </a:r>
            <a:r>
              <a:rPr lang="sv-SE" sz="3600" b="1" dirty="0"/>
              <a:t> </a:t>
            </a:r>
            <a:r>
              <a:rPr lang="sv-SE" sz="3600" b="1" dirty="0" err="1"/>
              <a:t>Female</a:t>
            </a:r>
            <a:r>
              <a:rPr lang="sv-SE" sz="3600" b="1" dirty="0"/>
              <a:t> Stress </a:t>
            </a:r>
            <a:r>
              <a:rPr lang="sv-SE" sz="3600" b="1" dirty="0" err="1"/>
              <a:t>Urinary</a:t>
            </a:r>
            <a:r>
              <a:rPr lang="sv-SE" sz="3600" b="1" dirty="0"/>
              <a:t> </a:t>
            </a:r>
            <a:r>
              <a:rPr lang="sv-SE" sz="3600" b="1" dirty="0" err="1"/>
              <a:t>Incontinence</a:t>
            </a:r>
            <a:r>
              <a:rPr lang="sv-SE" b="1" dirty="0"/>
              <a:t>.</a:t>
            </a:r>
            <a:r>
              <a:rPr lang="sv-SE" sz="2000" dirty="0"/>
              <a:t> </a:t>
            </a:r>
            <a:r>
              <a:rPr lang="sv-SE" sz="2000" u="sng" dirty="0" err="1">
                <a:hlinkClick r:id="rId2"/>
              </a:rPr>
              <a:t>Fusco</a:t>
            </a:r>
            <a:r>
              <a:rPr lang="sv-SE" sz="2000" u="sng" dirty="0">
                <a:hlinkClick r:id="rId2"/>
              </a:rPr>
              <a:t> F</a:t>
            </a:r>
            <a:r>
              <a:rPr lang="sv-SE" sz="2000" u="sng" dirty="0"/>
              <a:t> </a:t>
            </a:r>
            <a:r>
              <a:rPr lang="sv-SE" sz="2000" u="sng" dirty="0" err="1">
                <a:hlinkClick r:id="rId3" tooltip="European urology."/>
              </a:rPr>
              <a:t>Eur</a:t>
            </a:r>
            <a:r>
              <a:rPr lang="sv-SE" sz="2000" u="sng" dirty="0">
                <a:hlinkClick r:id="rId3" tooltip="European urology."/>
              </a:rPr>
              <a:t> </a:t>
            </a:r>
            <a:r>
              <a:rPr lang="sv-SE" sz="2000" u="sng" dirty="0" err="1">
                <a:hlinkClick r:id="rId3" tooltip="European urology."/>
              </a:rPr>
              <a:t>Urol</a:t>
            </a:r>
            <a:r>
              <a:rPr lang="sv-SE" sz="2000" u="sng" dirty="0">
                <a:hlinkClick r:id="rId3" tooltip="European urology."/>
              </a:rPr>
              <a:t>.</a:t>
            </a:r>
            <a:r>
              <a:rPr lang="sv-SE" sz="2000" dirty="0"/>
              <a:t> </a:t>
            </a:r>
            <a:br>
              <a:rPr lang="sv-SE" sz="2000" dirty="0"/>
            </a:br>
            <a:r>
              <a:rPr lang="sv-SE" sz="2000" dirty="0"/>
              <a:t>2017 Oct;72(4):567-591. </a:t>
            </a:r>
            <a:r>
              <a:rPr lang="sv-SE" sz="2000" dirty="0" err="1"/>
              <a:t>doi</a:t>
            </a:r>
            <a:r>
              <a:rPr lang="sv-SE" sz="2000" dirty="0"/>
              <a:t>: 10.1016/j.eururo.2017.04.026. </a:t>
            </a:r>
            <a:r>
              <a:rPr lang="sv-SE" sz="2000" dirty="0" err="1"/>
              <a:t>Epub</a:t>
            </a:r>
            <a:r>
              <a:rPr lang="sv-SE" sz="2000" dirty="0"/>
              <a:t> 2017 May 4.</a:t>
            </a:r>
            <a:br>
              <a:rPr lang="sv-SE" b="1" dirty="0"/>
            </a:br>
            <a:br>
              <a:rPr lang="sv-SE" dirty="0"/>
            </a:br>
            <a:endParaRPr lang="sv-SE" dirty="0"/>
          </a:p>
        </p:txBody>
      </p:sp>
      <p:sp>
        <p:nvSpPr>
          <p:cNvPr id="3" name="Platshållare för innehåll 2">
            <a:extLst>
              <a:ext uri="{FF2B5EF4-FFF2-40B4-BE49-F238E27FC236}">
                <a16:creationId xmlns:a16="http://schemas.microsoft.com/office/drawing/2014/main" id="{C96AEADC-D926-48CD-95A4-D3295941C01C}"/>
              </a:ext>
            </a:extLst>
          </p:cNvPr>
          <p:cNvSpPr>
            <a:spLocks noGrp="1"/>
          </p:cNvSpPr>
          <p:nvPr>
            <p:ph idx="1"/>
          </p:nvPr>
        </p:nvSpPr>
        <p:spPr>
          <a:xfrm>
            <a:off x="406686" y="2277689"/>
            <a:ext cx="10515600" cy="4351338"/>
          </a:xfrm>
        </p:spPr>
        <p:txBody>
          <a:bodyPr>
            <a:normAutofit fontScale="55000" lnSpcReduction="20000"/>
          </a:bodyPr>
          <a:lstStyle/>
          <a:p>
            <a:r>
              <a:rPr lang="en-US" b="1" cap="all" dirty="0"/>
              <a:t>CONTEXT: </a:t>
            </a:r>
            <a:r>
              <a:rPr lang="en-US" dirty="0"/>
              <a:t>Retropubic (RP-TVT) and </a:t>
            </a:r>
            <a:r>
              <a:rPr lang="en-US" dirty="0" err="1"/>
              <a:t>transobturator</a:t>
            </a:r>
            <a:r>
              <a:rPr lang="en-US" dirty="0"/>
              <a:t> </a:t>
            </a:r>
            <a:r>
              <a:rPr lang="en-US" dirty="0" err="1"/>
              <a:t>miurethral</a:t>
            </a:r>
            <a:r>
              <a:rPr lang="en-US" dirty="0"/>
              <a:t> (TO-TVT) </a:t>
            </a:r>
            <a:r>
              <a:rPr lang="en-US" dirty="0" err="1"/>
              <a:t>midurethral</a:t>
            </a:r>
            <a:r>
              <a:rPr lang="en-US" dirty="0"/>
              <a:t> sling (MUS) are popular surgical treatments for female stress urinary incontinence. The long-term efficacy and safety of the procedures is still a topic of intense clinical research and several </a:t>
            </a:r>
            <a:r>
              <a:rPr lang="en-US" dirty="0" err="1"/>
              <a:t>randomised</a:t>
            </a:r>
            <a:r>
              <a:rPr lang="en-US" dirty="0"/>
              <a:t> controlled trials (RCTs) have been published in the last years OBJECTIVE: To evaluate the efficacy and safety of MUS compared with other surgical treatments for female stress urinary incontinence.</a:t>
            </a:r>
          </a:p>
          <a:p>
            <a:r>
              <a:rPr lang="en-US" b="1" cap="all" dirty="0"/>
              <a:t>EVIDENCE ACQUISITION: </a:t>
            </a:r>
            <a:r>
              <a:rPr lang="en-US" dirty="0"/>
              <a:t>A systematic review and meta-analysis of the literature was performed using the Medline, Scopus, and Web of Science databases to update our previously published analyses.</a:t>
            </a:r>
          </a:p>
          <a:p>
            <a:r>
              <a:rPr lang="en-US" b="1" cap="all" dirty="0"/>
              <a:t>EVIDENCE SYNTHESIS: </a:t>
            </a:r>
            <a:r>
              <a:rPr lang="en-US" dirty="0"/>
              <a:t>Twenty-eight RCTs were identified. In total, the meta-analyses included 15 855 patients. </a:t>
            </a:r>
            <a:r>
              <a:rPr lang="en-US" dirty="0">
                <a:solidFill>
                  <a:srgbClr val="FF0000"/>
                </a:solidFill>
              </a:rPr>
              <a:t>Patients receiving MUS had significantly higher overall (odds ratio [OR]: 0.59, p=0.0003) and objective (OR: 0.51, p=0.001) cure rates than those receiving </a:t>
            </a:r>
            <a:r>
              <a:rPr lang="en-US" dirty="0" err="1">
                <a:solidFill>
                  <a:srgbClr val="FF0000"/>
                </a:solidFill>
              </a:rPr>
              <a:t>Burchcolposuspension</a:t>
            </a:r>
            <a:r>
              <a:rPr lang="en-US" dirty="0">
                <a:solidFill>
                  <a:srgbClr val="FF0000"/>
                </a:solidFill>
              </a:rPr>
              <a:t>. </a:t>
            </a:r>
            <a:r>
              <a:rPr lang="en-US" dirty="0"/>
              <a:t>Patients undergoing MUS and pubovaginal slings had similar cure rates. Patients treated with RT-TVT had higher subjective (OR: 0.83, p=0.03) and objective (OR: 0.82, p=0.01) cure rates than those receiving TO-TVT. However, the latter had a lower risk of intraoperative bladder or vaginal perforation (OR: 2.4, p=0.0002), pelvic </a:t>
            </a:r>
            <a:r>
              <a:rPr lang="en-US" dirty="0" err="1"/>
              <a:t>haematoma</a:t>
            </a:r>
            <a:r>
              <a:rPr lang="en-US" dirty="0"/>
              <a:t> (OR: 2.61, p=0.002), urinary tract infections (OR: 1.31, p=0.04) and voiding lower urinary tract symptoms (OR: 1.66, p=0.002). Sensitivity analyses limited to RCTs with follow-up durations &gt;60 </a:t>
            </a:r>
            <a:r>
              <a:rPr lang="en-US" dirty="0" err="1"/>
              <a:t>mo</a:t>
            </a:r>
            <a:r>
              <a:rPr lang="en-US" dirty="0"/>
              <a:t> demonstrated similar outcomes for RP-TVT and TO-TVT. No significant differences in efficacy were identified comparing inside-to-out and outside-to-in TO-TVT but vaginal perforations were less common with the former (OR: 0.21, p=0.0002).</a:t>
            </a:r>
          </a:p>
          <a:p>
            <a:r>
              <a:rPr lang="en-US" b="1" cap="all" dirty="0"/>
              <a:t>CONCLUSIONS: </a:t>
            </a:r>
            <a:r>
              <a:rPr lang="en-US" dirty="0">
                <a:solidFill>
                  <a:srgbClr val="FF0000"/>
                </a:solidFill>
              </a:rPr>
              <a:t>The present analysis confirms the superiority of MUS over Burch </a:t>
            </a:r>
            <a:r>
              <a:rPr lang="en-US" dirty="0" err="1">
                <a:solidFill>
                  <a:srgbClr val="FF0000"/>
                </a:solidFill>
              </a:rPr>
              <a:t>colposuspension</a:t>
            </a:r>
            <a:r>
              <a:rPr lang="en-US" dirty="0">
                <a:solidFill>
                  <a:srgbClr val="FF0000"/>
                </a:solidFill>
              </a:rPr>
              <a:t>. </a:t>
            </a:r>
            <a:r>
              <a:rPr lang="en-US" dirty="0"/>
              <a:t>The studies comparing insertion of RT-TVT and TO-TVT showed higher subjective and objective cure rates for the RP-TVT but at the cost of higher risks of some complications and voiding lower urinary tract symptoms. Efficacy of inside-out and outside-in techniques of TO-TVT insertion was similar, although the risk of vaginal perforation was lower in the inside-to-out TO-TVT.</a:t>
            </a:r>
          </a:p>
          <a:p>
            <a:r>
              <a:rPr lang="en-US" b="1" cap="all" dirty="0"/>
              <a:t>PATIENT SUMMARY: </a:t>
            </a:r>
            <a:r>
              <a:rPr lang="en-US" dirty="0"/>
              <a:t>Retropubic and </a:t>
            </a:r>
            <a:r>
              <a:rPr lang="en-US" dirty="0" err="1"/>
              <a:t>transobturator</a:t>
            </a:r>
            <a:r>
              <a:rPr lang="en-US" dirty="0"/>
              <a:t> </a:t>
            </a:r>
            <a:r>
              <a:rPr lang="en-US" dirty="0" err="1"/>
              <a:t>midurethral</a:t>
            </a:r>
            <a:r>
              <a:rPr lang="en-US" dirty="0"/>
              <a:t> slings are a popular treatment for female stress urinary incontinence. The available literature suggest that those slings are either more effective or safer than other older surgical procedures. Retropubic tapes are followed with slightly higher continence rates as compared with the </a:t>
            </a:r>
            <a:r>
              <a:rPr lang="en-US" dirty="0" err="1"/>
              <a:t>transobturator</a:t>
            </a:r>
            <a:r>
              <a:rPr lang="en-US" dirty="0"/>
              <a:t> tapes but are associated with higher risk of intra- and postoperative complications.</a:t>
            </a:r>
          </a:p>
          <a:p>
            <a:endParaRPr lang="en-US" dirty="0"/>
          </a:p>
          <a:p>
            <a:endParaRPr lang="sv-SE" sz="1800" dirty="0"/>
          </a:p>
        </p:txBody>
      </p:sp>
    </p:spTree>
    <p:extLst>
      <p:ext uri="{BB962C8B-B14F-4D97-AF65-F5344CB8AC3E}">
        <p14:creationId xmlns:p14="http://schemas.microsoft.com/office/powerpoint/2010/main" val="346117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EBDA224E-E714-4AE9-A129-AB2AD2AAAB07}"/>
              </a:ext>
            </a:extLst>
          </p:cNvPr>
          <p:cNvSpPr>
            <a:spLocks noGrp="1"/>
          </p:cNvSpPr>
          <p:nvPr>
            <p:ph type="dt" sz="quarter" idx="10"/>
          </p:nvPr>
        </p:nvSpPr>
        <p:spPr/>
        <p:txBody>
          <a:bodyPr/>
          <a:lstStyle/>
          <a:p>
            <a:pPr>
              <a:defRPr/>
            </a:pPr>
            <a:endParaRPr lang="sv-SE" dirty="0"/>
          </a:p>
        </p:txBody>
      </p:sp>
      <p:sp>
        <p:nvSpPr>
          <p:cNvPr id="7" name="Footer Placeholder 6">
            <a:extLst>
              <a:ext uri="{FF2B5EF4-FFF2-40B4-BE49-F238E27FC236}">
                <a16:creationId xmlns:a16="http://schemas.microsoft.com/office/drawing/2014/main" id="{4C8181A4-13B5-4088-84A6-EA0DB183BCFA}"/>
              </a:ext>
            </a:extLst>
          </p:cNvPr>
          <p:cNvSpPr>
            <a:spLocks noGrp="1"/>
          </p:cNvSpPr>
          <p:nvPr>
            <p:ph type="ftr" sz="quarter" idx="11"/>
          </p:nvPr>
        </p:nvSpPr>
        <p:spPr>
          <a:xfrm>
            <a:off x="2424113" y="6492876"/>
            <a:ext cx="5562600" cy="365125"/>
          </a:xfrm>
        </p:spPr>
        <p:txBody>
          <a:bodyPr/>
          <a:lstStyle/>
          <a:p>
            <a:pPr>
              <a:defRPr/>
            </a:pPr>
            <a:endParaRPr lang="sv-SE" dirty="0"/>
          </a:p>
        </p:txBody>
      </p:sp>
      <p:sp>
        <p:nvSpPr>
          <p:cNvPr id="48132" name="Rectangle 2">
            <a:extLst>
              <a:ext uri="{FF2B5EF4-FFF2-40B4-BE49-F238E27FC236}">
                <a16:creationId xmlns:a16="http://schemas.microsoft.com/office/drawing/2014/main" id="{AA7D76BA-48D4-4E8C-8368-CDC9985513E8}"/>
              </a:ext>
            </a:extLst>
          </p:cNvPr>
          <p:cNvSpPr>
            <a:spLocks noGrp="1"/>
          </p:cNvSpPr>
          <p:nvPr>
            <p:ph type="title"/>
          </p:nvPr>
        </p:nvSpPr>
        <p:spPr>
          <a:xfrm>
            <a:off x="1992313" y="285751"/>
            <a:ext cx="8229600" cy="1558925"/>
          </a:xfrm>
        </p:spPr>
        <p:txBody>
          <a:bodyPr/>
          <a:lstStyle/>
          <a:p>
            <a:pPr eaLnBrk="1" hangingPunct="1"/>
            <a:r>
              <a:rPr lang="sv-SE" altLang="sv-SE" sz="2800"/>
              <a:t>Ålder, övervikt, trängningar och tidigare kirurgi </a:t>
            </a:r>
            <a:br>
              <a:rPr lang="sv-SE" altLang="sv-SE" sz="2800"/>
            </a:br>
            <a:r>
              <a:rPr lang="sv-SE" altLang="sv-SE" sz="2800"/>
              <a:t>spelar roll för resultatet vid slyngplastik</a:t>
            </a:r>
          </a:p>
        </p:txBody>
      </p:sp>
      <p:sp>
        <p:nvSpPr>
          <p:cNvPr id="48133" name="Rectangle 3">
            <a:extLst>
              <a:ext uri="{FF2B5EF4-FFF2-40B4-BE49-F238E27FC236}">
                <a16:creationId xmlns:a16="http://schemas.microsoft.com/office/drawing/2014/main" id="{1C7F42D6-BD0E-4A3A-9CFF-EE79C13664E4}"/>
              </a:ext>
            </a:extLst>
          </p:cNvPr>
          <p:cNvSpPr>
            <a:spLocks noGrp="1"/>
          </p:cNvSpPr>
          <p:nvPr>
            <p:ph type="body" sz="half" idx="1"/>
          </p:nvPr>
        </p:nvSpPr>
        <p:spPr>
          <a:xfrm>
            <a:off x="2135189" y="2060576"/>
            <a:ext cx="6264275" cy="4608513"/>
          </a:xfrm>
        </p:spPr>
        <p:txBody>
          <a:bodyPr/>
          <a:lstStyle/>
          <a:p>
            <a:pPr eaLnBrk="1" hangingPunct="1"/>
            <a:r>
              <a:rPr lang="sv-SE" altLang="sv-SE"/>
              <a:t>En kvinna med 4 riskfaktorer har </a:t>
            </a:r>
          </a:p>
          <a:p>
            <a:pPr eaLnBrk="1" hangingPunct="1">
              <a:buFont typeface="Wingdings" panose="05000000000000000000" pitchFamily="2" charset="2"/>
              <a:buNone/>
            </a:pPr>
            <a:r>
              <a:rPr lang="sv-SE" altLang="sv-SE"/>
              <a:t>     35 % chans att bli kontinent 1 år efter slyngplastik.</a:t>
            </a:r>
          </a:p>
          <a:p>
            <a:pPr eaLnBrk="1" hangingPunct="1"/>
            <a:endParaRPr lang="sv-SE" altLang="sv-SE"/>
          </a:p>
          <a:p>
            <a:pPr eaLnBrk="1" hangingPunct="1"/>
            <a:r>
              <a:rPr lang="sv-SE" altLang="sv-SE"/>
              <a:t>Motsvarande chans är 90 % för en kvinna utan riskfaktorer</a:t>
            </a:r>
          </a:p>
          <a:p>
            <a:pPr eaLnBrk="1" hangingPunct="1"/>
            <a:endParaRPr lang="sv-SE" altLang="sv-SE"/>
          </a:p>
        </p:txBody>
      </p:sp>
      <p:pic>
        <p:nvPicPr>
          <p:cNvPr id="48134" name="Picture 5" descr="gynoplogo_stor">
            <a:extLst>
              <a:ext uri="{FF2B5EF4-FFF2-40B4-BE49-F238E27FC236}">
                <a16:creationId xmlns:a16="http://schemas.microsoft.com/office/drawing/2014/main" id="{02C5AA7B-B6DA-4A88-8E04-AF29085D078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8688388" y="4724400"/>
            <a:ext cx="1643062" cy="1658938"/>
          </a:xfrm>
        </p:spPr>
      </p:pic>
    </p:spTree>
    <p:extLst>
      <p:ext uri="{BB962C8B-B14F-4D97-AF65-F5344CB8AC3E}">
        <p14:creationId xmlns:p14="http://schemas.microsoft.com/office/powerpoint/2010/main" val="1022011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C62FBE-D4FB-479C-9F79-22CFCE3E415C}"/>
              </a:ext>
            </a:extLst>
          </p:cNvPr>
          <p:cNvSpPr>
            <a:spLocks noGrp="1"/>
          </p:cNvSpPr>
          <p:nvPr>
            <p:ph type="title"/>
          </p:nvPr>
        </p:nvSpPr>
        <p:spPr>
          <a:xfrm>
            <a:off x="417786" y="-191923"/>
            <a:ext cx="10515600" cy="1325563"/>
          </a:xfrm>
        </p:spPr>
        <p:txBody>
          <a:bodyPr/>
          <a:lstStyle/>
          <a:p>
            <a:r>
              <a:rPr lang="sv-SE" dirty="0"/>
              <a:t>Alla mynt har en baksida….</a:t>
            </a:r>
          </a:p>
        </p:txBody>
      </p:sp>
      <p:sp>
        <p:nvSpPr>
          <p:cNvPr id="3" name="Platshållare för innehåll 2">
            <a:extLst>
              <a:ext uri="{FF2B5EF4-FFF2-40B4-BE49-F238E27FC236}">
                <a16:creationId xmlns:a16="http://schemas.microsoft.com/office/drawing/2014/main" id="{B701A3AF-AC9F-4CD6-8001-F71E870FB8AE}"/>
              </a:ext>
            </a:extLst>
          </p:cNvPr>
          <p:cNvSpPr>
            <a:spLocks noGrp="1"/>
          </p:cNvSpPr>
          <p:nvPr>
            <p:ph idx="1"/>
          </p:nvPr>
        </p:nvSpPr>
        <p:spPr>
          <a:xfrm>
            <a:off x="417786" y="1005818"/>
            <a:ext cx="6481778" cy="4351338"/>
          </a:xfrm>
        </p:spPr>
        <p:txBody>
          <a:bodyPr>
            <a:normAutofit fontScale="92500" lnSpcReduction="10000"/>
          </a:bodyPr>
          <a:lstStyle/>
          <a:p>
            <a:r>
              <a:rPr lang="sv-SE" dirty="0"/>
              <a:t>3000-5000 ingrepp per år i Sverige sedan 20 år</a:t>
            </a:r>
          </a:p>
          <a:p>
            <a:r>
              <a:rPr lang="sv-SE" dirty="0"/>
              <a:t>Oerhört många kvinnor med förbättrad livskvalitet</a:t>
            </a:r>
          </a:p>
          <a:p>
            <a:r>
              <a:rPr lang="sv-SE" dirty="0"/>
              <a:t>Sällsynta komplikationer men då stor påverkan på livet</a:t>
            </a:r>
          </a:p>
          <a:p>
            <a:r>
              <a:rPr lang="sv-SE" dirty="0"/>
              <a:t>Blåstömningspåverkan</a:t>
            </a:r>
          </a:p>
          <a:p>
            <a:r>
              <a:rPr lang="sv-SE" dirty="0"/>
              <a:t>Smärtor</a:t>
            </a:r>
          </a:p>
          <a:p>
            <a:r>
              <a:rPr lang="sv-SE" dirty="0"/>
              <a:t>Urinvägsinfektioner</a:t>
            </a:r>
          </a:p>
          <a:p>
            <a:r>
              <a:rPr lang="sv-SE" dirty="0"/>
              <a:t>Band som kommer fram genom slidan, vaginalväggen </a:t>
            </a:r>
            <a:r>
              <a:rPr lang="sv-SE" dirty="0" err="1"/>
              <a:t>uretra</a:t>
            </a:r>
            <a:r>
              <a:rPr lang="sv-SE" dirty="0"/>
              <a:t>,  blåsan</a:t>
            </a:r>
          </a:p>
          <a:p>
            <a:endParaRPr lang="sv-SE" dirty="0"/>
          </a:p>
        </p:txBody>
      </p:sp>
      <p:pic>
        <p:nvPicPr>
          <p:cNvPr id="4" name="Bildobjekt 1">
            <a:extLst>
              <a:ext uri="{FF2B5EF4-FFF2-40B4-BE49-F238E27FC236}">
                <a16:creationId xmlns:a16="http://schemas.microsoft.com/office/drawing/2014/main" id="{2487B731-B2E9-4000-9947-CC0C654824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48587" y="2331382"/>
            <a:ext cx="5917608" cy="443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009170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804</TotalTime>
  <Words>1217</Words>
  <Application>Microsoft Office PowerPoint</Application>
  <PresentationFormat>Bredbild</PresentationFormat>
  <Paragraphs>109</Paragraphs>
  <Slides>27</Slides>
  <Notes>1</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27</vt:i4>
      </vt:variant>
    </vt:vector>
  </HeadingPairs>
  <TitlesOfParts>
    <vt:vector size="33" baseType="lpstr">
      <vt:lpstr>Arial</vt:lpstr>
      <vt:lpstr>Calibri</vt:lpstr>
      <vt:lpstr>Calibri Light</vt:lpstr>
      <vt:lpstr>Tahoma</vt:lpstr>
      <vt:lpstr>Wingdings</vt:lpstr>
      <vt:lpstr>Office-tema</vt:lpstr>
      <vt:lpstr>Komplikationer vid gynekologisk kirurgi</vt:lpstr>
      <vt:lpstr>Dagens punkter</vt:lpstr>
      <vt:lpstr>Behandling Ansträngningsinkontinens</vt:lpstr>
      <vt:lpstr>Före 1997 var Burchplastiken den minst dåliga av ett 20-tal operationsmetoder</vt:lpstr>
      <vt:lpstr> A multicenter study of tension-free vaginal tape (TVT) for surgical treatment of stress urinary incontinence. Ulmsten U1, Falconer C, Johnson P, Jomaa M, Lannér L, Nilsson CG, Olsson I.  Int Urogynecol J Pelvic Floor Dysfunct. 1998;9(4):210-3.  </vt:lpstr>
      <vt:lpstr>PowerPoint-presentation</vt:lpstr>
      <vt:lpstr> Updated Systematic Review and Meta-analysis of the Comparative Data on Colposuspensions, Pubovaginal Slings, and Midurethral Tapes in the Surgical Treatment of Female Stress Urinary Incontinence. Fusco F Eur Urol.  2017 Oct;72(4):567-591. doi: 10.1016/j.eururo.2017.04.026. Epub 2017 May 4.  </vt:lpstr>
      <vt:lpstr>Ålder, övervikt, trängningar och tidigare kirurgi  spelar roll för resultatet vid slyngplastik</vt:lpstr>
      <vt:lpstr>Alla mynt har en baksida….</vt:lpstr>
      <vt:lpstr>Association Between the Amount of Vaginal Mesh Used With Mesh Erosions and Repeated Surgery After Repairing Pelvic Organ Prolapse and Stress Urinary Incontinence. Chughtai B JAMA Surg. 2017  </vt:lpstr>
      <vt:lpstr> Surgical treatment for urinary incontinence in women - Danish nationwide cohort studies . Hansen MF1. Dan Med J. 2018 Feb;65(2). pii: B5447.</vt:lpstr>
      <vt:lpstr>Long-term Rate of Mesh Sling Removal Following Midurethral Mesh Sling Insertion Among Women With Stress Urinary Incontinence </vt:lpstr>
      <vt:lpstr>Många kvinnor opererades många gånger</vt:lpstr>
      <vt:lpstr>Nätförstärkning</vt:lpstr>
      <vt:lpstr>Näten, äntligen(?)</vt:lpstr>
      <vt:lpstr>PowerPoint-presentation</vt:lpstr>
      <vt:lpstr>Erosion i vagina 1 av 10</vt:lpstr>
      <vt:lpstr>Changed women: the long-term impact of vaginal mesh complications. </vt:lpstr>
      <vt:lpstr>Hur ser det ut internationellt</vt:lpstr>
      <vt:lpstr>Prolapsnäten minskade i användning</vt:lpstr>
      <vt:lpstr>PowerPoint-presentation</vt:lpstr>
      <vt:lpstr>Komplikations- och åtgärdskoder släpar efter</vt:lpstr>
      <vt:lpstr>PowerPoint-presentation</vt:lpstr>
      <vt:lpstr>Vad har vi för reglemente i Sverige? </vt:lpstr>
      <vt:lpstr>Baroness Cumberledges villkor för inkontinensnätanvändning i UK kontra  hur det ser ut i Sverige</vt:lpstr>
      <vt:lpstr>Hur ser det ut i Gynopregistret:</vt:lpstr>
      <vt:lpstr>Alla ingrepp medför risk för komplikationer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 Uustal</dc:creator>
  <cp:lastModifiedBy>Eva Uustal</cp:lastModifiedBy>
  <cp:revision>28</cp:revision>
  <dcterms:created xsi:type="dcterms:W3CDTF">2018-09-11T07:12:05Z</dcterms:created>
  <dcterms:modified xsi:type="dcterms:W3CDTF">2018-11-16T12:57:39Z</dcterms:modified>
</cp:coreProperties>
</file>