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8" r:id="rId2"/>
    <p:sldId id="507" r:id="rId3"/>
    <p:sldId id="509" r:id="rId4"/>
    <p:sldId id="510" r:id="rId5"/>
    <p:sldId id="514" r:id="rId6"/>
    <p:sldId id="513" r:id="rId7"/>
    <p:sldId id="517" r:id="rId8"/>
    <p:sldId id="518" r:id="rId9"/>
    <p:sldId id="505" r:id="rId10"/>
    <p:sldId id="465" r:id="rId11"/>
    <p:sldId id="469" r:id="rId12"/>
    <p:sldId id="519" r:id="rId13"/>
    <p:sldId id="520" r:id="rId14"/>
    <p:sldId id="521" r:id="rId15"/>
    <p:sldId id="523" r:id="rId16"/>
    <p:sldId id="522" r:id="rId17"/>
    <p:sldId id="524" r:id="rId18"/>
    <p:sldId id="525" r:id="rId19"/>
    <p:sldId id="527" r:id="rId20"/>
    <p:sldId id="526" r:id="rId21"/>
    <p:sldId id="528" r:id="rId22"/>
    <p:sldId id="529" r:id="rId2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0066"/>
    <a:srgbClr val="7F7F7F"/>
    <a:srgbClr val="0033CC"/>
    <a:srgbClr val="376092"/>
    <a:srgbClr val="49B244"/>
    <a:srgbClr val="E600BA"/>
    <a:srgbClr val="AB055C"/>
    <a:srgbClr val="CC0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8237" autoAdjust="0"/>
  </p:normalViewPr>
  <p:slideViewPr>
    <p:cSldViewPr snapToGrid="0">
      <p:cViewPr>
        <p:scale>
          <a:sx n="105" d="100"/>
          <a:sy n="105" d="100"/>
        </p:scale>
        <p:origin x="-1864" y="-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6.xlsx"/><Relationship Id="rId2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7.xlsx"/><Relationship Id="rId2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8.xlsx"/><Relationship Id="rId2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62269247594051"/>
          <c:y val="0.0981855223465591"/>
          <c:w val="0.923773075240595"/>
          <c:h val="0.731525690009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Andel AKUTA sectio spontan start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rgbClr val="FFFF00"/>
              </a:solidFill>
            </a:ln>
            <a:effectLst/>
          </c:spPr>
          <c:invertIfNegative val="0"/>
          <c:cat>
            <c:strRef>
              <c:f>Blad1!$A$2:$A$45</c:f>
              <c:strCache>
                <c:ptCount val="44"/>
                <c:pt idx="0">
                  <c:v>Linköping</c:v>
                </c:pt>
                <c:pt idx="1">
                  <c:v>Kalmar</c:v>
                </c:pt>
                <c:pt idx="2">
                  <c:v>Halmstad</c:v>
                </c:pt>
                <c:pt idx="3">
                  <c:v>Luleå</c:v>
                </c:pt>
                <c:pt idx="4">
                  <c:v>Lund/Malmö</c:v>
                </c:pt>
                <c:pt idx="5">
                  <c:v>Skellefteå</c:v>
                </c:pt>
                <c:pt idx="6">
                  <c:v>Värnamo</c:v>
                </c:pt>
                <c:pt idx="7">
                  <c:v>Umeå</c:v>
                </c:pt>
                <c:pt idx="8">
                  <c:v>Karlskoga</c:v>
                </c:pt>
                <c:pt idx="9">
                  <c:v>Kristianstad</c:v>
                </c:pt>
                <c:pt idx="10">
                  <c:v>Sundsvall</c:v>
                </c:pt>
                <c:pt idx="11">
                  <c:v>Norrköping</c:v>
                </c:pt>
                <c:pt idx="12">
                  <c:v>Uppsala</c:v>
                </c:pt>
                <c:pt idx="13">
                  <c:v>Sollefteå</c:v>
                </c:pt>
                <c:pt idx="14">
                  <c:v>Västervik</c:v>
                </c:pt>
                <c:pt idx="15">
                  <c:v>Helsingborg</c:v>
                </c:pt>
                <c:pt idx="16">
                  <c:v>Eskilstuna</c:v>
                </c:pt>
                <c:pt idx="17">
                  <c:v>Borås</c:v>
                </c:pt>
                <c:pt idx="18">
                  <c:v>Östersund</c:v>
                </c:pt>
                <c:pt idx="19">
                  <c:v>Jönköping</c:v>
                </c:pt>
                <c:pt idx="20">
                  <c:v>Örebro</c:v>
                </c:pt>
                <c:pt idx="21">
                  <c:v>Norra Älvsborg</c:v>
                </c:pt>
                <c:pt idx="22">
                  <c:v>Sth -Södersjukhuset</c:v>
                </c:pt>
                <c:pt idx="23">
                  <c:v>Varberg</c:v>
                </c:pt>
                <c:pt idx="24">
                  <c:v>Sth -KS Huddinge</c:v>
                </c:pt>
                <c:pt idx="25">
                  <c:v>Karlskrona</c:v>
                </c:pt>
                <c:pt idx="26">
                  <c:v>Skövde</c:v>
                </c:pt>
                <c:pt idx="27">
                  <c:v>Nyköping</c:v>
                </c:pt>
                <c:pt idx="28">
                  <c:v>Sth - KS Solna</c:v>
                </c:pt>
                <c:pt idx="29">
                  <c:v>Falun</c:v>
                </c:pt>
                <c:pt idx="30">
                  <c:v>Södertälje</c:v>
                </c:pt>
                <c:pt idx="31">
                  <c:v>Sth -BB Sth</c:v>
                </c:pt>
                <c:pt idx="32">
                  <c:v>Visby</c:v>
                </c:pt>
                <c:pt idx="33">
                  <c:v>Karlstad</c:v>
                </c:pt>
                <c:pt idx="34">
                  <c:v>Lycksele</c:v>
                </c:pt>
                <c:pt idx="35">
                  <c:v>Göteborg</c:v>
                </c:pt>
                <c:pt idx="36">
                  <c:v>Örnsköldsvik</c:v>
                </c:pt>
                <c:pt idx="37">
                  <c:v>Hudiksvall</c:v>
                </c:pt>
                <c:pt idx="38">
                  <c:v>Gävle</c:v>
                </c:pt>
                <c:pt idx="39">
                  <c:v>Sth -Danderyd</c:v>
                </c:pt>
                <c:pt idx="40">
                  <c:v>Västerås</c:v>
                </c:pt>
                <c:pt idx="41">
                  <c:v>Gällivare</c:v>
                </c:pt>
                <c:pt idx="42">
                  <c:v>Eksjö</c:v>
                </c:pt>
                <c:pt idx="43">
                  <c:v>Ystad</c:v>
                </c:pt>
              </c:strCache>
            </c:strRef>
          </c:cat>
          <c:val>
            <c:numRef>
              <c:f>Blad1!$B$2:$B$45</c:f>
              <c:numCache>
                <c:formatCode>0%</c:formatCode>
                <c:ptCount val="44"/>
                <c:pt idx="0">
                  <c:v>0.0340285400658617</c:v>
                </c:pt>
                <c:pt idx="1">
                  <c:v>0.0454545454545455</c:v>
                </c:pt>
                <c:pt idx="2">
                  <c:v>0.0465116279069768</c:v>
                </c:pt>
                <c:pt idx="3">
                  <c:v>0.0497512437810945</c:v>
                </c:pt>
                <c:pt idx="4">
                  <c:v>0.0524712254570075</c:v>
                </c:pt>
                <c:pt idx="5">
                  <c:v>0.0539419087136929</c:v>
                </c:pt>
                <c:pt idx="6">
                  <c:v>0.0542635658914729</c:v>
                </c:pt>
                <c:pt idx="7">
                  <c:v>0.056710775047259</c:v>
                </c:pt>
                <c:pt idx="8">
                  <c:v>0.0585774058577406</c:v>
                </c:pt>
                <c:pt idx="9">
                  <c:v>0.0605095541401274</c:v>
                </c:pt>
                <c:pt idx="10">
                  <c:v>0.0660377358490566</c:v>
                </c:pt>
                <c:pt idx="11">
                  <c:v>0.0688665710186514</c:v>
                </c:pt>
                <c:pt idx="12">
                  <c:v>0.0704355885078777</c:v>
                </c:pt>
                <c:pt idx="13">
                  <c:v>0.0721649484536083</c:v>
                </c:pt>
                <c:pt idx="14">
                  <c:v>0.072463768115942</c:v>
                </c:pt>
                <c:pt idx="15">
                  <c:v>0.0734109221128022</c:v>
                </c:pt>
                <c:pt idx="16">
                  <c:v>0.0734463276836158</c:v>
                </c:pt>
                <c:pt idx="17">
                  <c:v>0.0751121076233184</c:v>
                </c:pt>
                <c:pt idx="18">
                  <c:v>0.0757575757575758</c:v>
                </c:pt>
                <c:pt idx="19">
                  <c:v>0.0766283524904214</c:v>
                </c:pt>
                <c:pt idx="20">
                  <c:v>0.0771276595744681</c:v>
                </c:pt>
                <c:pt idx="21">
                  <c:v>0.0789724072312084</c:v>
                </c:pt>
                <c:pt idx="22">
                  <c:v>0.0790012279983627</c:v>
                </c:pt>
                <c:pt idx="23">
                  <c:v>0.08</c:v>
                </c:pt>
                <c:pt idx="24">
                  <c:v>0.0835117773019272</c:v>
                </c:pt>
                <c:pt idx="25">
                  <c:v>0.0835214446952596</c:v>
                </c:pt>
                <c:pt idx="26">
                  <c:v>0.0844327176781002</c:v>
                </c:pt>
                <c:pt idx="27">
                  <c:v>0.0847457627118644</c:v>
                </c:pt>
                <c:pt idx="28">
                  <c:v>0.0887629839471199</c:v>
                </c:pt>
                <c:pt idx="29">
                  <c:v>0.0895705521472393</c:v>
                </c:pt>
                <c:pt idx="30">
                  <c:v>0.0904159132007233</c:v>
                </c:pt>
                <c:pt idx="31">
                  <c:v>0.0925925925925926</c:v>
                </c:pt>
                <c:pt idx="32">
                  <c:v>0.0946745562130178</c:v>
                </c:pt>
                <c:pt idx="33">
                  <c:v>0.0952380952380952</c:v>
                </c:pt>
                <c:pt idx="34">
                  <c:v>0.0957446808510638</c:v>
                </c:pt>
                <c:pt idx="35">
                  <c:v>0.0961655508216677</c:v>
                </c:pt>
                <c:pt idx="36">
                  <c:v>0.101796407185629</c:v>
                </c:pt>
                <c:pt idx="37">
                  <c:v>0.101818181818182</c:v>
                </c:pt>
                <c:pt idx="38">
                  <c:v>0.102333931777379</c:v>
                </c:pt>
                <c:pt idx="39">
                  <c:v>0.104323308270677</c:v>
                </c:pt>
                <c:pt idx="40">
                  <c:v>0.107317073170732</c:v>
                </c:pt>
                <c:pt idx="41">
                  <c:v>0.115789473684211</c:v>
                </c:pt>
                <c:pt idx="42">
                  <c:v>0.118343195266272</c:v>
                </c:pt>
                <c:pt idx="43">
                  <c:v>0.145785876993166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Andel akuta sectio induktion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Blad1!$A$2:$A$45</c:f>
              <c:strCache>
                <c:ptCount val="44"/>
                <c:pt idx="0">
                  <c:v>Linköping</c:v>
                </c:pt>
                <c:pt idx="1">
                  <c:v>Kalmar</c:v>
                </c:pt>
                <c:pt idx="2">
                  <c:v>Halmstad</c:v>
                </c:pt>
                <c:pt idx="3">
                  <c:v>Luleå</c:v>
                </c:pt>
                <c:pt idx="4">
                  <c:v>Lund/Malmö</c:v>
                </c:pt>
                <c:pt idx="5">
                  <c:v>Skellefteå</c:v>
                </c:pt>
                <c:pt idx="6">
                  <c:v>Värnamo</c:v>
                </c:pt>
                <c:pt idx="7">
                  <c:v>Umeå</c:v>
                </c:pt>
                <c:pt idx="8">
                  <c:v>Karlskoga</c:v>
                </c:pt>
                <c:pt idx="9">
                  <c:v>Kristianstad</c:v>
                </c:pt>
                <c:pt idx="10">
                  <c:v>Sundsvall</c:v>
                </c:pt>
                <c:pt idx="11">
                  <c:v>Norrköping</c:v>
                </c:pt>
                <c:pt idx="12">
                  <c:v>Uppsala</c:v>
                </c:pt>
                <c:pt idx="13">
                  <c:v>Sollefteå</c:v>
                </c:pt>
                <c:pt idx="14">
                  <c:v>Västervik</c:v>
                </c:pt>
                <c:pt idx="15">
                  <c:v>Helsingborg</c:v>
                </c:pt>
                <c:pt idx="16">
                  <c:v>Eskilstuna</c:v>
                </c:pt>
                <c:pt idx="17">
                  <c:v>Borås</c:v>
                </c:pt>
                <c:pt idx="18">
                  <c:v>Östersund</c:v>
                </c:pt>
                <c:pt idx="19">
                  <c:v>Jönköping</c:v>
                </c:pt>
                <c:pt idx="20">
                  <c:v>Örebro</c:v>
                </c:pt>
                <c:pt idx="21">
                  <c:v>Norra Älvsborg</c:v>
                </c:pt>
                <c:pt idx="22">
                  <c:v>Sth -Södersjukhuset</c:v>
                </c:pt>
                <c:pt idx="23">
                  <c:v>Varberg</c:v>
                </c:pt>
                <c:pt idx="24">
                  <c:v>Sth -KS Huddinge</c:v>
                </c:pt>
                <c:pt idx="25">
                  <c:v>Karlskrona</c:v>
                </c:pt>
                <c:pt idx="26">
                  <c:v>Skövde</c:v>
                </c:pt>
                <c:pt idx="27">
                  <c:v>Nyköping</c:v>
                </c:pt>
                <c:pt idx="28">
                  <c:v>Sth - KS Solna</c:v>
                </c:pt>
                <c:pt idx="29">
                  <c:v>Falun</c:v>
                </c:pt>
                <c:pt idx="30">
                  <c:v>Södertälje</c:v>
                </c:pt>
                <c:pt idx="31">
                  <c:v>Sth -BB Sth</c:v>
                </c:pt>
                <c:pt idx="32">
                  <c:v>Visby</c:v>
                </c:pt>
                <c:pt idx="33">
                  <c:v>Karlstad</c:v>
                </c:pt>
                <c:pt idx="34">
                  <c:v>Lycksele</c:v>
                </c:pt>
                <c:pt idx="35">
                  <c:v>Göteborg</c:v>
                </c:pt>
                <c:pt idx="36">
                  <c:v>Örnsköldsvik</c:v>
                </c:pt>
                <c:pt idx="37">
                  <c:v>Hudiksvall</c:v>
                </c:pt>
                <c:pt idx="38">
                  <c:v>Gävle</c:v>
                </c:pt>
                <c:pt idx="39">
                  <c:v>Sth -Danderyd</c:v>
                </c:pt>
                <c:pt idx="40">
                  <c:v>Västerås</c:v>
                </c:pt>
                <c:pt idx="41">
                  <c:v>Gällivare</c:v>
                </c:pt>
                <c:pt idx="42">
                  <c:v>Eksjö</c:v>
                </c:pt>
                <c:pt idx="43">
                  <c:v>Ystad</c:v>
                </c:pt>
              </c:strCache>
            </c:strRef>
          </c:cat>
          <c:val>
            <c:numRef>
              <c:f>Blad1!$C$2:$C$45</c:f>
              <c:numCache>
                <c:formatCode>0%</c:formatCode>
                <c:ptCount val="44"/>
                <c:pt idx="0">
                  <c:v>0.175438596491228</c:v>
                </c:pt>
                <c:pt idx="1">
                  <c:v>0.30379746835443</c:v>
                </c:pt>
                <c:pt idx="2">
                  <c:v>0.275167785234899</c:v>
                </c:pt>
                <c:pt idx="3">
                  <c:v>0.189655172413793</c:v>
                </c:pt>
                <c:pt idx="4">
                  <c:v>0.258992805755396</c:v>
                </c:pt>
                <c:pt idx="5">
                  <c:v>0.2</c:v>
                </c:pt>
                <c:pt idx="6">
                  <c:v>0.156862745098039</c:v>
                </c:pt>
                <c:pt idx="7">
                  <c:v>0.216783216783217</c:v>
                </c:pt>
                <c:pt idx="8">
                  <c:v>0.136363636363636</c:v>
                </c:pt>
                <c:pt idx="9">
                  <c:v>0.206896551724138</c:v>
                </c:pt>
                <c:pt idx="10">
                  <c:v>0.308411214953271</c:v>
                </c:pt>
                <c:pt idx="11">
                  <c:v>0.152631578947368</c:v>
                </c:pt>
                <c:pt idx="12">
                  <c:v>0.209039548022599</c:v>
                </c:pt>
                <c:pt idx="13">
                  <c:v>0.285714285714286</c:v>
                </c:pt>
                <c:pt idx="14">
                  <c:v>0.268292682926829</c:v>
                </c:pt>
                <c:pt idx="15">
                  <c:v>0.324675324675325</c:v>
                </c:pt>
                <c:pt idx="16">
                  <c:v>0.3515625</c:v>
                </c:pt>
                <c:pt idx="17">
                  <c:v>0.229813664596273</c:v>
                </c:pt>
                <c:pt idx="18">
                  <c:v>0.308823529411765</c:v>
                </c:pt>
                <c:pt idx="19">
                  <c:v>0.269736842105263</c:v>
                </c:pt>
                <c:pt idx="20">
                  <c:v>0.217616580310881</c:v>
                </c:pt>
                <c:pt idx="21">
                  <c:v>0.312820512820513</c:v>
                </c:pt>
                <c:pt idx="22">
                  <c:v>0.223011363636364</c:v>
                </c:pt>
                <c:pt idx="23">
                  <c:v>0.391608391608392</c:v>
                </c:pt>
                <c:pt idx="24">
                  <c:v>0.263529411764706</c:v>
                </c:pt>
                <c:pt idx="25">
                  <c:v>0.36231884057971</c:v>
                </c:pt>
                <c:pt idx="26">
                  <c:v>0.372093023255814</c:v>
                </c:pt>
                <c:pt idx="27">
                  <c:v>0.253731343283582</c:v>
                </c:pt>
                <c:pt idx="28">
                  <c:v>0.275071633237822</c:v>
                </c:pt>
                <c:pt idx="29">
                  <c:v>0.344262295081967</c:v>
                </c:pt>
                <c:pt idx="30">
                  <c:v>0.395161290322581</c:v>
                </c:pt>
                <c:pt idx="31">
                  <c:v>0.302083333333333</c:v>
                </c:pt>
                <c:pt idx="32">
                  <c:v>0.325581395348837</c:v>
                </c:pt>
                <c:pt idx="33">
                  <c:v>0.319148936170213</c:v>
                </c:pt>
                <c:pt idx="34">
                  <c:v>0.333333333333333</c:v>
                </c:pt>
                <c:pt idx="35">
                  <c:v>0.281879194630872</c:v>
                </c:pt>
                <c:pt idx="36">
                  <c:v>0.268292682926829</c:v>
                </c:pt>
                <c:pt idx="37">
                  <c:v>0.358208955223881</c:v>
                </c:pt>
                <c:pt idx="38">
                  <c:v>0.37593984962406</c:v>
                </c:pt>
                <c:pt idx="39">
                  <c:v>0.303939962476548</c:v>
                </c:pt>
                <c:pt idx="40">
                  <c:v>0.344827586206897</c:v>
                </c:pt>
                <c:pt idx="41">
                  <c:v>0.409090909090909</c:v>
                </c:pt>
                <c:pt idx="42">
                  <c:v>0.28169014084507</c:v>
                </c:pt>
                <c:pt idx="43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918712"/>
        <c:axId val="-2129915240"/>
      </c:barChart>
      <c:catAx>
        <c:axId val="-212991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29915240"/>
        <c:crosses val="autoZero"/>
        <c:auto val="1"/>
        <c:lblAlgn val="ctr"/>
        <c:lblOffset val="100"/>
        <c:noMultiLvlLbl val="0"/>
      </c:catAx>
      <c:valAx>
        <c:axId val="-212991524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1905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29918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305555555555556"/>
          <c:y val="0.180225272721548"/>
          <c:w val="0.445833333333333"/>
          <c:h val="0.117266459192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40047025371829"/>
          <c:y val="0.0850440962106128"/>
          <c:w val="0.923773075240595"/>
          <c:h val="0.731525690009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Andel AKUTA sectio spontan start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rgbClr val="FFFF00"/>
              </a:solidFill>
            </a:ln>
            <a:effectLst/>
          </c:spPr>
          <c:invertIfNegative val="0"/>
          <c:cat>
            <c:strRef>
              <c:f>Blad1!$A$2:$A$45</c:f>
              <c:strCache>
                <c:ptCount val="44"/>
                <c:pt idx="0">
                  <c:v>Lycksele</c:v>
                </c:pt>
                <c:pt idx="1">
                  <c:v>Sollefteå</c:v>
                </c:pt>
                <c:pt idx="2">
                  <c:v>Skellefteå</c:v>
                </c:pt>
                <c:pt idx="3">
                  <c:v>Eksjö</c:v>
                </c:pt>
                <c:pt idx="4">
                  <c:v>Uppsala</c:v>
                </c:pt>
                <c:pt idx="5">
                  <c:v>Linköping</c:v>
                </c:pt>
                <c:pt idx="6">
                  <c:v>Gällivare</c:v>
                </c:pt>
                <c:pt idx="7">
                  <c:v>Sth -BB Sth</c:v>
                </c:pt>
                <c:pt idx="8">
                  <c:v>Örebro</c:v>
                </c:pt>
                <c:pt idx="9">
                  <c:v>Sth -BB Sophia</c:v>
                </c:pt>
                <c:pt idx="10">
                  <c:v>Sundsvall</c:v>
                </c:pt>
                <c:pt idx="11">
                  <c:v>Norrköping</c:v>
                </c:pt>
                <c:pt idx="12">
                  <c:v>Västerås</c:v>
                </c:pt>
                <c:pt idx="13">
                  <c:v>Umeå</c:v>
                </c:pt>
                <c:pt idx="14">
                  <c:v>Värnamo</c:v>
                </c:pt>
                <c:pt idx="15">
                  <c:v>Sth -Södersjukhuset</c:v>
                </c:pt>
                <c:pt idx="16">
                  <c:v>Kristianstad</c:v>
                </c:pt>
                <c:pt idx="17">
                  <c:v>Nyköping</c:v>
                </c:pt>
                <c:pt idx="18">
                  <c:v>Karlskoga</c:v>
                </c:pt>
                <c:pt idx="19">
                  <c:v>Jönköping</c:v>
                </c:pt>
                <c:pt idx="20">
                  <c:v>Borås</c:v>
                </c:pt>
                <c:pt idx="21">
                  <c:v>Sth - KS Solna</c:v>
                </c:pt>
                <c:pt idx="22">
                  <c:v>Lund/Malmö</c:v>
                </c:pt>
                <c:pt idx="23">
                  <c:v>Södertälje</c:v>
                </c:pt>
                <c:pt idx="24">
                  <c:v>Göteborg</c:v>
                </c:pt>
                <c:pt idx="25">
                  <c:v>Luleå</c:v>
                </c:pt>
                <c:pt idx="26">
                  <c:v>Varberg</c:v>
                </c:pt>
                <c:pt idx="27">
                  <c:v>Halmstad</c:v>
                </c:pt>
                <c:pt idx="28">
                  <c:v>Norra Älvsborg</c:v>
                </c:pt>
                <c:pt idx="29">
                  <c:v>Helsingborg</c:v>
                </c:pt>
                <c:pt idx="30">
                  <c:v>Sth -KS Huddinge</c:v>
                </c:pt>
                <c:pt idx="31">
                  <c:v>Hudiksvall</c:v>
                </c:pt>
                <c:pt idx="32">
                  <c:v>Falun</c:v>
                </c:pt>
                <c:pt idx="33">
                  <c:v>Östersund</c:v>
                </c:pt>
                <c:pt idx="34">
                  <c:v>Västervik</c:v>
                </c:pt>
                <c:pt idx="35">
                  <c:v>Sth -Danderyd</c:v>
                </c:pt>
                <c:pt idx="36">
                  <c:v>Karlskrona</c:v>
                </c:pt>
                <c:pt idx="37">
                  <c:v>Skövde</c:v>
                </c:pt>
                <c:pt idx="38">
                  <c:v>Eskilstuna</c:v>
                </c:pt>
                <c:pt idx="39">
                  <c:v>Örnsköldsvik</c:v>
                </c:pt>
                <c:pt idx="40">
                  <c:v>Gävle</c:v>
                </c:pt>
                <c:pt idx="41">
                  <c:v>Kalmar</c:v>
                </c:pt>
                <c:pt idx="42">
                  <c:v>Ystad</c:v>
                </c:pt>
                <c:pt idx="43">
                  <c:v>Visby</c:v>
                </c:pt>
              </c:strCache>
            </c:strRef>
          </c:cat>
          <c:val>
            <c:numRef>
              <c:f>Blad1!$B$2:$B$45</c:f>
              <c:numCache>
                <c:formatCode>General</c:formatCode>
                <c:ptCount val="44"/>
                <c:pt idx="0">
                  <c:v>0.015748031496063</c:v>
                </c:pt>
                <c:pt idx="1">
                  <c:v>0.0</c:v>
                </c:pt>
                <c:pt idx="2">
                  <c:v>0.0093167701863354</c:v>
                </c:pt>
                <c:pt idx="3">
                  <c:v>0.0204498977505112</c:v>
                </c:pt>
                <c:pt idx="4">
                  <c:v>0.0116279069767442</c:v>
                </c:pt>
                <c:pt idx="5">
                  <c:v>0.00876424189307625</c:v>
                </c:pt>
                <c:pt idx="6">
                  <c:v>0.0211864406779661</c:v>
                </c:pt>
                <c:pt idx="7">
                  <c:v>0.0152155536770921</c:v>
                </c:pt>
                <c:pt idx="8">
                  <c:v>0.008729388942774</c:v>
                </c:pt>
                <c:pt idx="9">
                  <c:v>0.0141676505312869</c:v>
                </c:pt>
                <c:pt idx="10">
                  <c:v>0.0171821305841924</c:v>
                </c:pt>
                <c:pt idx="11">
                  <c:v>0.0105757931844888</c:v>
                </c:pt>
                <c:pt idx="12">
                  <c:v>0.0171017101710171</c:v>
                </c:pt>
                <c:pt idx="13">
                  <c:v>0.0174520069808028</c:v>
                </c:pt>
                <c:pt idx="14">
                  <c:v>0.0187667560321716</c:v>
                </c:pt>
                <c:pt idx="15">
                  <c:v>0.0131103074141049</c:v>
                </c:pt>
                <c:pt idx="16">
                  <c:v>0.0263852242744063</c:v>
                </c:pt>
                <c:pt idx="17">
                  <c:v>0.0353260869565217</c:v>
                </c:pt>
                <c:pt idx="18">
                  <c:v>0.0186567164179104</c:v>
                </c:pt>
                <c:pt idx="19">
                  <c:v>0.0165289256198347</c:v>
                </c:pt>
                <c:pt idx="20">
                  <c:v>0.0177993527508091</c:v>
                </c:pt>
                <c:pt idx="21">
                  <c:v>0.0218531468531468</c:v>
                </c:pt>
                <c:pt idx="22">
                  <c:v>0.0218628331835879</c:v>
                </c:pt>
                <c:pt idx="23">
                  <c:v>0.020442930153322</c:v>
                </c:pt>
                <c:pt idx="24">
                  <c:v>0.0148188803512623</c:v>
                </c:pt>
                <c:pt idx="25">
                  <c:v>0.00918635170603674</c:v>
                </c:pt>
                <c:pt idx="26">
                  <c:v>0.0197368421052632</c:v>
                </c:pt>
                <c:pt idx="27">
                  <c:v>0.0170807453416149</c:v>
                </c:pt>
                <c:pt idx="28">
                  <c:v>0.024822695035461</c:v>
                </c:pt>
                <c:pt idx="29">
                  <c:v>0.020817843866171</c:v>
                </c:pt>
                <c:pt idx="30">
                  <c:v>0.0249671484888305</c:v>
                </c:pt>
                <c:pt idx="31">
                  <c:v>0.0221606648199446</c:v>
                </c:pt>
                <c:pt idx="32">
                  <c:v>0.0306976744186046</c:v>
                </c:pt>
                <c:pt idx="33">
                  <c:v>0.00623700623700624</c:v>
                </c:pt>
                <c:pt idx="34">
                  <c:v>0.0112994350282486</c:v>
                </c:pt>
                <c:pt idx="35">
                  <c:v>0.0226793248945148</c:v>
                </c:pt>
                <c:pt idx="36">
                  <c:v>0.0151515151515151</c:v>
                </c:pt>
                <c:pt idx="37">
                  <c:v>0.0130653266331658</c:v>
                </c:pt>
                <c:pt idx="38">
                  <c:v>0.0185414091470952</c:v>
                </c:pt>
                <c:pt idx="39">
                  <c:v>0.032258064516129</c:v>
                </c:pt>
                <c:pt idx="40">
                  <c:v>0.0273775216138328</c:v>
                </c:pt>
                <c:pt idx="41">
                  <c:v>0.0115511551155115</c:v>
                </c:pt>
                <c:pt idx="42">
                  <c:v>0.00998003992015968</c:v>
                </c:pt>
                <c:pt idx="43">
                  <c:v>0.0255102040816326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Andel akuta sectio induktion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Blad1!$A$2:$A$45</c:f>
              <c:strCache>
                <c:ptCount val="44"/>
                <c:pt idx="0">
                  <c:v>Lycksele</c:v>
                </c:pt>
                <c:pt idx="1">
                  <c:v>Sollefteå</c:v>
                </c:pt>
                <c:pt idx="2">
                  <c:v>Skellefteå</c:v>
                </c:pt>
                <c:pt idx="3">
                  <c:v>Eksjö</c:v>
                </c:pt>
                <c:pt idx="4">
                  <c:v>Uppsala</c:v>
                </c:pt>
                <c:pt idx="5">
                  <c:v>Linköping</c:v>
                </c:pt>
                <c:pt idx="6">
                  <c:v>Gällivare</c:v>
                </c:pt>
                <c:pt idx="7">
                  <c:v>Sth -BB Sth</c:v>
                </c:pt>
                <c:pt idx="8">
                  <c:v>Örebro</c:v>
                </c:pt>
                <c:pt idx="9">
                  <c:v>Sth -BB Sophia</c:v>
                </c:pt>
                <c:pt idx="10">
                  <c:v>Sundsvall</c:v>
                </c:pt>
                <c:pt idx="11">
                  <c:v>Norrköping</c:v>
                </c:pt>
                <c:pt idx="12">
                  <c:v>Västerås</c:v>
                </c:pt>
                <c:pt idx="13">
                  <c:v>Umeå</c:v>
                </c:pt>
                <c:pt idx="14">
                  <c:v>Värnamo</c:v>
                </c:pt>
                <c:pt idx="15">
                  <c:v>Sth -Södersjukhuset</c:v>
                </c:pt>
                <c:pt idx="16">
                  <c:v>Kristianstad</c:v>
                </c:pt>
                <c:pt idx="17">
                  <c:v>Nyköping</c:v>
                </c:pt>
                <c:pt idx="18">
                  <c:v>Karlskoga</c:v>
                </c:pt>
                <c:pt idx="19">
                  <c:v>Jönköping</c:v>
                </c:pt>
                <c:pt idx="20">
                  <c:v>Borås</c:v>
                </c:pt>
                <c:pt idx="21">
                  <c:v>Sth - KS Solna</c:v>
                </c:pt>
                <c:pt idx="22">
                  <c:v>Lund/Malmö</c:v>
                </c:pt>
                <c:pt idx="23">
                  <c:v>Södertälje</c:v>
                </c:pt>
                <c:pt idx="24">
                  <c:v>Göteborg</c:v>
                </c:pt>
                <c:pt idx="25">
                  <c:v>Luleå</c:v>
                </c:pt>
                <c:pt idx="26">
                  <c:v>Varberg</c:v>
                </c:pt>
                <c:pt idx="27">
                  <c:v>Halmstad</c:v>
                </c:pt>
                <c:pt idx="28">
                  <c:v>Norra Älvsborg</c:v>
                </c:pt>
                <c:pt idx="29">
                  <c:v>Helsingborg</c:v>
                </c:pt>
                <c:pt idx="30">
                  <c:v>Sth -KS Huddinge</c:v>
                </c:pt>
                <c:pt idx="31">
                  <c:v>Hudiksvall</c:v>
                </c:pt>
                <c:pt idx="32">
                  <c:v>Falun</c:v>
                </c:pt>
                <c:pt idx="33">
                  <c:v>Östersund</c:v>
                </c:pt>
                <c:pt idx="34">
                  <c:v>Västervik</c:v>
                </c:pt>
                <c:pt idx="35">
                  <c:v>Sth -Danderyd</c:v>
                </c:pt>
                <c:pt idx="36">
                  <c:v>Karlskrona</c:v>
                </c:pt>
                <c:pt idx="37">
                  <c:v>Skövde</c:v>
                </c:pt>
                <c:pt idx="38">
                  <c:v>Eskilstuna</c:v>
                </c:pt>
                <c:pt idx="39">
                  <c:v>Örnsköldsvik</c:v>
                </c:pt>
                <c:pt idx="40">
                  <c:v>Gävle</c:v>
                </c:pt>
                <c:pt idx="41">
                  <c:v>Kalmar</c:v>
                </c:pt>
                <c:pt idx="42">
                  <c:v>Ystad</c:v>
                </c:pt>
                <c:pt idx="43">
                  <c:v>Visby</c:v>
                </c:pt>
              </c:strCache>
            </c:strRef>
          </c:cat>
          <c:val>
            <c:numRef>
              <c:f>Blad1!$C$2:$C$45</c:f>
              <c:numCache>
                <c:formatCode>General</c:formatCode>
                <c:ptCount val="44"/>
                <c:pt idx="0">
                  <c:v>0.0</c:v>
                </c:pt>
                <c:pt idx="1">
                  <c:v>0.0208333333333333</c:v>
                </c:pt>
                <c:pt idx="2">
                  <c:v>0.0263157894736842</c:v>
                </c:pt>
                <c:pt idx="3">
                  <c:v>0.028169014084507</c:v>
                </c:pt>
                <c:pt idx="4">
                  <c:v>0.0291545189504373</c:v>
                </c:pt>
                <c:pt idx="5">
                  <c:v>0.031390134529148</c:v>
                </c:pt>
                <c:pt idx="6">
                  <c:v>0.032258064516129</c:v>
                </c:pt>
                <c:pt idx="7">
                  <c:v>0.032258064516129</c:v>
                </c:pt>
                <c:pt idx="8">
                  <c:v>0.0346153846153846</c:v>
                </c:pt>
                <c:pt idx="9">
                  <c:v>0.0352941176470588</c:v>
                </c:pt>
                <c:pt idx="10">
                  <c:v>0.0352941176470588</c:v>
                </c:pt>
                <c:pt idx="11">
                  <c:v>0.0392156862745098</c:v>
                </c:pt>
                <c:pt idx="12">
                  <c:v>0.0414201183431953</c:v>
                </c:pt>
                <c:pt idx="13">
                  <c:v>0.0420168067226891</c:v>
                </c:pt>
                <c:pt idx="14">
                  <c:v>0.0461538461538461</c:v>
                </c:pt>
                <c:pt idx="15">
                  <c:v>0.0462555066079295</c:v>
                </c:pt>
                <c:pt idx="16">
                  <c:v>0.0465116279069767</c:v>
                </c:pt>
                <c:pt idx="17">
                  <c:v>0.0483870967741935</c:v>
                </c:pt>
                <c:pt idx="18">
                  <c:v>0.048780487804878</c:v>
                </c:pt>
                <c:pt idx="19">
                  <c:v>0.0496894409937888</c:v>
                </c:pt>
                <c:pt idx="20">
                  <c:v>0.0520231213872832</c:v>
                </c:pt>
                <c:pt idx="21">
                  <c:v>0.0544412607449857</c:v>
                </c:pt>
                <c:pt idx="22">
                  <c:v>0.0580524344569288</c:v>
                </c:pt>
                <c:pt idx="23">
                  <c:v>0.058252427184466</c:v>
                </c:pt>
                <c:pt idx="24">
                  <c:v>0.0588235294117647</c:v>
                </c:pt>
                <c:pt idx="25">
                  <c:v>0.0588235294117647</c:v>
                </c:pt>
                <c:pt idx="26">
                  <c:v>0.0593220338983051</c:v>
                </c:pt>
                <c:pt idx="27">
                  <c:v>0.0597014925373134</c:v>
                </c:pt>
                <c:pt idx="28">
                  <c:v>0.0598802395209581</c:v>
                </c:pt>
                <c:pt idx="29">
                  <c:v>0.0602409638554217</c:v>
                </c:pt>
                <c:pt idx="30">
                  <c:v>0.0604395604395604</c:v>
                </c:pt>
                <c:pt idx="31">
                  <c:v>0.0615384615384615</c:v>
                </c:pt>
                <c:pt idx="32">
                  <c:v>0.0654761904761905</c:v>
                </c:pt>
                <c:pt idx="33">
                  <c:v>0.0672268907563025</c:v>
                </c:pt>
                <c:pt idx="34">
                  <c:v>0.0681818181818182</c:v>
                </c:pt>
                <c:pt idx="35">
                  <c:v>0.0769230769230769</c:v>
                </c:pt>
                <c:pt idx="36">
                  <c:v>0.0789473684210526</c:v>
                </c:pt>
                <c:pt idx="37">
                  <c:v>0.0833333333333333</c:v>
                </c:pt>
                <c:pt idx="38">
                  <c:v>0.0866141732283464</c:v>
                </c:pt>
                <c:pt idx="39">
                  <c:v>0.088235294117647</c:v>
                </c:pt>
                <c:pt idx="40">
                  <c:v>0.0923076923076923</c:v>
                </c:pt>
                <c:pt idx="41">
                  <c:v>0.0987654320987654</c:v>
                </c:pt>
                <c:pt idx="42">
                  <c:v>0.117647058823529</c:v>
                </c:pt>
                <c:pt idx="43">
                  <c:v>0.130434782608696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573960"/>
        <c:axId val="2107577576"/>
      </c:barChart>
      <c:catAx>
        <c:axId val="210757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07577576"/>
        <c:crosses val="autoZero"/>
        <c:auto val="1"/>
        <c:lblAlgn val="ctr"/>
        <c:lblOffset val="100"/>
        <c:noMultiLvlLbl val="0"/>
      </c:catAx>
      <c:valAx>
        <c:axId val="2107577576"/>
        <c:scaling>
          <c:orientation val="minMax"/>
          <c:max val="0.45"/>
          <c:min val="0.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07573960"/>
        <c:crosses val="autoZero"/>
        <c:crossBetween val="between"/>
        <c:minorUnit val="0.004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763888888888889"/>
          <c:y val="0.351063812488849"/>
          <c:w val="0.445833333333333"/>
          <c:h val="0.117266459192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60704604657971"/>
          <c:y val="0.0466110719293748"/>
          <c:w val="0.743521280454939"/>
          <c:h val="0.874904606637031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Induktion</c:v>
                </c:pt>
              </c:strCache>
            </c:strRef>
          </c:tx>
          <c:spPr>
            <a:ln w="57150" cmpd="sng">
              <a:solidFill>
                <a:srgbClr val="FF0066"/>
              </a:solidFill>
            </a:ln>
          </c:spPr>
          <c:marker>
            <c:symbol val="none"/>
          </c:marker>
          <c:cat>
            <c:strRef>
              <c:f>Blad1!$A$2:$A$13</c:f>
              <c:strCach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strCache>
            </c:strRef>
          </c:cat>
          <c:val>
            <c:numRef>
              <c:f>Blad1!$B$2:$B$13</c:f>
              <c:numCache>
                <c:formatCode>General</c:formatCode>
                <c:ptCount val="12"/>
                <c:pt idx="0">
                  <c:v>9.6</c:v>
                </c:pt>
                <c:pt idx="1">
                  <c:v>8.6</c:v>
                </c:pt>
                <c:pt idx="2">
                  <c:v>9.7</c:v>
                </c:pt>
                <c:pt idx="3">
                  <c:v>10.2</c:v>
                </c:pt>
                <c:pt idx="4">
                  <c:v>10.7</c:v>
                </c:pt>
                <c:pt idx="5">
                  <c:v>11.8</c:v>
                </c:pt>
                <c:pt idx="6">
                  <c:v>11.5</c:v>
                </c:pt>
                <c:pt idx="7">
                  <c:v>12.1</c:v>
                </c:pt>
                <c:pt idx="8">
                  <c:v>12.4</c:v>
                </c:pt>
                <c:pt idx="9">
                  <c:v>13.5</c:v>
                </c:pt>
                <c:pt idx="10">
                  <c:v>14.3</c:v>
                </c:pt>
                <c:pt idx="11">
                  <c:v>15.1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Sectio</c:v>
                </c:pt>
              </c:strCache>
            </c:strRef>
          </c:tx>
          <c:spPr>
            <a:ln w="57150" cmpd="sng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Blad1!$A$2:$A$13</c:f>
              <c:strCach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strCache>
            </c:strRef>
          </c:cat>
          <c:val>
            <c:numRef>
              <c:f>Blad1!$C$2:$C$13</c:f>
              <c:numCache>
                <c:formatCode>General</c:formatCode>
                <c:ptCount val="12"/>
                <c:pt idx="0">
                  <c:v>11.5</c:v>
                </c:pt>
                <c:pt idx="1">
                  <c:v>10.0</c:v>
                </c:pt>
                <c:pt idx="2">
                  <c:v>11.1</c:v>
                </c:pt>
                <c:pt idx="3">
                  <c:v>12.5</c:v>
                </c:pt>
                <c:pt idx="4">
                  <c:v>12.5</c:v>
                </c:pt>
                <c:pt idx="5">
                  <c:v>12.6</c:v>
                </c:pt>
                <c:pt idx="6">
                  <c:v>13.2</c:v>
                </c:pt>
                <c:pt idx="7">
                  <c:v>12.9</c:v>
                </c:pt>
                <c:pt idx="8">
                  <c:v>13.8</c:v>
                </c:pt>
                <c:pt idx="9">
                  <c:v>13.2</c:v>
                </c:pt>
                <c:pt idx="10">
                  <c:v>13.3</c:v>
                </c:pt>
                <c:pt idx="11">
                  <c:v>14.2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9981080"/>
        <c:axId val="2039984280"/>
      </c:lineChart>
      <c:catAx>
        <c:axId val="2039981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v-SE"/>
          </a:p>
        </c:txPr>
        <c:crossAx val="2039984280"/>
        <c:crosses val="autoZero"/>
        <c:auto val="1"/>
        <c:lblAlgn val="ctr"/>
        <c:lblOffset val="100"/>
        <c:noMultiLvlLbl val="0"/>
      </c:catAx>
      <c:valAx>
        <c:axId val="2039984280"/>
        <c:scaling>
          <c:orientation val="minMax"/>
          <c:min val="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v-SE"/>
          </a:p>
        </c:txPr>
        <c:crossAx val="20399810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Sectio %</c:v>
                </c:pt>
              </c:strCache>
            </c:strRef>
          </c:tx>
          <c:marker>
            <c:symbol val="none"/>
          </c:marker>
          <c:cat>
            <c:numRef>
              <c:f>Blad1!$A$2:$A$42</c:f>
              <c:numCache>
                <c:formatCode>General</c:formatCode>
                <c:ptCount val="41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  <c:pt idx="38">
                  <c:v>2011.0</c:v>
                </c:pt>
                <c:pt idx="39">
                  <c:v>2012.0</c:v>
                </c:pt>
                <c:pt idx="40">
                  <c:v>2013.0</c:v>
                </c:pt>
              </c:numCache>
            </c:numRef>
          </c:cat>
          <c:val>
            <c:numRef>
              <c:f>Blad1!$B$2:$B$42</c:f>
              <c:numCache>
                <c:formatCode>0.0</c:formatCode>
                <c:ptCount val="41"/>
                <c:pt idx="0">
                  <c:v>5.3</c:v>
                </c:pt>
                <c:pt idx="1">
                  <c:v>6.5</c:v>
                </c:pt>
                <c:pt idx="2">
                  <c:v>7.5</c:v>
                </c:pt>
                <c:pt idx="3">
                  <c:v>9.3</c:v>
                </c:pt>
                <c:pt idx="4">
                  <c:v>10.5</c:v>
                </c:pt>
                <c:pt idx="5">
                  <c:v>11.2</c:v>
                </c:pt>
                <c:pt idx="6">
                  <c:v>11.3</c:v>
                </c:pt>
                <c:pt idx="7">
                  <c:v>11.6</c:v>
                </c:pt>
                <c:pt idx="8">
                  <c:v>12.0</c:v>
                </c:pt>
                <c:pt idx="9">
                  <c:v>12.0</c:v>
                </c:pt>
                <c:pt idx="10">
                  <c:v>12.0</c:v>
                </c:pt>
                <c:pt idx="11">
                  <c:v>11.5</c:v>
                </c:pt>
                <c:pt idx="12">
                  <c:v>11.8</c:v>
                </c:pt>
                <c:pt idx="13">
                  <c:v>11.3</c:v>
                </c:pt>
                <c:pt idx="14">
                  <c:v>11.0</c:v>
                </c:pt>
                <c:pt idx="15">
                  <c:v>10.9</c:v>
                </c:pt>
                <c:pt idx="16">
                  <c:v>10.7</c:v>
                </c:pt>
                <c:pt idx="17">
                  <c:v>10.6</c:v>
                </c:pt>
                <c:pt idx="18">
                  <c:v>10.9</c:v>
                </c:pt>
                <c:pt idx="19">
                  <c:v>10.8</c:v>
                </c:pt>
                <c:pt idx="20">
                  <c:v>11.2</c:v>
                </c:pt>
                <c:pt idx="21">
                  <c:v>11.4</c:v>
                </c:pt>
                <c:pt idx="22">
                  <c:v>11.7</c:v>
                </c:pt>
                <c:pt idx="23">
                  <c:v>12.1</c:v>
                </c:pt>
                <c:pt idx="24">
                  <c:v>12.9</c:v>
                </c:pt>
                <c:pt idx="25">
                  <c:v>13.8</c:v>
                </c:pt>
                <c:pt idx="26">
                  <c:v>14.2</c:v>
                </c:pt>
                <c:pt idx="27">
                  <c:v>14.8</c:v>
                </c:pt>
                <c:pt idx="28">
                  <c:v>16.0</c:v>
                </c:pt>
                <c:pt idx="29">
                  <c:v>16.1</c:v>
                </c:pt>
                <c:pt idx="30">
                  <c:v>16.4</c:v>
                </c:pt>
                <c:pt idx="31">
                  <c:v>16.8</c:v>
                </c:pt>
                <c:pt idx="32">
                  <c:v>17.2</c:v>
                </c:pt>
                <c:pt idx="33">
                  <c:v>17.7</c:v>
                </c:pt>
                <c:pt idx="34">
                  <c:v>17.6</c:v>
                </c:pt>
                <c:pt idx="35">
                  <c:v>17.2</c:v>
                </c:pt>
                <c:pt idx="36">
                  <c:v>17.5</c:v>
                </c:pt>
                <c:pt idx="37">
                  <c:v>17.0</c:v>
                </c:pt>
                <c:pt idx="38">
                  <c:v>17.0</c:v>
                </c:pt>
                <c:pt idx="39">
                  <c:v>17.1</c:v>
                </c:pt>
                <c:pt idx="40">
                  <c:v>17.3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Induktion %</c:v>
                </c:pt>
              </c:strCache>
            </c:strRef>
          </c:tx>
          <c:marker>
            <c:symbol val="none"/>
          </c:marker>
          <c:cat>
            <c:numRef>
              <c:f>Blad1!$A$2:$A$42</c:f>
              <c:numCache>
                <c:formatCode>General</c:formatCode>
                <c:ptCount val="41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  <c:pt idx="38">
                  <c:v>2011.0</c:v>
                </c:pt>
                <c:pt idx="39">
                  <c:v>2012.0</c:v>
                </c:pt>
                <c:pt idx="40">
                  <c:v>2013.0</c:v>
                </c:pt>
              </c:numCache>
            </c:numRef>
          </c:cat>
          <c:val>
            <c:numRef>
              <c:f>Blad1!$C$2:$C$42</c:f>
              <c:numCache>
                <c:formatCode>General</c:formatCode>
                <c:ptCount val="41"/>
                <c:pt idx="18" formatCode="0.0">
                  <c:v>7.1</c:v>
                </c:pt>
                <c:pt idx="19" formatCode="0.0">
                  <c:v>7.5</c:v>
                </c:pt>
                <c:pt idx="20" formatCode="0.0">
                  <c:v>7.6</c:v>
                </c:pt>
                <c:pt idx="21" formatCode="0.0">
                  <c:v>8.3</c:v>
                </c:pt>
                <c:pt idx="22" formatCode="0.0">
                  <c:v>8.6</c:v>
                </c:pt>
                <c:pt idx="23" formatCode="0.0">
                  <c:v>8.5</c:v>
                </c:pt>
                <c:pt idx="24" formatCode="0.0">
                  <c:v>8.9</c:v>
                </c:pt>
                <c:pt idx="25" formatCode="0.0">
                  <c:v>9.3</c:v>
                </c:pt>
                <c:pt idx="26" formatCode="0.0">
                  <c:v>9.6</c:v>
                </c:pt>
                <c:pt idx="27" formatCode="0.0">
                  <c:v>9.8</c:v>
                </c:pt>
                <c:pt idx="28" formatCode="0.0">
                  <c:v>10.1</c:v>
                </c:pt>
                <c:pt idx="29" formatCode="0.0">
                  <c:v>10.1</c:v>
                </c:pt>
                <c:pt idx="30" formatCode="0.0">
                  <c:v>10.2</c:v>
                </c:pt>
                <c:pt idx="31" formatCode="0.0">
                  <c:v>10.1</c:v>
                </c:pt>
                <c:pt idx="32" formatCode="0.0">
                  <c:v>10.8</c:v>
                </c:pt>
                <c:pt idx="33" formatCode="0.0">
                  <c:v>11.4</c:v>
                </c:pt>
                <c:pt idx="34" formatCode="0.0">
                  <c:v>11.7</c:v>
                </c:pt>
                <c:pt idx="35" formatCode="0.0">
                  <c:v>11.9</c:v>
                </c:pt>
                <c:pt idx="36" formatCode="0.0">
                  <c:v>12.3</c:v>
                </c:pt>
                <c:pt idx="37" formatCode="0.0">
                  <c:v>13.1</c:v>
                </c:pt>
                <c:pt idx="38" formatCode="0.0">
                  <c:v>13.7</c:v>
                </c:pt>
                <c:pt idx="39" formatCode="0.0">
                  <c:v>14.4</c:v>
                </c:pt>
                <c:pt idx="40" formatCode="0.0">
                  <c:v>14.8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867784"/>
        <c:axId val="-2129864712"/>
      </c:lineChart>
      <c:catAx>
        <c:axId val="-2129867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v-SE"/>
          </a:p>
        </c:txPr>
        <c:crossAx val="-2129864712"/>
        <c:crosses val="autoZero"/>
        <c:auto val="1"/>
        <c:lblAlgn val="ctr"/>
        <c:lblOffset val="100"/>
        <c:noMultiLvlLbl val="0"/>
      </c:catAx>
      <c:valAx>
        <c:axId val="-21298647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v-SE"/>
          </a:p>
        </c:txPr>
        <c:crossAx val="-2129867784"/>
        <c:crosses val="autoZero"/>
        <c:crossBetween val="between"/>
        <c:majorUnit val="5.0"/>
        <c:minorUnit val="1.0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Sectio %</c:v>
                </c:pt>
              </c:strCache>
            </c:strRef>
          </c:tx>
          <c:marker>
            <c:symbol val="none"/>
          </c:marker>
          <c:cat>
            <c:numRef>
              <c:f>Blad1!$A$2:$A$42</c:f>
              <c:numCache>
                <c:formatCode>General</c:formatCode>
                <c:ptCount val="41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  <c:pt idx="38">
                  <c:v>2011.0</c:v>
                </c:pt>
                <c:pt idx="39">
                  <c:v>2012.0</c:v>
                </c:pt>
                <c:pt idx="40">
                  <c:v>2013.0</c:v>
                </c:pt>
              </c:numCache>
            </c:numRef>
          </c:cat>
          <c:val>
            <c:numRef>
              <c:f>Blad1!$B$2:$B$42</c:f>
              <c:numCache>
                <c:formatCode>#\ ##0.0</c:formatCode>
                <c:ptCount val="41"/>
                <c:pt idx="0">
                  <c:v>6.5</c:v>
                </c:pt>
                <c:pt idx="1">
                  <c:v>8.0</c:v>
                </c:pt>
                <c:pt idx="2">
                  <c:v>9.3</c:v>
                </c:pt>
                <c:pt idx="3">
                  <c:v>11.3</c:v>
                </c:pt>
                <c:pt idx="4">
                  <c:v>12.6</c:v>
                </c:pt>
                <c:pt idx="5">
                  <c:v>13.4</c:v>
                </c:pt>
                <c:pt idx="6">
                  <c:v>12.9</c:v>
                </c:pt>
                <c:pt idx="7">
                  <c:v>13.6</c:v>
                </c:pt>
                <c:pt idx="8">
                  <c:v>13.5</c:v>
                </c:pt>
                <c:pt idx="9">
                  <c:v>13.4</c:v>
                </c:pt>
                <c:pt idx="10">
                  <c:v>13.7</c:v>
                </c:pt>
                <c:pt idx="11">
                  <c:v>12.9</c:v>
                </c:pt>
                <c:pt idx="12">
                  <c:v>13.1</c:v>
                </c:pt>
                <c:pt idx="13">
                  <c:v>12.4</c:v>
                </c:pt>
                <c:pt idx="14">
                  <c:v>12.1</c:v>
                </c:pt>
                <c:pt idx="15">
                  <c:v>12.5</c:v>
                </c:pt>
                <c:pt idx="16">
                  <c:v>11.9</c:v>
                </c:pt>
                <c:pt idx="17">
                  <c:v>11.7</c:v>
                </c:pt>
                <c:pt idx="18">
                  <c:v>12.3</c:v>
                </c:pt>
                <c:pt idx="19">
                  <c:v>12.3</c:v>
                </c:pt>
                <c:pt idx="20">
                  <c:v>13.0</c:v>
                </c:pt>
                <c:pt idx="21">
                  <c:v>13.5</c:v>
                </c:pt>
                <c:pt idx="22">
                  <c:v>13.9</c:v>
                </c:pt>
                <c:pt idx="23">
                  <c:v>14.4</c:v>
                </c:pt>
                <c:pt idx="24">
                  <c:v>15.1</c:v>
                </c:pt>
                <c:pt idx="25">
                  <c:v>16.6</c:v>
                </c:pt>
                <c:pt idx="26">
                  <c:v>16.6</c:v>
                </c:pt>
                <c:pt idx="27">
                  <c:v>17.3</c:v>
                </c:pt>
                <c:pt idx="28">
                  <c:v>18.6</c:v>
                </c:pt>
                <c:pt idx="29">
                  <c:v>18.3</c:v>
                </c:pt>
                <c:pt idx="30">
                  <c:v>18.4</c:v>
                </c:pt>
                <c:pt idx="31">
                  <c:v>19.0</c:v>
                </c:pt>
                <c:pt idx="32">
                  <c:v>19.4</c:v>
                </c:pt>
                <c:pt idx="33">
                  <c:v>19.6</c:v>
                </c:pt>
                <c:pt idx="34">
                  <c:v>19.3</c:v>
                </c:pt>
                <c:pt idx="35">
                  <c:v>18.9</c:v>
                </c:pt>
                <c:pt idx="36">
                  <c:v>19.4</c:v>
                </c:pt>
                <c:pt idx="37">
                  <c:v>18.8</c:v>
                </c:pt>
                <c:pt idx="38">
                  <c:v>18.7</c:v>
                </c:pt>
                <c:pt idx="39">
                  <c:v>19.0</c:v>
                </c:pt>
                <c:pt idx="40">
                  <c:v>19.5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Induktion %</c:v>
                </c:pt>
              </c:strCache>
            </c:strRef>
          </c:tx>
          <c:marker>
            <c:symbol val="none"/>
          </c:marker>
          <c:cat>
            <c:numRef>
              <c:f>Blad1!$A$2:$A$42</c:f>
              <c:numCache>
                <c:formatCode>General</c:formatCode>
                <c:ptCount val="41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  <c:pt idx="38">
                  <c:v>2011.0</c:v>
                </c:pt>
                <c:pt idx="39">
                  <c:v>2012.0</c:v>
                </c:pt>
                <c:pt idx="40">
                  <c:v>2013.0</c:v>
                </c:pt>
              </c:numCache>
            </c:numRef>
          </c:cat>
          <c:val>
            <c:numRef>
              <c:f>Blad1!$C$2:$C$42</c:f>
              <c:numCache>
                <c:formatCode>General</c:formatCode>
                <c:ptCount val="41"/>
                <c:pt idx="18" formatCode="#\ ##0.0">
                  <c:v>7.1</c:v>
                </c:pt>
                <c:pt idx="19" formatCode="#\ ##0.0">
                  <c:v>7.5</c:v>
                </c:pt>
                <c:pt idx="20" formatCode="#\ ##0.0">
                  <c:v>7.6</c:v>
                </c:pt>
                <c:pt idx="21" formatCode="#\ ##0.0">
                  <c:v>8.3</c:v>
                </c:pt>
                <c:pt idx="22" formatCode="#\ ##0.0">
                  <c:v>8.6</c:v>
                </c:pt>
                <c:pt idx="23" formatCode="#\ ##0.0">
                  <c:v>8.5</c:v>
                </c:pt>
                <c:pt idx="24" formatCode="#\ ##0.0">
                  <c:v>8.9</c:v>
                </c:pt>
                <c:pt idx="25" formatCode="#\ ##0.0">
                  <c:v>9.3</c:v>
                </c:pt>
                <c:pt idx="26" formatCode="#\ ##0.0">
                  <c:v>9.6</c:v>
                </c:pt>
                <c:pt idx="27" formatCode="#\ ##0.0">
                  <c:v>9.8</c:v>
                </c:pt>
                <c:pt idx="28" formatCode="#\ ##0.0">
                  <c:v>10.1</c:v>
                </c:pt>
                <c:pt idx="29" formatCode="#\ ##0.0">
                  <c:v>10.1</c:v>
                </c:pt>
                <c:pt idx="30" formatCode="#\ ##0.0">
                  <c:v>10.2</c:v>
                </c:pt>
                <c:pt idx="31" formatCode="#\ ##0.0">
                  <c:v>10.1</c:v>
                </c:pt>
                <c:pt idx="32" formatCode="#\ ##0.0">
                  <c:v>10.8</c:v>
                </c:pt>
                <c:pt idx="33" formatCode="#\ ##0.0">
                  <c:v>11.4</c:v>
                </c:pt>
                <c:pt idx="34" formatCode="#\ ##0.0">
                  <c:v>11.7</c:v>
                </c:pt>
                <c:pt idx="35" formatCode="#\ ##0.0">
                  <c:v>11.9</c:v>
                </c:pt>
                <c:pt idx="36" formatCode="#\ ##0.0">
                  <c:v>12.3</c:v>
                </c:pt>
                <c:pt idx="37" formatCode="#\ ##0.0">
                  <c:v>13.1</c:v>
                </c:pt>
                <c:pt idx="38" formatCode="#\ ##0.0">
                  <c:v>13.7</c:v>
                </c:pt>
                <c:pt idx="39" formatCode="#\ ##0.0">
                  <c:v>14.4</c:v>
                </c:pt>
                <c:pt idx="40" formatCode="#\ ##0.0">
                  <c:v>14.8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855336"/>
        <c:axId val="-2129852216"/>
      </c:lineChart>
      <c:catAx>
        <c:axId val="-2129855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sv-SE"/>
          </a:p>
        </c:txPr>
        <c:crossAx val="-2129852216"/>
        <c:crosses val="autoZero"/>
        <c:auto val="1"/>
        <c:lblAlgn val="ctr"/>
        <c:lblOffset val="100"/>
        <c:noMultiLvlLbl val="0"/>
      </c:catAx>
      <c:valAx>
        <c:axId val="-2129852216"/>
        <c:scaling>
          <c:orientation val="minMax"/>
          <c:max val="20.0"/>
        </c:scaling>
        <c:delete val="0"/>
        <c:axPos val="l"/>
        <c:majorGridlines/>
        <c:numFmt formatCode="#\ 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sv-SE"/>
          </a:p>
        </c:txPr>
        <c:crossAx val="-2129855336"/>
        <c:crosses val="autoZero"/>
        <c:crossBetween val="between"/>
        <c:majorUnit val="5.0"/>
        <c:minorUnit val="1.0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OR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22"/>
            <c:spPr>
              <a:solidFill>
                <a:schemeClr val="bg1"/>
              </a:solidFill>
            </c:spPr>
          </c:marker>
          <c:xVal>
            <c:strRef>
              <c:f>Blad1!$A$2:$A$4</c:f>
              <c:strCache>
                <c:ptCount val="3"/>
                <c:pt idx="0">
                  <c:v>induction week 39 versus all after w39</c:v>
                </c:pt>
                <c:pt idx="1">
                  <c:v>induction week 40 versus all after w40</c:v>
                </c:pt>
                <c:pt idx="2">
                  <c:v>induction week 41 versus all after w41</c:v>
                </c:pt>
              </c:strCache>
            </c:strRef>
          </c:xVal>
          <c:yVal>
            <c:numRef>
              <c:f>Blad1!$B$2:$B$4</c:f>
              <c:numCache>
                <c:formatCode>General</c:formatCode>
                <c:ptCount val="3"/>
                <c:pt idx="0">
                  <c:v>1.7428</c:v>
                </c:pt>
                <c:pt idx="1">
                  <c:v>1.5288</c:v>
                </c:pt>
                <c:pt idx="2">
                  <c:v>1.4732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low CI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22"/>
            <c:spPr>
              <a:solidFill>
                <a:schemeClr val="accent3">
                  <a:lumMod val="60000"/>
                  <a:lumOff val="40000"/>
                </a:schemeClr>
              </a:solidFill>
            </c:spPr>
          </c:marker>
          <c:xVal>
            <c:strRef>
              <c:f>Blad1!$A$2:$A$4</c:f>
              <c:strCache>
                <c:ptCount val="3"/>
                <c:pt idx="0">
                  <c:v>induction week 39 versus all after w39</c:v>
                </c:pt>
                <c:pt idx="1">
                  <c:v>induction week 40 versus all after w40</c:v>
                </c:pt>
                <c:pt idx="2">
                  <c:v>induction week 41 versus all after w41</c:v>
                </c:pt>
              </c:strCache>
            </c:strRef>
          </c:xVal>
          <c:yVal>
            <c:numRef>
              <c:f>Blad1!$C$2:$C$4</c:f>
              <c:numCache>
                <c:formatCode>General</c:formatCode>
                <c:ptCount val="3"/>
                <c:pt idx="0">
                  <c:v>1.3707</c:v>
                </c:pt>
                <c:pt idx="1">
                  <c:v>1.2417</c:v>
                </c:pt>
                <c:pt idx="2">
                  <c:v>1.2079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upper CI</c:v>
                </c:pt>
              </c:strCache>
            </c:strRef>
          </c:tx>
          <c:spPr>
            <a:ln w="47625">
              <a:noFill/>
            </a:ln>
          </c:spPr>
          <c:marker>
            <c:symbol val="triangle"/>
            <c:size val="22"/>
            <c:spPr>
              <a:solidFill>
                <a:srgbClr val="FF0000"/>
              </a:solidFill>
            </c:spPr>
          </c:marker>
          <c:xVal>
            <c:strRef>
              <c:f>Blad1!$A$2:$A$4</c:f>
              <c:strCache>
                <c:ptCount val="3"/>
                <c:pt idx="0">
                  <c:v>induction week 39 versus all after w39</c:v>
                </c:pt>
                <c:pt idx="1">
                  <c:v>induction week 40 versus all after w40</c:v>
                </c:pt>
                <c:pt idx="2">
                  <c:v>induction week 41 versus all after w41</c:v>
                </c:pt>
              </c:strCache>
            </c:strRef>
          </c:xVal>
          <c:yVal>
            <c:numRef>
              <c:f>Blad1!$D$2:$D$4</c:f>
              <c:numCache>
                <c:formatCode>General</c:formatCode>
                <c:ptCount val="3"/>
                <c:pt idx="0">
                  <c:v>2.2161</c:v>
                </c:pt>
                <c:pt idx="1">
                  <c:v>1.8822</c:v>
                </c:pt>
                <c:pt idx="2">
                  <c:v>1.7967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597512"/>
        <c:axId val="-2140592824"/>
      </c:scatterChart>
      <c:valAx>
        <c:axId val="-2140597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0592824"/>
        <c:crosses val="autoZero"/>
        <c:crossBetween val="midCat"/>
      </c:valAx>
      <c:valAx>
        <c:axId val="-2140592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sv-SE"/>
          </a:p>
        </c:txPr>
        <c:crossAx val="-2140597512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OR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22"/>
            <c:spPr>
              <a:solidFill>
                <a:schemeClr val="bg1"/>
              </a:solidFill>
            </c:spPr>
          </c:marker>
          <c:xVal>
            <c:strRef>
              <c:f>Blad1!$A$2:$A$4</c:f>
              <c:strCache>
                <c:ptCount val="3"/>
                <c:pt idx="0">
                  <c:v>induction week 39 versus all after w39</c:v>
                </c:pt>
                <c:pt idx="1">
                  <c:v>induction week 40 versus all after w40</c:v>
                </c:pt>
                <c:pt idx="2">
                  <c:v>induction week 41 versus all after w41</c:v>
                </c:pt>
              </c:strCache>
            </c:strRef>
          </c:xVal>
          <c:yVal>
            <c:numRef>
              <c:f>Blad1!$B$2:$B$4</c:f>
              <c:numCache>
                <c:formatCode>General</c:formatCode>
                <c:ptCount val="3"/>
                <c:pt idx="0">
                  <c:v>1.9407</c:v>
                </c:pt>
                <c:pt idx="1">
                  <c:v>1.6588</c:v>
                </c:pt>
                <c:pt idx="2">
                  <c:v>1.5659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low CI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22"/>
            <c:spPr>
              <a:solidFill>
                <a:schemeClr val="accent3">
                  <a:lumMod val="60000"/>
                  <a:lumOff val="40000"/>
                </a:schemeClr>
              </a:solidFill>
            </c:spPr>
          </c:marker>
          <c:xVal>
            <c:strRef>
              <c:f>Blad1!$A$2:$A$4</c:f>
              <c:strCache>
                <c:ptCount val="3"/>
                <c:pt idx="0">
                  <c:v>induction week 39 versus all after w39</c:v>
                </c:pt>
                <c:pt idx="1">
                  <c:v>induction week 40 versus all after w40</c:v>
                </c:pt>
                <c:pt idx="2">
                  <c:v>induction week 41 versus all after w41</c:v>
                </c:pt>
              </c:strCache>
            </c:strRef>
          </c:xVal>
          <c:yVal>
            <c:numRef>
              <c:f>Blad1!$C$2:$C$4</c:f>
              <c:numCache>
                <c:formatCode>General</c:formatCode>
                <c:ptCount val="3"/>
                <c:pt idx="0">
                  <c:v>1.4586</c:v>
                </c:pt>
                <c:pt idx="1">
                  <c:v>1.3085</c:v>
                </c:pt>
                <c:pt idx="2">
                  <c:v>1.2537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upper CI</c:v>
                </c:pt>
              </c:strCache>
            </c:strRef>
          </c:tx>
          <c:spPr>
            <a:ln w="47625">
              <a:noFill/>
            </a:ln>
          </c:spPr>
          <c:marker>
            <c:symbol val="triangle"/>
            <c:size val="22"/>
            <c:spPr>
              <a:solidFill>
                <a:srgbClr val="FF0000"/>
              </a:solidFill>
            </c:spPr>
          </c:marker>
          <c:xVal>
            <c:strRef>
              <c:f>Blad1!$A$2:$A$4</c:f>
              <c:strCache>
                <c:ptCount val="3"/>
                <c:pt idx="0">
                  <c:v>induction week 39 versus all after w39</c:v>
                </c:pt>
                <c:pt idx="1">
                  <c:v>induction week 40 versus all after w40</c:v>
                </c:pt>
                <c:pt idx="2">
                  <c:v>induction week 41 versus all after w41</c:v>
                </c:pt>
              </c:strCache>
            </c:strRef>
          </c:xVal>
          <c:yVal>
            <c:numRef>
              <c:f>Blad1!$D$2:$D$4</c:f>
              <c:numCache>
                <c:formatCode>General</c:formatCode>
                <c:ptCount val="3"/>
                <c:pt idx="0">
                  <c:v>2.5823</c:v>
                </c:pt>
                <c:pt idx="1">
                  <c:v>2.1029</c:v>
                </c:pt>
                <c:pt idx="2">
                  <c:v>1.9557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9753912"/>
        <c:axId val="-2129749240"/>
      </c:scatterChart>
      <c:valAx>
        <c:axId val="-2129753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9749240"/>
        <c:crosses val="autoZero"/>
        <c:crossBetween val="midCat"/>
      </c:valAx>
      <c:valAx>
        <c:axId val="-2129749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sv-SE"/>
          </a:p>
        </c:txPr>
        <c:crossAx val="-2129753912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OR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22"/>
            <c:spPr>
              <a:solidFill>
                <a:schemeClr val="bg1"/>
              </a:solidFill>
            </c:spPr>
          </c:marker>
          <c:xVal>
            <c:strRef>
              <c:f>Blad1!$A$2:$A$4</c:f>
              <c:strCache>
                <c:ptCount val="3"/>
                <c:pt idx="0">
                  <c:v>induction week 39 versus all after w39</c:v>
                </c:pt>
                <c:pt idx="1">
                  <c:v>induction week 40 versus all after w40</c:v>
                </c:pt>
                <c:pt idx="2">
                  <c:v>induction week 41 versus all after w41</c:v>
                </c:pt>
              </c:strCache>
            </c:strRef>
          </c:xVal>
          <c:yVal>
            <c:numRef>
              <c:f>Blad1!$B$2:$B$4</c:f>
              <c:numCache>
                <c:formatCode>General</c:formatCode>
                <c:ptCount val="3"/>
                <c:pt idx="0">
                  <c:v>1.6588</c:v>
                </c:pt>
                <c:pt idx="1">
                  <c:v>1.6588</c:v>
                </c:pt>
                <c:pt idx="2">
                  <c:v>1.7074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low CI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12"/>
            <c:spPr>
              <a:solidFill>
                <a:schemeClr val="accent3">
                  <a:lumMod val="60000"/>
                  <a:lumOff val="40000"/>
                </a:schemeClr>
              </a:solidFill>
            </c:spPr>
          </c:marker>
          <c:xVal>
            <c:strRef>
              <c:f>Blad1!$A$2:$A$4</c:f>
              <c:strCache>
                <c:ptCount val="3"/>
                <c:pt idx="0">
                  <c:v>induction week 39 versus all after w39</c:v>
                </c:pt>
                <c:pt idx="1">
                  <c:v>induction week 40 versus all after w40</c:v>
                </c:pt>
                <c:pt idx="2">
                  <c:v>induction week 41 versus all after w41</c:v>
                </c:pt>
              </c:strCache>
            </c:strRef>
          </c:xVal>
          <c:yVal>
            <c:numRef>
              <c:f>Blad1!$C$2:$C$4</c:f>
              <c:numCache>
                <c:formatCode>General</c:formatCode>
                <c:ptCount val="3"/>
                <c:pt idx="0">
                  <c:v>1.3085</c:v>
                </c:pt>
                <c:pt idx="1">
                  <c:v>1.3085</c:v>
                </c:pt>
                <c:pt idx="2">
                  <c:v>1.0043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upper CI</c:v>
                </c:pt>
              </c:strCache>
            </c:strRef>
          </c:tx>
          <c:spPr>
            <a:ln w="47625">
              <a:noFill/>
            </a:ln>
          </c:spPr>
          <c:marker>
            <c:symbol val="triangle"/>
            <c:size val="22"/>
            <c:spPr>
              <a:solidFill>
                <a:srgbClr val="FF0000"/>
              </a:solidFill>
            </c:spPr>
          </c:marker>
          <c:xVal>
            <c:strRef>
              <c:f>Blad1!$A$2:$A$4</c:f>
              <c:strCache>
                <c:ptCount val="3"/>
                <c:pt idx="0">
                  <c:v>induction week 39 versus all after w39</c:v>
                </c:pt>
                <c:pt idx="1">
                  <c:v>induction week 40 versus all after w40</c:v>
                </c:pt>
                <c:pt idx="2">
                  <c:v>induction week 41 versus all after w41</c:v>
                </c:pt>
              </c:strCache>
            </c:strRef>
          </c:xVal>
          <c:yVal>
            <c:numRef>
              <c:f>Blad1!$D$2:$D$4</c:f>
              <c:numCache>
                <c:formatCode>General</c:formatCode>
                <c:ptCount val="3"/>
                <c:pt idx="0">
                  <c:v>2.1029</c:v>
                </c:pt>
                <c:pt idx="1">
                  <c:v>2.1029</c:v>
                </c:pt>
                <c:pt idx="2">
                  <c:v>2.9025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6972216"/>
        <c:axId val="2106967688"/>
      </c:scatterChart>
      <c:valAx>
        <c:axId val="2106972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6967688"/>
        <c:crosses val="autoZero"/>
        <c:crossBetween val="midCat"/>
      </c:valAx>
      <c:valAx>
        <c:axId val="2106967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sv-SE"/>
          </a:p>
        </c:txPr>
        <c:crossAx val="210697221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0.29737</cdr:x>
      <cdr:y>0.09782</cdr:y>
    </cdr:from>
    <cdr:to>
      <cdr:x>0.46579</cdr:x>
      <cdr:y>0.19386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2719137" y="661738"/>
          <a:ext cx="1540042" cy="649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0.29737</cdr:x>
      <cdr:y>0.09782</cdr:y>
    </cdr:from>
    <cdr:to>
      <cdr:x>0.46579</cdr:x>
      <cdr:y>0.19386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2719137" y="661738"/>
          <a:ext cx="1540042" cy="649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0.28652</cdr:x>
      <cdr:y>0.17073</cdr:y>
    </cdr:from>
    <cdr:to>
      <cdr:x>0.28765</cdr:x>
      <cdr:y>0.4336</cdr:y>
    </cdr:to>
    <cdr:cxnSp macro="">
      <cdr:nvCxnSpPr>
        <cdr:cNvPr id="3" name="Rak 2"/>
        <cdr:cNvCxnSpPr/>
      </cdr:nvCxnSpPr>
      <cdr:spPr>
        <a:xfrm xmlns:a="http://schemas.openxmlformats.org/drawingml/2006/main">
          <a:off x="2389483" y="889000"/>
          <a:ext cx="9408" cy="1368778"/>
        </a:xfrm>
        <a:prstGeom xmlns:a="http://schemas.openxmlformats.org/drawingml/2006/main" prst="line">
          <a:avLst/>
        </a:prstGeom>
        <a:ln xmlns:a="http://schemas.openxmlformats.org/drawingml/2006/main"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0.50536</cdr:x>
      <cdr:y>0.29612</cdr:y>
    </cdr:from>
    <cdr:to>
      <cdr:x>0.50581</cdr:x>
      <cdr:y>0.47606</cdr:y>
    </cdr:to>
    <cdr:cxnSp macro="">
      <cdr:nvCxnSpPr>
        <cdr:cNvPr id="7" name="Rak 6"/>
        <cdr:cNvCxnSpPr/>
      </cdr:nvCxnSpPr>
      <cdr:spPr>
        <a:xfrm xmlns:a="http://schemas.openxmlformats.org/drawingml/2006/main" flipH="1">
          <a:off x="4214520" y="1541874"/>
          <a:ext cx="3763" cy="936978"/>
        </a:xfrm>
        <a:prstGeom xmlns:a="http://schemas.openxmlformats.org/drawingml/2006/main" prst="line">
          <a:avLst/>
        </a:prstGeom>
        <a:ln xmlns:a="http://schemas.openxmlformats.org/drawingml/2006/main"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0.72194</cdr:x>
      <cdr:y>0.32322</cdr:y>
    </cdr:from>
    <cdr:to>
      <cdr:x>0.72352</cdr:x>
      <cdr:y>0.48329</cdr:y>
    </cdr:to>
    <cdr:cxnSp macro="">
      <cdr:nvCxnSpPr>
        <cdr:cNvPr id="9" name="Rak 8"/>
        <cdr:cNvCxnSpPr/>
      </cdr:nvCxnSpPr>
      <cdr:spPr>
        <a:xfrm xmlns:a="http://schemas.openxmlformats.org/drawingml/2006/main" flipH="1">
          <a:off x="6020742" y="1682985"/>
          <a:ext cx="13171" cy="833496"/>
        </a:xfrm>
        <a:prstGeom xmlns:a="http://schemas.openxmlformats.org/drawingml/2006/main" prst="line">
          <a:avLst/>
        </a:prstGeom>
        <a:ln xmlns:a="http://schemas.openxmlformats.org/drawingml/2006/main"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0.6422</cdr:x>
      <cdr:y>0.6635</cdr:y>
    </cdr:from>
    <cdr:to>
      <cdr:x>0.83877</cdr:x>
      <cdr:y>0.91766</cdr:y>
    </cdr:to>
    <cdr:sp macro="" textlink="">
      <cdr:nvSpPr>
        <cdr:cNvPr id="11" name="Rektangel 10"/>
        <cdr:cNvSpPr/>
      </cdr:nvSpPr>
      <cdr:spPr>
        <a:xfrm xmlns:a="http://schemas.openxmlformats.org/drawingml/2006/main">
          <a:off x="5355772" y="3454832"/>
          <a:ext cx="1639308" cy="1323439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2000" dirty="0" err="1">
              <a:solidFill>
                <a:srgbClr val="FFFFFF"/>
              </a:solidFill>
            </a:rPr>
            <a:t>induction</a:t>
          </a:r>
          <a:r>
            <a:rPr lang="sv-SE" sz="2000" dirty="0">
              <a:solidFill>
                <a:srgbClr val="FFFFFF"/>
              </a:solidFill>
            </a:rPr>
            <a:t> </a:t>
          </a:r>
          <a:r>
            <a:rPr lang="sv-SE" sz="2000" dirty="0" err="1">
              <a:solidFill>
                <a:srgbClr val="FFFFFF"/>
              </a:solidFill>
            </a:rPr>
            <a:t>week</a:t>
          </a:r>
          <a:r>
            <a:rPr lang="sv-SE" sz="2000" dirty="0">
              <a:solidFill>
                <a:srgbClr val="FFFFFF"/>
              </a:solidFill>
            </a:rPr>
            <a:t> </a:t>
          </a:r>
          <a:r>
            <a:rPr lang="sv-SE" sz="2000" dirty="0" smtClean="0">
              <a:solidFill>
                <a:srgbClr val="FFFFFF"/>
              </a:solidFill>
            </a:rPr>
            <a:t>41 versus </a:t>
          </a:r>
          <a:r>
            <a:rPr lang="sv-SE" sz="2000" dirty="0">
              <a:solidFill>
                <a:srgbClr val="FFFFFF"/>
              </a:solidFill>
            </a:rPr>
            <a:t>all </a:t>
          </a:r>
          <a:r>
            <a:rPr lang="sv-SE" sz="2000" dirty="0" err="1">
              <a:solidFill>
                <a:srgbClr val="FFFFFF"/>
              </a:solidFill>
            </a:rPr>
            <a:t>after</a:t>
          </a:r>
          <a:r>
            <a:rPr lang="sv-SE" sz="2000" dirty="0">
              <a:solidFill>
                <a:srgbClr val="FFFFFF"/>
              </a:solidFill>
            </a:rPr>
            <a:t> </a:t>
          </a:r>
          <a:r>
            <a:rPr lang="sv-SE" sz="2000" dirty="0" err="1" smtClean="0">
              <a:solidFill>
                <a:srgbClr val="FFFFFF"/>
              </a:solidFill>
            </a:rPr>
            <a:t>week</a:t>
          </a:r>
          <a:r>
            <a:rPr lang="sv-SE" sz="2000" dirty="0" smtClean="0">
              <a:solidFill>
                <a:srgbClr val="FFFFFF"/>
              </a:solidFill>
            </a:rPr>
            <a:t> 41</a:t>
          </a:r>
          <a:endParaRPr lang="sv-SE" sz="2000" dirty="0">
            <a:solidFill>
              <a:srgbClr val="FFFFFF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0.28765</cdr:x>
      <cdr:y>0.18699</cdr:y>
    </cdr:from>
    <cdr:to>
      <cdr:x>0.2891</cdr:x>
      <cdr:y>0.49167</cdr:y>
    </cdr:to>
    <cdr:cxnSp macro="">
      <cdr:nvCxnSpPr>
        <cdr:cNvPr id="3" name="Rak 2"/>
        <cdr:cNvCxnSpPr/>
      </cdr:nvCxnSpPr>
      <cdr:spPr>
        <a:xfrm xmlns:a="http://schemas.openxmlformats.org/drawingml/2006/main">
          <a:off x="2398890" y="973667"/>
          <a:ext cx="12111" cy="1586468"/>
        </a:xfrm>
        <a:prstGeom xmlns:a="http://schemas.openxmlformats.org/drawingml/2006/main" prst="line">
          <a:avLst/>
        </a:prstGeom>
        <a:ln xmlns:a="http://schemas.openxmlformats.org/drawingml/2006/main"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0.5052</cdr:x>
      <cdr:y>0.34258</cdr:y>
    </cdr:from>
    <cdr:to>
      <cdr:x>0.50581</cdr:x>
      <cdr:y>0.54007</cdr:y>
    </cdr:to>
    <cdr:cxnSp macro="">
      <cdr:nvCxnSpPr>
        <cdr:cNvPr id="7" name="Rak 6"/>
        <cdr:cNvCxnSpPr/>
      </cdr:nvCxnSpPr>
      <cdr:spPr>
        <a:xfrm xmlns:a="http://schemas.openxmlformats.org/drawingml/2006/main" flipH="1">
          <a:off x="4213176" y="1783802"/>
          <a:ext cx="5112" cy="1028341"/>
        </a:xfrm>
        <a:prstGeom xmlns:a="http://schemas.openxmlformats.org/drawingml/2006/main" prst="line">
          <a:avLst/>
        </a:prstGeom>
        <a:ln xmlns:a="http://schemas.openxmlformats.org/drawingml/2006/main"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0.71985</cdr:x>
      <cdr:y>0.38444</cdr:y>
    </cdr:from>
    <cdr:to>
      <cdr:x>0.72339</cdr:x>
      <cdr:y>0.56459</cdr:y>
    </cdr:to>
    <cdr:cxnSp macro="">
      <cdr:nvCxnSpPr>
        <cdr:cNvPr id="9" name="Rak 8"/>
        <cdr:cNvCxnSpPr/>
      </cdr:nvCxnSpPr>
      <cdr:spPr>
        <a:xfrm xmlns:a="http://schemas.openxmlformats.org/drawingml/2006/main">
          <a:off x="6003271" y="2001762"/>
          <a:ext cx="29565" cy="938062"/>
        </a:xfrm>
        <a:prstGeom xmlns:a="http://schemas.openxmlformats.org/drawingml/2006/main" prst="line">
          <a:avLst/>
        </a:prstGeom>
        <a:ln xmlns:a="http://schemas.openxmlformats.org/drawingml/2006/main"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0.6422</cdr:x>
      <cdr:y>0.66582</cdr:y>
    </cdr:from>
    <cdr:to>
      <cdr:x>0.83877</cdr:x>
      <cdr:y>0.91998</cdr:y>
    </cdr:to>
    <cdr:sp macro="" textlink="">
      <cdr:nvSpPr>
        <cdr:cNvPr id="11" name="Rektangel 10"/>
        <cdr:cNvSpPr/>
      </cdr:nvSpPr>
      <cdr:spPr>
        <a:xfrm xmlns:a="http://schemas.openxmlformats.org/drawingml/2006/main">
          <a:off x="5355734" y="3466940"/>
          <a:ext cx="1639328" cy="132341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2000" dirty="0" err="1">
              <a:solidFill>
                <a:srgbClr val="FFFFFF"/>
              </a:solidFill>
            </a:rPr>
            <a:t>induction</a:t>
          </a:r>
          <a:r>
            <a:rPr lang="sv-SE" sz="2000" dirty="0">
              <a:solidFill>
                <a:srgbClr val="FFFFFF"/>
              </a:solidFill>
            </a:rPr>
            <a:t> </a:t>
          </a:r>
          <a:r>
            <a:rPr lang="sv-SE" sz="2000" dirty="0" err="1">
              <a:solidFill>
                <a:srgbClr val="FFFFFF"/>
              </a:solidFill>
            </a:rPr>
            <a:t>week</a:t>
          </a:r>
          <a:r>
            <a:rPr lang="sv-SE" sz="2000" dirty="0">
              <a:solidFill>
                <a:srgbClr val="FFFFFF"/>
              </a:solidFill>
            </a:rPr>
            <a:t> </a:t>
          </a:r>
          <a:r>
            <a:rPr lang="sv-SE" sz="2000" dirty="0" smtClean="0">
              <a:solidFill>
                <a:srgbClr val="FFFFFF"/>
              </a:solidFill>
            </a:rPr>
            <a:t>41 versus </a:t>
          </a:r>
          <a:r>
            <a:rPr lang="sv-SE" sz="2000" dirty="0">
              <a:solidFill>
                <a:srgbClr val="FFFFFF"/>
              </a:solidFill>
            </a:rPr>
            <a:t>all </a:t>
          </a:r>
          <a:r>
            <a:rPr lang="sv-SE" sz="2000" dirty="0" err="1">
              <a:solidFill>
                <a:srgbClr val="FFFFFF"/>
              </a:solidFill>
            </a:rPr>
            <a:t>after</a:t>
          </a:r>
          <a:r>
            <a:rPr lang="sv-SE" sz="2000" dirty="0">
              <a:solidFill>
                <a:srgbClr val="FFFFFF"/>
              </a:solidFill>
            </a:rPr>
            <a:t> </a:t>
          </a:r>
          <a:r>
            <a:rPr lang="sv-SE" sz="2000" dirty="0" err="1" smtClean="0">
              <a:solidFill>
                <a:srgbClr val="FFFFFF"/>
              </a:solidFill>
            </a:rPr>
            <a:t>week</a:t>
          </a:r>
          <a:r>
            <a:rPr lang="sv-SE" sz="2000" dirty="0" smtClean="0">
              <a:solidFill>
                <a:srgbClr val="FFFFFF"/>
              </a:solidFill>
            </a:rPr>
            <a:t> 41</a:t>
          </a:r>
          <a:endParaRPr lang="sv-SE" sz="2000" dirty="0">
            <a:solidFill>
              <a:srgbClr val="FFFFFF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0.2891</cdr:x>
      <cdr:y>0.43554</cdr:y>
    </cdr:from>
    <cdr:to>
      <cdr:x>0.29055</cdr:x>
      <cdr:y>0.60046</cdr:y>
    </cdr:to>
    <cdr:cxnSp macro="">
      <cdr:nvCxnSpPr>
        <cdr:cNvPr id="3" name="Rak 2"/>
        <cdr:cNvCxnSpPr/>
      </cdr:nvCxnSpPr>
      <cdr:spPr>
        <a:xfrm xmlns:a="http://schemas.openxmlformats.org/drawingml/2006/main" flipH="1">
          <a:off x="2410986" y="2267857"/>
          <a:ext cx="12095" cy="858762"/>
        </a:xfrm>
        <a:prstGeom xmlns:a="http://schemas.openxmlformats.org/drawingml/2006/main" prst="line">
          <a:avLst/>
        </a:prstGeom>
        <a:ln xmlns:a="http://schemas.openxmlformats.org/drawingml/2006/main"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0.5052</cdr:x>
      <cdr:y>0.43786</cdr:y>
    </cdr:from>
    <cdr:to>
      <cdr:x>0.50665</cdr:x>
      <cdr:y>0.60743</cdr:y>
    </cdr:to>
    <cdr:cxnSp macro="">
      <cdr:nvCxnSpPr>
        <cdr:cNvPr id="7" name="Rak 6"/>
        <cdr:cNvCxnSpPr/>
      </cdr:nvCxnSpPr>
      <cdr:spPr>
        <a:xfrm xmlns:a="http://schemas.openxmlformats.org/drawingml/2006/main">
          <a:off x="4213176" y="2279952"/>
          <a:ext cx="12095" cy="882953"/>
        </a:xfrm>
        <a:prstGeom xmlns:a="http://schemas.openxmlformats.org/drawingml/2006/main" prst="line">
          <a:avLst/>
        </a:prstGeom>
        <a:ln xmlns:a="http://schemas.openxmlformats.org/drawingml/2006/main"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0.72275</cdr:x>
      <cdr:y>0.22334</cdr:y>
    </cdr:from>
    <cdr:to>
      <cdr:x>0.72352</cdr:x>
      <cdr:y>0.69106</cdr:y>
    </cdr:to>
    <cdr:cxnSp macro="">
      <cdr:nvCxnSpPr>
        <cdr:cNvPr id="9" name="Rak 8"/>
        <cdr:cNvCxnSpPr/>
      </cdr:nvCxnSpPr>
      <cdr:spPr>
        <a:xfrm xmlns:a="http://schemas.openxmlformats.org/drawingml/2006/main" flipH="1">
          <a:off x="6027462" y="1162912"/>
          <a:ext cx="6455" cy="2435421"/>
        </a:xfrm>
        <a:prstGeom xmlns:a="http://schemas.openxmlformats.org/drawingml/2006/main" prst="line">
          <a:avLst/>
        </a:prstGeom>
        <a:ln xmlns:a="http://schemas.openxmlformats.org/drawingml/2006/main"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0.65525</cdr:x>
      <cdr:y>0.74584</cdr:y>
    </cdr:from>
    <cdr:to>
      <cdr:x>0.85182</cdr:x>
      <cdr:y>1</cdr:y>
    </cdr:to>
    <cdr:sp macro="" textlink="">
      <cdr:nvSpPr>
        <cdr:cNvPr id="11" name="Rektangel 10"/>
        <cdr:cNvSpPr/>
      </cdr:nvSpPr>
      <cdr:spPr>
        <a:xfrm xmlns:a="http://schemas.openxmlformats.org/drawingml/2006/main">
          <a:off x="5464592" y="3883589"/>
          <a:ext cx="1639328" cy="132341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2000" dirty="0" err="1">
              <a:solidFill>
                <a:srgbClr val="FFFFFF"/>
              </a:solidFill>
            </a:rPr>
            <a:t>induction</a:t>
          </a:r>
          <a:r>
            <a:rPr lang="sv-SE" sz="2000" dirty="0">
              <a:solidFill>
                <a:srgbClr val="FFFFFF"/>
              </a:solidFill>
            </a:rPr>
            <a:t> </a:t>
          </a:r>
          <a:r>
            <a:rPr lang="sv-SE" sz="2000" dirty="0" err="1">
              <a:solidFill>
                <a:srgbClr val="FFFFFF"/>
              </a:solidFill>
            </a:rPr>
            <a:t>week</a:t>
          </a:r>
          <a:r>
            <a:rPr lang="sv-SE" sz="2000" dirty="0">
              <a:solidFill>
                <a:srgbClr val="FFFFFF"/>
              </a:solidFill>
            </a:rPr>
            <a:t> </a:t>
          </a:r>
          <a:r>
            <a:rPr lang="sv-SE" sz="2000" dirty="0" smtClean="0">
              <a:solidFill>
                <a:srgbClr val="FFFFFF"/>
              </a:solidFill>
            </a:rPr>
            <a:t>41 versus </a:t>
          </a:r>
          <a:r>
            <a:rPr lang="sv-SE" sz="2000" dirty="0">
              <a:solidFill>
                <a:srgbClr val="FFFFFF"/>
              </a:solidFill>
            </a:rPr>
            <a:t>all </a:t>
          </a:r>
          <a:r>
            <a:rPr lang="sv-SE" sz="2000" dirty="0" err="1">
              <a:solidFill>
                <a:srgbClr val="FFFFFF"/>
              </a:solidFill>
            </a:rPr>
            <a:t>after</a:t>
          </a:r>
          <a:r>
            <a:rPr lang="sv-SE" sz="2000" dirty="0">
              <a:solidFill>
                <a:srgbClr val="FFFFFF"/>
              </a:solidFill>
            </a:rPr>
            <a:t> </a:t>
          </a:r>
          <a:r>
            <a:rPr lang="sv-SE" sz="2000" dirty="0" err="1" smtClean="0">
              <a:solidFill>
                <a:srgbClr val="FFFFFF"/>
              </a:solidFill>
            </a:rPr>
            <a:t>week</a:t>
          </a:r>
          <a:r>
            <a:rPr lang="sv-SE" sz="2000" dirty="0" smtClean="0">
              <a:solidFill>
                <a:srgbClr val="FFFFFF"/>
              </a:solidFill>
            </a:rPr>
            <a:t> 41</a:t>
          </a:r>
          <a:endParaRPr lang="sv-SE" sz="20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Duarte Design, Inc.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652077FA-62F1-4CC1-B024-68DEDF143AB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2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BFE818C3-7935-411A-BE87-CCD850F24A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Duarte Design, Inc. 2009</a:t>
            </a:r>
            <a:endParaRPr lang="en-US" sz="13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151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46196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7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943E1B-8415-4743-A2C3-DBEB51B47C8F}" type="datetimeFigureOut">
              <a:rPr lang="en-US"/>
              <a:pPr>
                <a:defRPr/>
              </a:pPr>
              <a:t>15-03-14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6F3E029-E746-4692-83AB-B77DCD38083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A01D8D-4846-477B-A2D3-01FF8301EA7E}" type="datetimeFigureOut">
              <a:rPr lang="en-US"/>
              <a:pPr>
                <a:defRPr/>
              </a:pPr>
              <a:t>15-03-14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0FA49B2-7641-4F6E-BEDB-BC4E042D9C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3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5C0F58-C8FE-41F4-B146-4476C8170AB7}" type="datetimeFigureOut">
              <a:rPr lang="en-US"/>
              <a:pPr>
                <a:defRPr/>
              </a:pPr>
              <a:t>15-03-14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7262AD6-E698-4B8C-B6C9-E2D73524A3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BDA39D-BC3E-4475-AC33-EA2AE5EC1719}" type="datetimeFigureOut">
              <a:rPr lang="en-US"/>
              <a:pPr>
                <a:defRPr/>
              </a:pPr>
              <a:t>15-03-14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2F9AAA6-1596-4D71-9DB3-7482C8ED05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0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DECF0A-4CC5-4D2B-B121-5E147692063A}" type="datetimeFigureOut">
              <a:rPr lang="en-US"/>
              <a:pPr>
                <a:defRPr/>
              </a:pPr>
              <a:t>15-03-14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636D7EE-0DF8-466E-96E2-73A1669D19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3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7282AA-A875-47EB-9FF3-311139B8C26A}" type="datetimeFigureOut">
              <a:rPr lang="en-US"/>
              <a:pPr>
                <a:defRPr/>
              </a:pPr>
              <a:t>15-03-14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B6D4423-1328-482A-B287-4B69073D77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FC785D-C75D-4BA6-A3FA-AD04F21955B7}" type="datetimeFigureOut">
              <a:rPr lang="en-US"/>
              <a:pPr>
                <a:defRPr/>
              </a:pPr>
              <a:t>15-03-14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273E4A6-7E39-4035-B504-383E58772FD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6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CE3C44-93BB-48A3-ABDB-88801A8D8099}" type="datetimeFigureOut">
              <a:rPr lang="en-US"/>
              <a:pPr>
                <a:defRPr/>
              </a:pPr>
              <a:t>15-03-14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223502-B7FD-4D72-80E0-5860359087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09B0E0-2A28-48D0-B7CB-FBF454572468}" type="datetimeFigureOut">
              <a:rPr lang="en-US"/>
              <a:pPr>
                <a:defRPr/>
              </a:pPr>
              <a:t>15-03-14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151ECD-93CE-4878-AFE3-3A43450AC3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8F372D-6DC9-4B4F-B5FA-3BC3CB5A3B66}" type="datetimeFigureOut">
              <a:rPr lang="en-US"/>
              <a:pPr>
                <a:defRPr/>
              </a:pPr>
              <a:t>15-03-14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D958AA9-0B73-411C-9F9D-71AA17C3CA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2" name="textruta 1"/>
          <p:cNvSpPr txBox="1"/>
          <p:nvPr userDrawn="1"/>
        </p:nvSpPr>
        <p:spPr>
          <a:xfrm>
            <a:off x="6942667" y="6446762"/>
            <a:ext cx="20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Ladfors</a:t>
            </a:r>
            <a:r>
              <a:rPr lang="sv-SE" baseline="0" dirty="0" smtClean="0">
                <a:solidFill>
                  <a:schemeClr val="bg1"/>
                </a:solidFill>
              </a:rPr>
              <a:t> , mars 2015</a:t>
            </a:r>
            <a:endParaRPr lang="sv-SE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2979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 smtClean="0">
                <a:solidFill>
                  <a:schemeClr val="bg1"/>
                </a:solidFill>
              </a:rPr>
              <a:t>Induktion</a:t>
            </a:r>
            <a:endParaRPr lang="sv-SE" sz="3600" dirty="0">
              <a:solidFill>
                <a:schemeClr val="bg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0" y="6375400"/>
            <a:ext cx="907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13e Mars 2015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53" y="1084337"/>
            <a:ext cx="6972562" cy="51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2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614813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solidFill>
                  <a:srgbClr val="FFFFFF"/>
                </a:solidFill>
              </a:rPr>
              <a:t>MFR</a:t>
            </a:r>
            <a:endParaRPr lang="sv-SE" sz="2400" dirty="0">
              <a:solidFill>
                <a:srgbClr val="FFFF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31616" y="326872"/>
            <a:ext cx="7929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rgbClr val="FFFFFF"/>
                </a:solidFill>
              </a:rPr>
              <a:t>Sectio % induktionsfrekvens förstföderskor Sverige 1973-2013</a:t>
            </a:r>
            <a:endParaRPr lang="sv-SE" sz="2400" dirty="0">
              <a:solidFill>
                <a:srgbClr val="FFFFFF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891268"/>
              </p:ext>
            </p:extLst>
          </p:nvPr>
        </p:nvGraphicFramePr>
        <p:xfrm>
          <a:off x="117589" y="1185333"/>
          <a:ext cx="8808697" cy="496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6957" y="1410759"/>
            <a:ext cx="4067175" cy="147002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Men….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78" y="3675182"/>
            <a:ext cx="7902222" cy="30850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941" y="1711802"/>
            <a:ext cx="3746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3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3200" dirty="0" err="1"/>
              <a:t>Our</a:t>
            </a:r>
            <a:r>
              <a:rPr lang="sv-SE" sz="3200" dirty="0"/>
              <a:t> meta-</a:t>
            </a:r>
            <a:r>
              <a:rPr lang="sv-SE" sz="3200" dirty="0" err="1"/>
              <a:t>analysis</a:t>
            </a:r>
            <a:r>
              <a:rPr lang="sv-SE" sz="3200" dirty="0"/>
              <a:t> has </a:t>
            </a:r>
            <a:r>
              <a:rPr lang="sv-SE" sz="3200" dirty="0" err="1"/>
              <a:t>provided</a:t>
            </a:r>
            <a:r>
              <a:rPr lang="sv-SE" sz="3200" dirty="0"/>
              <a:t> a robust </a:t>
            </a:r>
            <a:r>
              <a:rPr lang="sv-SE" sz="3200" dirty="0" err="1" smtClean="0"/>
              <a:t>answer</a:t>
            </a:r>
            <a:r>
              <a:rPr lang="sv-SE" sz="3200" dirty="0" smtClean="0"/>
              <a:t> </a:t>
            </a:r>
            <a:r>
              <a:rPr lang="sv-SE" sz="3200" dirty="0" err="1" smtClean="0"/>
              <a:t>to</a:t>
            </a:r>
            <a:r>
              <a:rPr lang="sv-SE" sz="3200" dirty="0" smtClean="0"/>
              <a:t> </a:t>
            </a:r>
            <a:r>
              <a:rPr lang="sv-SE" sz="3200" dirty="0"/>
              <a:t>the </a:t>
            </a:r>
            <a:r>
              <a:rPr lang="sv-SE" sz="3200" dirty="0" err="1"/>
              <a:t>disputed</a:t>
            </a:r>
            <a:r>
              <a:rPr lang="sv-SE" sz="3200" dirty="0"/>
              <a:t> </a:t>
            </a:r>
            <a:r>
              <a:rPr lang="sv-SE" sz="3200" dirty="0" err="1"/>
              <a:t>question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risk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cesarean</a:t>
            </a:r>
            <a:r>
              <a:rPr lang="sv-SE" sz="3200" dirty="0"/>
              <a:t> </a:t>
            </a:r>
            <a:r>
              <a:rPr lang="sv-SE" sz="3200" dirty="0" err="1" smtClean="0"/>
              <a:t>delivery</a:t>
            </a:r>
            <a:r>
              <a:rPr lang="sv-SE" sz="3200" dirty="0" smtClean="0"/>
              <a:t> </a:t>
            </a:r>
            <a:r>
              <a:rPr lang="sv-SE" sz="3200" dirty="0" err="1" smtClean="0"/>
              <a:t>associated</a:t>
            </a:r>
            <a:r>
              <a:rPr lang="sv-SE" sz="3200" dirty="0" smtClean="0"/>
              <a:t> </a:t>
            </a:r>
            <a:r>
              <a:rPr lang="sv-SE" sz="3200" dirty="0" err="1"/>
              <a:t>with</a:t>
            </a:r>
            <a:r>
              <a:rPr lang="sv-SE" sz="3200" dirty="0"/>
              <a:t> </a:t>
            </a:r>
            <a:r>
              <a:rPr lang="sv-SE" sz="3200" dirty="0" err="1"/>
              <a:t>induction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labour</a:t>
            </a:r>
            <a:r>
              <a:rPr lang="sv-SE" sz="3200" dirty="0"/>
              <a:t>. </a:t>
            </a:r>
            <a:r>
              <a:rPr lang="sv-SE" sz="3200" dirty="0" err="1" smtClean="0"/>
              <a:t>Women</a:t>
            </a:r>
            <a:r>
              <a:rPr lang="sv-SE" sz="3200" dirty="0" smtClean="0"/>
              <a:t> </a:t>
            </a:r>
            <a:r>
              <a:rPr lang="sv-SE" sz="3200" dirty="0" err="1" smtClean="0"/>
              <a:t>whose</a:t>
            </a:r>
            <a:r>
              <a:rPr lang="sv-SE" sz="3200" dirty="0" smtClean="0"/>
              <a:t> </a:t>
            </a:r>
            <a:r>
              <a:rPr lang="sv-SE" sz="3200" dirty="0" err="1"/>
              <a:t>labour</a:t>
            </a:r>
            <a:r>
              <a:rPr lang="sv-SE" sz="3200" dirty="0"/>
              <a:t> </a:t>
            </a:r>
            <a:r>
              <a:rPr lang="sv-SE" sz="3200" dirty="0" err="1"/>
              <a:t>was</a:t>
            </a:r>
            <a:r>
              <a:rPr lang="sv-SE" sz="3200" dirty="0"/>
              <a:t> </a:t>
            </a:r>
            <a:r>
              <a:rPr lang="sv-SE" sz="3200" dirty="0" err="1"/>
              <a:t>induced</a:t>
            </a:r>
            <a:r>
              <a:rPr lang="sv-SE" sz="3200" dirty="0"/>
              <a:t> </a:t>
            </a:r>
            <a:r>
              <a:rPr lang="sv-SE" sz="3200" dirty="0" err="1"/>
              <a:t>were</a:t>
            </a:r>
            <a:r>
              <a:rPr lang="sv-SE" sz="3200" dirty="0"/>
              <a:t> less </a:t>
            </a:r>
            <a:r>
              <a:rPr lang="sv-SE" sz="3200" dirty="0" err="1"/>
              <a:t>likely</a:t>
            </a:r>
            <a:r>
              <a:rPr lang="sv-SE" sz="3200" dirty="0"/>
              <a:t> </a:t>
            </a:r>
            <a:r>
              <a:rPr lang="sv-SE" sz="3200" dirty="0" err="1" smtClean="0"/>
              <a:t>than</a:t>
            </a:r>
            <a:r>
              <a:rPr lang="sv-SE" sz="3200" dirty="0" smtClean="0"/>
              <a:t> </a:t>
            </a:r>
            <a:r>
              <a:rPr lang="sv-SE" sz="3200" dirty="0" err="1" smtClean="0"/>
              <a:t>those</a:t>
            </a:r>
            <a:r>
              <a:rPr lang="sv-SE" sz="3200" dirty="0" smtClean="0"/>
              <a:t> </a:t>
            </a:r>
            <a:r>
              <a:rPr lang="sv-SE" sz="3200" dirty="0" err="1"/>
              <a:t>managed</a:t>
            </a:r>
            <a:r>
              <a:rPr lang="sv-SE" sz="3200" dirty="0"/>
              <a:t> </a:t>
            </a:r>
            <a:r>
              <a:rPr lang="sv-SE" sz="3200" dirty="0" err="1"/>
              <a:t>expectantly</a:t>
            </a:r>
            <a:r>
              <a:rPr lang="sv-SE" sz="3200" dirty="0"/>
              <a:t> </a:t>
            </a:r>
            <a:r>
              <a:rPr lang="sv-SE" sz="3200" dirty="0" err="1"/>
              <a:t>to</a:t>
            </a:r>
            <a:r>
              <a:rPr lang="sv-SE" sz="3200" dirty="0"/>
              <a:t> </a:t>
            </a:r>
            <a:r>
              <a:rPr lang="sv-SE" sz="3200" dirty="0" err="1"/>
              <a:t>have</a:t>
            </a:r>
            <a:r>
              <a:rPr lang="sv-SE" sz="3200" dirty="0"/>
              <a:t> a </a:t>
            </a:r>
            <a:r>
              <a:rPr lang="sv-SE" sz="3200" dirty="0" err="1" smtClean="0"/>
              <a:t>cesarean</a:t>
            </a:r>
            <a:r>
              <a:rPr lang="sv-SE" sz="3200" dirty="0" smtClean="0"/>
              <a:t> </a:t>
            </a:r>
            <a:r>
              <a:rPr lang="sv-SE" sz="3200" dirty="0" err="1" smtClean="0"/>
              <a:t>delivery</a:t>
            </a:r>
            <a:r>
              <a:rPr lang="sv-SE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166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405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2600"/>
            <a:ext cx="9144000" cy="292274"/>
          </a:xfrm>
          <a:prstGeom prst="rect">
            <a:avLst/>
          </a:prstGeom>
        </p:spPr>
      </p:pic>
      <p:pic>
        <p:nvPicPr>
          <p:cNvPr id="7" name="Bildobjekt 6" descr="ajo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8991"/>
            <a:ext cx="2751667" cy="155838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922" y="5140677"/>
            <a:ext cx="6070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8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409222"/>
            <a:ext cx="8229600" cy="5716941"/>
          </a:xfrm>
        </p:spPr>
        <p:txBody>
          <a:bodyPr/>
          <a:lstStyle/>
          <a:p>
            <a:r>
              <a:rPr lang="sv-SE" sz="3600" dirty="0" smtClean="0"/>
              <a:t>Fel jämföra induktioner spontan start</a:t>
            </a:r>
          </a:p>
          <a:p>
            <a:endParaRPr lang="sv-SE" sz="3600" dirty="0"/>
          </a:p>
          <a:p>
            <a:r>
              <a:rPr lang="sv-SE" sz="3600" dirty="0" smtClean="0"/>
              <a:t>Rätt att jämföra t.ex. alla induktioner i t.ex. vecka 39 med alla med spontan start eller induktion efter vecka 39</a:t>
            </a:r>
          </a:p>
          <a:p>
            <a:r>
              <a:rPr lang="sv-SE" sz="3600" dirty="0" smtClean="0"/>
              <a:t>Ta bort sjuka mammor och patienter med medicinska indikationer (preeklampsi </a:t>
            </a:r>
            <a:r>
              <a:rPr lang="sv-SE" sz="3600" dirty="0" err="1" smtClean="0"/>
              <a:t>etc</a:t>
            </a:r>
            <a:r>
              <a:rPr lang="sv-SE" sz="3600" dirty="0" smtClean="0"/>
              <a:t>).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401720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1422" y="175860"/>
            <a:ext cx="8229600" cy="1143000"/>
          </a:xfrm>
        </p:spPr>
        <p:txBody>
          <a:bodyPr/>
          <a:lstStyle/>
          <a:p>
            <a:r>
              <a:rPr lang="sv-SE" sz="8000" dirty="0" smtClean="0"/>
              <a:t>Och</a:t>
            </a:r>
            <a:endParaRPr lang="sv-SE" sz="8000" dirty="0"/>
          </a:p>
        </p:txBody>
      </p:sp>
      <p:pic>
        <p:nvPicPr>
          <p:cNvPr id="4" name="Bildobjekt 3" descr="Navy_photographer_pictures_suffering_and_ruins_that_resulted_from_atom_bomb_blast_in_Hiroshima_Japan._Japanese..._-_NARA_-_520932-2yaasoxdsn2p5xccnkyi2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63" y="753447"/>
            <a:ext cx="5869937" cy="59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7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Dr._Robson.jpg_Thumbnail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3" y="1288143"/>
            <a:ext cx="3242621" cy="417863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064" y="2152953"/>
            <a:ext cx="4079887" cy="270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42" y="1143000"/>
            <a:ext cx="798298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44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28952" y="751344"/>
            <a:ext cx="7777238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In </a:t>
            </a:r>
            <a:r>
              <a:rPr lang="sv-SE" sz="2800" dirty="0" err="1">
                <a:solidFill>
                  <a:schemeClr val="bg1"/>
                </a:solidFill>
              </a:rPr>
              <a:t>our</a:t>
            </a:r>
            <a:r>
              <a:rPr lang="sv-SE" sz="2800" dirty="0">
                <a:solidFill>
                  <a:schemeClr val="bg1"/>
                </a:solidFill>
              </a:rPr>
              <a:t> population </a:t>
            </a:r>
            <a:r>
              <a:rPr lang="sv-SE" sz="2800" dirty="0" err="1">
                <a:solidFill>
                  <a:schemeClr val="bg1"/>
                </a:solidFill>
              </a:rPr>
              <a:t>of</a:t>
            </a:r>
            <a:r>
              <a:rPr lang="sv-SE" sz="2800" dirty="0">
                <a:solidFill>
                  <a:schemeClr val="bg1"/>
                </a:solidFill>
              </a:rPr>
              <a:t> term </a:t>
            </a:r>
            <a:r>
              <a:rPr lang="sv-SE" sz="2800" dirty="0" err="1">
                <a:solidFill>
                  <a:schemeClr val="bg1"/>
                </a:solidFill>
              </a:rPr>
              <a:t>nulliparous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women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actively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managed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>
                <a:solidFill>
                  <a:schemeClr val="bg1"/>
                </a:solidFill>
              </a:rPr>
              <a:t>in </a:t>
            </a:r>
            <a:r>
              <a:rPr lang="sv-SE" sz="2800" dirty="0" err="1">
                <a:solidFill>
                  <a:schemeClr val="bg1"/>
                </a:solidFill>
              </a:rPr>
              <a:t>spontaneous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labour</a:t>
            </a:r>
            <a:r>
              <a:rPr lang="sv-SE" sz="2800" dirty="0">
                <a:solidFill>
                  <a:schemeClr val="bg1"/>
                </a:solidFill>
              </a:rPr>
              <a:t>, IOL </a:t>
            </a:r>
            <a:r>
              <a:rPr lang="sv-SE" sz="2800" dirty="0" err="1">
                <a:solidFill>
                  <a:schemeClr val="bg1"/>
                </a:solidFill>
              </a:rPr>
              <a:t>was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associated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with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higher</a:t>
            </a:r>
            <a:r>
              <a:rPr lang="sv-SE" sz="2800" dirty="0" smtClean="0">
                <a:solidFill>
                  <a:schemeClr val="bg1"/>
                </a:solidFill>
              </a:rPr>
              <a:t> rates </a:t>
            </a:r>
            <a:r>
              <a:rPr lang="sv-SE" sz="2800" dirty="0" err="1">
                <a:solidFill>
                  <a:schemeClr val="bg1"/>
                </a:solidFill>
              </a:rPr>
              <a:t>of</a:t>
            </a:r>
            <a:r>
              <a:rPr lang="sv-SE" sz="2800" dirty="0">
                <a:solidFill>
                  <a:schemeClr val="bg1"/>
                </a:solidFill>
              </a:rPr>
              <a:t> CD. </a:t>
            </a:r>
            <a:r>
              <a:rPr lang="sv-SE" sz="2800" dirty="0" err="1">
                <a:solidFill>
                  <a:schemeClr val="bg1"/>
                </a:solidFill>
              </a:rPr>
              <a:t>This</a:t>
            </a:r>
            <a:r>
              <a:rPr lang="sv-SE" sz="2800" dirty="0">
                <a:solidFill>
                  <a:schemeClr val="bg1"/>
                </a:solidFill>
              </a:rPr>
              <a:t> is at odds </a:t>
            </a:r>
            <a:r>
              <a:rPr lang="sv-SE" sz="2800" dirty="0" err="1">
                <a:solidFill>
                  <a:schemeClr val="bg1"/>
                </a:solidFill>
              </a:rPr>
              <a:t>with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other</a:t>
            </a:r>
            <a:r>
              <a:rPr lang="sv-SE" sz="2800" dirty="0">
                <a:solidFill>
                  <a:schemeClr val="bg1"/>
                </a:solidFill>
              </a:rPr>
              <a:t> studies </a:t>
            </a:r>
            <a:r>
              <a:rPr lang="sv-SE" sz="2800" dirty="0" err="1">
                <a:solidFill>
                  <a:schemeClr val="bg1"/>
                </a:solidFill>
              </a:rPr>
              <a:t>using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this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methodology</a:t>
            </a:r>
            <a:r>
              <a:rPr lang="sv-SE" sz="2800" dirty="0" smtClean="0">
                <a:solidFill>
                  <a:schemeClr val="bg1"/>
                </a:solidFill>
              </a:rPr>
              <a:t> (</a:t>
            </a:r>
            <a:r>
              <a:rPr lang="sv-SE" sz="2800" dirty="0" err="1">
                <a:solidFill>
                  <a:schemeClr val="bg1"/>
                </a:solidFill>
              </a:rPr>
              <a:t>Figure</a:t>
            </a:r>
            <a:r>
              <a:rPr lang="sv-SE" sz="2800" dirty="0">
                <a:solidFill>
                  <a:schemeClr val="bg1"/>
                </a:solidFill>
              </a:rPr>
              <a:t> 1). </a:t>
            </a:r>
            <a:r>
              <a:rPr lang="sv-SE" sz="2800" dirty="0" err="1">
                <a:solidFill>
                  <a:schemeClr val="bg1"/>
                </a:solidFill>
              </a:rPr>
              <a:t>We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hypothesise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that</a:t>
            </a:r>
            <a:r>
              <a:rPr lang="sv-SE" sz="2800" dirty="0">
                <a:solidFill>
                  <a:schemeClr val="bg1"/>
                </a:solidFill>
              </a:rPr>
              <a:t> the </a:t>
            </a:r>
            <a:r>
              <a:rPr lang="sv-SE" sz="2800" dirty="0" err="1">
                <a:solidFill>
                  <a:schemeClr val="bg1"/>
                </a:solidFill>
              </a:rPr>
              <a:t>difference</a:t>
            </a:r>
            <a:r>
              <a:rPr lang="sv-SE" sz="2800" dirty="0">
                <a:solidFill>
                  <a:schemeClr val="bg1"/>
                </a:solidFill>
              </a:rPr>
              <a:t> is </a:t>
            </a:r>
            <a:r>
              <a:rPr lang="sv-SE" sz="2800" dirty="0" err="1">
                <a:solidFill>
                  <a:schemeClr val="bg1"/>
                </a:solidFill>
              </a:rPr>
              <a:t>due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to</a:t>
            </a:r>
            <a:r>
              <a:rPr lang="sv-SE" sz="2800" dirty="0">
                <a:solidFill>
                  <a:schemeClr val="bg1"/>
                </a:solidFill>
              </a:rPr>
              <a:t> the </a:t>
            </a:r>
            <a:r>
              <a:rPr lang="sv-SE" sz="2800" dirty="0" err="1" smtClean="0">
                <a:solidFill>
                  <a:schemeClr val="bg1"/>
                </a:solidFill>
              </a:rPr>
              <a:t>low</a:t>
            </a:r>
            <a:r>
              <a:rPr lang="sv-SE" sz="2800" dirty="0" smtClean="0">
                <a:solidFill>
                  <a:schemeClr val="bg1"/>
                </a:solidFill>
              </a:rPr>
              <a:t> rate </a:t>
            </a:r>
            <a:r>
              <a:rPr lang="sv-SE" sz="2800" dirty="0" err="1">
                <a:solidFill>
                  <a:schemeClr val="bg1"/>
                </a:solidFill>
              </a:rPr>
              <a:t>of</a:t>
            </a:r>
            <a:r>
              <a:rPr lang="sv-SE" sz="2800" dirty="0">
                <a:solidFill>
                  <a:schemeClr val="bg1"/>
                </a:solidFill>
              </a:rPr>
              <a:t> CD </a:t>
            </a:r>
            <a:r>
              <a:rPr lang="sv-SE" sz="2800" dirty="0" err="1">
                <a:solidFill>
                  <a:schemeClr val="bg1"/>
                </a:solidFill>
              </a:rPr>
              <a:t>associated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with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active</a:t>
            </a:r>
            <a:r>
              <a:rPr lang="sv-SE" sz="2800" dirty="0">
                <a:solidFill>
                  <a:schemeClr val="bg1"/>
                </a:solidFill>
              </a:rPr>
              <a:t> management </a:t>
            </a:r>
            <a:r>
              <a:rPr lang="sv-SE" sz="2800" dirty="0" err="1">
                <a:solidFill>
                  <a:schemeClr val="bg1"/>
                </a:solidFill>
              </a:rPr>
              <a:t>of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labour</a:t>
            </a:r>
            <a:r>
              <a:rPr lang="sv-SE" sz="2800" dirty="0">
                <a:solidFill>
                  <a:schemeClr val="bg1"/>
                </a:solidFill>
              </a:rPr>
              <a:t> in </a:t>
            </a:r>
            <a:r>
              <a:rPr lang="sv-SE" sz="2800" dirty="0" err="1" smtClean="0">
                <a:solidFill>
                  <a:schemeClr val="bg1"/>
                </a:solidFill>
              </a:rPr>
              <a:t>women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who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labour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spontaneously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after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expectant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managment</a:t>
            </a:r>
            <a:r>
              <a:rPr lang="sv-SE" sz="2800" dirty="0">
                <a:solidFill>
                  <a:schemeClr val="bg1"/>
                </a:solidFill>
              </a:rPr>
              <a:t> in </a:t>
            </a:r>
            <a:r>
              <a:rPr lang="sv-SE" sz="2800" dirty="0" err="1">
                <a:solidFill>
                  <a:schemeClr val="bg1"/>
                </a:solidFill>
              </a:rPr>
              <a:t>our</a:t>
            </a:r>
            <a:r>
              <a:rPr lang="sv-SE" sz="2800" dirty="0">
                <a:solidFill>
                  <a:schemeClr val="bg1"/>
                </a:solidFill>
              </a:rPr>
              <a:t> population.</a:t>
            </a:r>
          </a:p>
          <a:p>
            <a:r>
              <a:rPr lang="sv-SE" sz="2800" dirty="0">
                <a:solidFill>
                  <a:schemeClr val="bg1"/>
                </a:solidFill>
              </a:rPr>
              <a:t>In populations </a:t>
            </a:r>
            <a:r>
              <a:rPr lang="sv-SE" sz="2800" dirty="0" err="1">
                <a:solidFill>
                  <a:schemeClr val="bg1"/>
                </a:solidFill>
              </a:rPr>
              <a:t>where</a:t>
            </a:r>
            <a:r>
              <a:rPr lang="sv-SE" sz="2800" dirty="0">
                <a:solidFill>
                  <a:schemeClr val="bg1"/>
                </a:solidFill>
              </a:rPr>
              <a:t> the </a:t>
            </a:r>
            <a:r>
              <a:rPr lang="sv-SE" sz="2800" dirty="0" err="1">
                <a:solidFill>
                  <a:schemeClr val="bg1"/>
                </a:solidFill>
              </a:rPr>
              <a:t>difference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between</a:t>
            </a:r>
            <a:r>
              <a:rPr lang="sv-SE" sz="2800" dirty="0">
                <a:solidFill>
                  <a:schemeClr val="bg1"/>
                </a:solidFill>
              </a:rPr>
              <a:t> IOL </a:t>
            </a:r>
            <a:r>
              <a:rPr lang="sv-SE" sz="2800" dirty="0" smtClean="0">
                <a:solidFill>
                  <a:schemeClr val="bg1"/>
                </a:solidFill>
              </a:rPr>
              <a:t>and </a:t>
            </a:r>
            <a:r>
              <a:rPr lang="sv-SE" sz="2800" dirty="0" err="1" smtClean="0">
                <a:solidFill>
                  <a:schemeClr val="bg1"/>
                </a:solidFill>
              </a:rPr>
              <a:t>expectant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>
                <a:solidFill>
                  <a:schemeClr val="bg1"/>
                </a:solidFill>
              </a:rPr>
              <a:t>management CD rates </a:t>
            </a:r>
            <a:r>
              <a:rPr lang="sv-SE" sz="2800" dirty="0" err="1">
                <a:solidFill>
                  <a:schemeClr val="bg1"/>
                </a:solidFill>
              </a:rPr>
              <a:t>are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smaller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due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to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higher</a:t>
            </a:r>
            <a:r>
              <a:rPr lang="sv-SE" sz="2800" dirty="0">
                <a:solidFill>
                  <a:schemeClr val="bg1"/>
                </a:solidFill>
              </a:rPr>
              <a:t> rates </a:t>
            </a:r>
            <a:r>
              <a:rPr lang="sv-SE" sz="2800" dirty="0" err="1" smtClean="0">
                <a:solidFill>
                  <a:schemeClr val="bg1"/>
                </a:solidFill>
              </a:rPr>
              <a:t>of</a:t>
            </a:r>
            <a:r>
              <a:rPr lang="sv-SE" sz="2800" dirty="0" smtClean="0">
                <a:solidFill>
                  <a:schemeClr val="bg1"/>
                </a:solidFill>
              </a:rPr>
              <a:t> CD </a:t>
            </a:r>
            <a:r>
              <a:rPr lang="sv-SE" sz="2800" dirty="0">
                <a:solidFill>
                  <a:schemeClr val="bg1"/>
                </a:solidFill>
              </a:rPr>
              <a:t>in </a:t>
            </a:r>
            <a:r>
              <a:rPr lang="sv-SE" sz="2800" dirty="0" err="1">
                <a:solidFill>
                  <a:schemeClr val="bg1"/>
                </a:solidFill>
              </a:rPr>
              <a:t>spontaneous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labour</a:t>
            </a:r>
            <a:r>
              <a:rPr lang="sv-SE" sz="2800" dirty="0">
                <a:solidFill>
                  <a:schemeClr val="bg1"/>
                </a:solidFill>
              </a:rPr>
              <a:t>, different </a:t>
            </a:r>
            <a:r>
              <a:rPr lang="sv-SE" sz="2800" dirty="0" err="1">
                <a:solidFill>
                  <a:schemeClr val="bg1"/>
                </a:solidFill>
              </a:rPr>
              <a:t>conclusions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about</a:t>
            </a:r>
            <a:r>
              <a:rPr lang="sv-SE" sz="2800" dirty="0">
                <a:solidFill>
                  <a:schemeClr val="bg1"/>
                </a:solidFill>
              </a:rPr>
              <a:t> the risks </a:t>
            </a:r>
            <a:r>
              <a:rPr lang="sv-SE" sz="2800" dirty="0" err="1" smtClean="0">
                <a:solidFill>
                  <a:schemeClr val="bg1"/>
                </a:solidFill>
              </a:rPr>
              <a:t>of</a:t>
            </a:r>
            <a:r>
              <a:rPr lang="sv-SE" sz="2800" dirty="0" smtClean="0">
                <a:solidFill>
                  <a:schemeClr val="bg1"/>
                </a:solidFill>
              </a:rPr>
              <a:t> IOL </a:t>
            </a:r>
            <a:r>
              <a:rPr lang="sv-SE" sz="2800" dirty="0" err="1">
                <a:solidFill>
                  <a:schemeClr val="bg1"/>
                </a:solidFill>
              </a:rPr>
              <a:t>may</a:t>
            </a:r>
            <a:r>
              <a:rPr lang="sv-SE" sz="2800" dirty="0">
                <a:solidFill>
                  <a:schemeClr val="bg1"/>
                </a:solidFill>
              </a:rPr>
              <a:t> be </a:t>
            </a:r>
            <a:r>
              <a:rPr lang="sv-SE" sz="2800" dirty="0" err="1">
                <a:solidFill>
                  <a:schemeClr val="bg1"/>
                </a:solidFill>
              </a:rPr>
              <a:t>drawn</a:t>
            </a:r>
            <a:r>
              <a:rPr lang="sv-SE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784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6724" y="584200"/>
            <a:ext cx="8229600" cy="5439229"/>
          </a:xfrm>
        </p:spPr>
        <p:txBody>
          <a:bodyPr/>
          <a:lstStyle/>
          <a:p>
            <a:r>
              <a:rPr lang="sv-SE" sz="3200" dirty="0" smtClean="0"/>
              <a:t>Analys av 96444 förlossningar i Gbg, år 2000-2014</a:t>
            </a:r>
          </a:p>
          <a:p>
            <a:r>
              <a:rPr lang="sv-SE" sz="3200" dirty="0" smtClean="0"/>
              <a:t>Friska mammor</a:t>
            </a:r>
          </a:p>
          <a:p>
            <a:r>
              <a:rPr lang="sv-SE" sz="3200" dirty="0" smtClean="0"/>
              <a:t>Ingen medicinsk indikation för induktion</a:t>
            </a:r>
          </a:p>
          <a:p>
            <a:r>
              <a:rPr lang="sv-SE" sz="3200" dirty="0" smtClean="0"/>
              <a:t>Förlösta efter vecka 37</a:t>
            </a:r>
          </a:p>
          <a:p>
            <a:r>
              <a:rPr lang="sv-SE" sz="3200" dirty="0" smtClean="0"/>
              <a:t>Enkelbörd</a:t>
            </a:r>
          </a:p>
          <a:p>
            <a:r>
              <a:rPr lang="sv-SE" sz="3200" dirty="0" smtClean="0"/>
              <a:t>Huvudändläge</a:t>
            </a:r>
          </a:p>
          <a:p>
            <a:r>
              <a:rPr lang="sv-SE" sz="3200" dirty="0" smtClean="0"/>
              <a:t>Ej sectio tidigare</a:t>
            </a:r>
          </a:p>
          <a:p>
            <a:r>
              <a:rPr lang="sv-SE" sz="3200" dirty="0" smtClean="0"/>
              <a:t>Ej elektiva sectio</a:t>
            </a:r>
          </a:p>
          <a:p>
            <a:endParaRPr lang="sv-SE" sz="3200" dirty="0" smtClean="0"/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87924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2926"/>
            <a:ext cx="8229600" cy="1143000"/>
          </a:xfrm>
        </p:spPr>
        <p:txBody>
          <a:bodyPr/>
          <a:lstStyle/>
          <a:p>
            <a:r>
              <a:rPr lang="sv-SE" dirty="0" smtClean="0"/>
              <a:t>Reklampaus: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1291631" y="4354366"/>
            <a:ext cx="6339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 smtClean="0">
                <a:solidFill>
                  <a:schemeClr val="bg1"/>
                </a:solidFill>
              </a:rPr>
              <a:t>Jönköping </a:t>
            </a:r>
            <a:r>
              <a:rPr lang="sv-SE" sz="4000" dirty="0">
                <a:solidFill>
                  <a:schemeClr val="bg1"/>
                </a:solidFill>
              </a:rPr>
              <a:t>24-27 augusti </a:t>
            </a:r>
            <a:r>
              <a:rPr lang="sv-SE" sz="4000" dirty="0" smtClean="0">
                <a:solidFill>
                  <a:schemeClr val="bg1"/>
                </a:solidFill>
              </a:rPr>
              <a:t>2015</a:t>
            </a:r>
          </a:p>
          <a:p>
            <a:r>
              <a:rPr lang="sv-SE" sz="4000" dirty="0" smtClean="0">
                <a:solidFill>
                  <a:schemeClr val="bg1"/>
                </a:solidFill>
              </a:rPr>
              <a:t>Bl.a. Induktions symposium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6" name="Bildobjekt 5" descr="Screenshot (3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07" y="1235177"/>
            <a:ext cx="4498674" cy="29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5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OR för sectio induktion vs senare förlossning </a:t>
            </a:r>
            <a:endParaRPr lang="sv-SE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99898442"/>
              </p:ext>
            </p:extLst>
          </p:nvPr>
        </p:nvGraphicFramePr>
        <p:xfrm>
          <a:off x="564443" y="1397000"/>
          <a:ext cx="8339667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ktangel 8"/>
          <p:cNvSpPr/>
          <p:nvPr/>
        </p:nvSpPr>
        <p:spPr>
          <a:xfrm>
            <a:off x="2044095" y="4840905"/>
            <a:ext cx="1620763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sv-SE" sz="2000" dirty="0" err="1">
                <a:solidFill>
                  <a:srgbClr val="FFFFFF"/>
                </a:solidFill>
              </a:rPr>
              <a:t>induction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err="1">
                <a:solidFill>
                  <a:srgbClr val="FFFFFF"/>
                </a:solidFill>
              </a:rPr>
              <a:t>week</a:t>
            </a:r>
            <a:r>
              <a:rPr lang="sv-SE" sz="2000" dirty="0">
                <a:solidFill>
                  <a:srgbClr val="FFFFFF"/>
                </a:solidFill>
              </a:rPr>
              <a:t> 39 versus all </a:t>
            </a:r>
            <a:r>
              <a:rPr lang="sv-SE" sz="2000" dirty="0" err="1">
                <a:solidFill>
                  <a:srgbClr val="FFFFFF"/>
                </a:solidFill>
              </a:rPr>
              <a:t>after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week</a:t>
            </a:r>
            <a:r>
              <a:rPr lang="sv-SE" sz="2000" dirty="0" smtClean="0">
                <a:solidFill>
                  <a:srgbClr val="FFFFFF"/>
                </a:solidFill>
              </a:rPr>
              <a:t> 39</a:t>
            </a:r>
            <a:endParaRPr lang="sv-SE" sz="2000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986590" y="4860255"/>
            <a:ext cx="1661885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sv-SE" sz="2000" dirty="0" err="1">
                <a:solidFill>
                  <a:srgbClr val="FFFFFF"/>
                </a:solidFill>
              </a:rPr>
              <a:t>induction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err="1">
                <a:solidFill>
                  <a:srgbClr val="FFFFFF"/>
                </a:solidFill>
              </a:rPr>
              <a:t>week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smtClean="0">
                <a:solidFill>
                  <a:srgbClr val="FFFFFF"/>
                </a:solidFill>
              </a:rPr>
              <a:t>40 versus </a:t>
            </a:r>
            <a:r>
              <a:rPr lang="sv-SE" sz="2000" dirty="0">
                <a:solidFill>
                  <a:srgbClr val="FFFFFF"/>
                </a:solidFill>
              </a:rPr>
              <a:t>all </a:t>
            </a:r>
            <a:r>
              <a:rPr lang="sv-SE" sz="2000" dirty="0" err="1">
                <a:solidFill>
                  <a:srgbClr val="FFFFFF"/>
                </a:solidFill>
              </a:rPr>
              <a:t>after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week</a:t>
            </a:r>
            <a:r>
              <a:rPr lang="sv-SE" sz="2000" dirty="0" smtClean="0">
                <a:solidFill>
                  <a:srgbClr val="FFFFFF"/>
                </a:solidFill>
              </a:rPr>
              <a:t> 40</a:t>
            </a:r>
            <a:endParaRPr lang="sv-S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79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OR för sectio induktion vs senare förlossning, förstföderskor</a:t>
            </a:r>
            <a:endParaRPr lang="sv-SE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8320410"/>
              </p:ext>
            </p:extLst>
          </p:nvPr>
        </p:nvGraphicFramePr>
        <p:xfrm>
          <a:off x="564443" y="1397000"/>
          <a:ext cx="8339667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ktangel 8"/>
          <p:cNvSpPr/>
          <p:nvPr/>
        </p:nvSpPr>
        <p:spPr>
          <a:xfrm>
            <a:off x="2044095" y="4840905"/>
            <a:ext cx="1620763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sv-SE" sz="2000" dirty="0" err="1">
                <a:solidFill>
                  <a:srgbClr val="FFFFFF"/>
                </a:solidFill>
              </a:rPr>
              <a:t>induction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err="1">
                <a:solidFill>
                  <a:srgbClr val="FFFFFF"/>
                </a:solidFill>
              </a:rPr>
              <a:t>week</a:t>
            </a:r>
            <a:r>
              <a:rPr lang="sv-SE" sz="2000" dirty="0">
                <a:solidFill>
                  <a:srgbClr val="FFFFFF"/>
                </a:solidFill>
              </a:rPr>
              <a:t> 39 versus all </a:t>
            </a:r>
            <a:r>
              <a:rPr lang="sv-SE" sz="2000" dirty="0" err="1">
                <a:solidFill>
                  <a:srgbClr val="FFFFFF"/>
                </a:solidFill>
              </a:rPr>
              <a:t>after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week</a:t>
            </a:r>
            <a:r>
              <a:rPr lang="sv-SE" sz="2000" dirty="0" smtClean="0">
                <a:solidFill>
                  <a:srgbClr val="FFFFFF"/>
                </a:solidFill>
              </a:rPr>
              <a:t> 39</a:t>
            </a:r>
            <a:endParaRPr lang="sv-SE" sz="2000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986590" y="4860255"/>
            <a:ext cx="1661885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sv-SE" sz="2000" dirty="0" err="1">
                <a:solidFill>
                  <a:srgbClr val="FFFFFF"/>
                </a:solidFill>
              </a:rPr>
              <a:t>induction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err="1">
                <a:solidFill>
                  <a:srgbClr val="FFFFFF"/>
                </a:solidFill>
              </a:rPr>
              <a:t>week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smtClean="0">
                <a:solidFill>
                  <a:srgbClr val="FFFFFF"/>
                </a:solidFill>
              </a:rPr>
              <a:t>40 versus </a:t>
            </a:r>
            <a:r>
              <a:rPr lang="sv-SE" sz="2000" dirty="0">
                <a:solidFill>
                  <a:srgbClr val="FFFFFF"/>
                </a:solidFill>
              </a:rPr>
              <a:t>all </a:t>
            </a:r>
            <a:r>
              <a:rPr lang="sv-SE" sz="2000" dirty="0" err="1">
                <a:solidFill>
                  <a:srgbClr val="FFFFFF"/>
                </a:solidFill>
              </a:rPr>
              <a:t>after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week</a:t>
            </a:r>
            <a:r>
              <a:rPr lang="sv-SE" sz="2000" dirty="0" smtClean="0">
                <a:solidFill>
                  <a:srgbClr val="FFFFFF"/>
                </a:solidFill>
              </a:rPr>
              <a:t> 40</a:t>
            </a:r>
            <a:endParaRPr lang="sv-S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8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OR för sectio induktion vs senare förlossning, omföderskor</a:t>
            </a:r>
            <a:endParaRPr lang="sv-SE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4019805"/>
              </p:ext>
            </p:extLst>
          </p:nvPr>
        </p:nvGraphicFramePr>
        <p:xfrm>
          <a:off x="564443" y="1397000"/>
          <a:ext cx="8339667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ktangel 8"/>
          <p:cNvSpPr/>
          <p:nvPr/>
        </p:nvSpPr>
        <p:spPr>
          <a:xfrm>
            <a:off x="2056190" y="5373095"/>
            <a:ext cx="1620763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sv-SE" sz="2000" dirty="0" err="1">
                <a:solidFill>
                  <a:srgbClr val="FFFFFF"/>
                </a:solidFill>
              </a:rPr>
              <a:t>induction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err="1">
                <a:solidFill>
                  <a:srgbClr val="FFFFFF"/>
                </a:solidFill>
              </a:rPr>
              <a:t>week</a:t>
            </a:r>
            <a:r>
              <a:rPr lang="sv-SE" sz="2000" dirty="0">
                <a:solidFill>
                  <a:srgbClr val="FFFFFF"/>
                </a:solidFill>
              </a:rPr>
              <a:t> 39 versus all </a:t>
            </a:r>
            <a:r>
              <a:rPr lang="sv-SE" sz="2000" dirty="0" err="1">
                <a:solidFill>
                  <a:srgbClr val="FFFFFF"/>
                </a:solidFill>
              </a:rPr>
              <a:t>after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week</a:t>
            </a:r>
            <a:r>
              <a:rPr lang="sv-SE" sz="2000" dirty="0" smtClean="0">
                <a:solidFill>
                  <a:srgbClr val="FFFFFF"/>
                </a:solidFill>
              </a:rPr>
              <a:t> 39</a:t>
            </a:r>
            <a:endParaRPr lang="sv-SE" sz="2000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974495" y="5295684"/>
            <a:ext cx="1661885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sv-SE" sz="2000" dirty="0" err="1">
                <a:solidFill>
                  <a:srgbClr val="FFFFFF"/>
                </a:solidFill>
              </a:rPr>
              <a:t>induction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err="1">
                <a:solidFill>
                  <a:srgbClr val="FFFFFF"/>
                </a:solidFill>
              </a:rPr>
              <a:t>week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smtClean="0">
                <a:solidFill>
                  <a:srgbClr val="FFFFFF"/>
                </a:solidFill>
              </a:rPr>
              <a:t>40 versus </a:t>
            </a:r>
            <a:r>
              <a:rPr lang="sv-SE" sz="2000" dirty="0">
                <a:solidFill>
                  <a:srgbClr val="FFFFFF"/>
                </a:solidFill>
              </a:rPr>
              <a:t>all </a:t>
            </a:r>
            <a:r>
              <a:rPr lang="sv-SE" sz="2000" dirty="0" err="1">
                <a:solidFill>
                  <a:srgbClr val="FFFFFF"/>
                </a:solidFill>
              </a:rPr>
              <a:t>after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week</a:t>
            </a:r>
            <a:r>
              <a:rPr lang="sv-SE" sz="2000" dirty="0" smtClean="0">
                <a:solidFill>
                  <a:srgbClr val="FFFFFF"/>
                </a:solidFill>
              </a:rPr>
              <a:t> 40</a:t>
            </a:r>
            <a:endParaRPr lang="sv-S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8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35280" y="728571"/>
            <a:ext cx="4067175" cy="1470025"/>
          </a:xfrm>
        </p:spPr>
        <p:txBody>
          <a:bodyPr/>
          <a:lstStyle/>
          <a:p>
            <a:r>
              <a:rPr lang="sv-SE" dirty="0" smtClean="0"/>
              <a:t>Längre tid för förlossningen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319142" y="3143337"/>
            <a:ext cx="3381376" cy="1752600"/>
          </a:xfrm>
        </p:spPr>
        <p:txBody>
          <a:bodyPr/>
          <a:lstStyle/>
          <a:p>
            <a:r>
              <a:rPr lang="sv-SE" sz="4000" dirty="0" smtClean="0"/>
              <a:t>”attention is a </a:t>
            </a:r>
            <a:r>
              <a:rPr lang="sv-SE" sz="4000" dirty="0" err="1" smtClean="0"/>
              <a:t>limited</a:t>
            </a:r>
            <a:r>
              <a:rPr lang="sv-SE" sz="4000" dirty="0" smtClean="0"/>
              <a:t> </a:t>
            </a:r>
            <a:r>
              <a:rPr lang="sv-SE" sz="4000" dirty="0" err="1" smtClean="0"/>
              <a:t>resource</a:t>
            </a:r>
            <a:r>
              <a:rPr lang="sv-SE" sz="4000" dirty="0" smtClean="0"/>
              <a:t>”</a:t>
            </a:r>
            <a:endParaRPr lang="sv-SE" sz="4000" dirty="0"/>
          </a:p>
        </p:txBody>
      </p:sp>
      <p:sp>
        <p:nvSpPr>
          <p:cNvPr id="4" name="textruta 3"/>
          <p:cNvSpPr txBox="1"/>
          <p:nvPr/>
        </p:nvSpPr>
        <p:spPr>
          <a:xfrm>
            <a:off x="587037" y="1869138"/>
            <a:ext cx="218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Induktion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55221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87037" y="1869138"/>
            <a:ext cx="218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Induktion</a:t>
            </a:r>
            <a:endParaRPr lang="sv-SE" sz="40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4450925" y="1861301"/>
            <a:ext cx="3381376" cy="1752600"/>
          </a:xfrm>
        </p:spPr>
        <p:txBody>
          <a:bodyPr/>
          <a:lstStyle/>
          <a:p>
            <a:r>
              <a:rPr lang="sv-SE" sz="4000" dirty="0" smtClean="0"/>
              <a:t>Ökar andelen sectio </a:t>
            </a:r>
            <a:r>
              <a:rPr lang="sv-SE" sz="1800" dirty="0" smtClean="0"/>
              <a:t>(?)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55221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7351517"/>
              </p:ext>
            </p:extLst>
          </p:nvPr>
        </p:nvGraphicFramePr>
        <p:xfrm>
          <a:off x="0" y="-1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ktangel 1"/>
          <p:cNvSpPr/>
          <p:nvPr/>
        </p:nvSpPr>
        <p:spPr>
          <a:xfrm>
            <a:off x="743744" y="0"/>
            <a:ext cx="7475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>
                <a:solidFill>
                  <a:schemeClr val="bg1"/>
                </a:solidFill>
              </a:rPr>
              <a:t>Akuta </a:t>
            </a:r>
            <a:r>
              <a:rPr lang="sv-SE" dirty="0" err="1" smtClean="0">
                <a:solidFill>
                  <a:schemeClr val="bg1"/>
                </a:solidFill>
              </a:rPr>
              <a:t>sectio</a:t>
            </a:r>
            <a:r>
              <a:rPr lang="sv-SE" dirty="0" smtClean="0">
                <a:solidFill>
                  <a:schemeClr val="bg1"/>
                </a:solidFill>
              </a:rPr>
              <a:t>, förstföderskor</a:t>
            </a:r>
            <a:r>
              <a:rPr lang="sv-SE" dirty="0">
                <a:solidFill>
                  <a:schemeClr val="bg1"/>
                </a:solidFill>
              </a:rPr>
              <a:t>, huvud, 37+0, ej </a:t>
            </a:r>
            <a:r>
              <a:rPr lang="sv-SE" dirty="0" err="1">
                <a:solidFill>
                  <a:schemeClr val="bg1"/>
                </a:solidFill>
              </a:rPr>
              <a:t>sectio</a:t>
            </a:r>
            <a:r>
              <a:rPr lang="sv-SE" dirty="0">
                <a:solidFill>
                  <a:schemeClr val="bg1"/>
                </a:solidFill>
              </a:rPr>
              <a:t> tidigare, spontan start eller </a:t>
            </a:r>
            <a:r>
              <a:rPr lang="sv-SE" dirty="0" smtClean="0">
                <a:solidFill>
                  <a:schemeClr val="bg1"/>
                </a:solidFill>
              </a:rPr>
              <a:t>induktion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2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3791536"/>
              </p:ext>
            </p:extLst>
          </p:nvPr>
        </p:nvGraphicFramePr>
        <p:xfrm>
          <a:off x="0" y="-1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ktangel 1"/>
          <p:cNvSpPr/>
          <p:nvPr/>
        </p:nvSpPr>
        <p:spPr>
          <a:xfrm>
            <a:off x="838624" y="223028"/>
            <a:ext cx="8014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>
                <a:solidFill>
                  <a:schemeClr val="bg1"/>
                </a:solidFill>
              </a:rPr>
              <a:t>Akuta sectio %, omföderskor</a:t>
            </a:r>
            <a:r>
              <a:rPr lang="sv-SE" dirty="0">
                <a:solidFill>
                  <a:schemeClr val="bg1"/>
                </a:solidFill>
              </a:rPr>
              <a:t>, huvud, 37+0, ej sectio tidigare, spontan start eller </a:t>
            </a:r>
            <a:r>
              <a:rPr lang="sv-SE" dirty="0" smtClean="0">
                <a:solidFill>
                  <a:schemeClr val="bg1"/>
                </a:solidFill>
              </a:rPr>
              <a:t>induktion 2013 Sverige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8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1" dirty="0"/>
              <a:t>Andel </a:t>
            </a:r>
            <a:r>
              <a:rPr lang="sv-SE" sz="2800" b="1" dirty="0" smtClean="0"/>
              <a:t>induktioner och kejsarsnitt </a:t>
            </a:r>
            <a:r>
              <a:rPr lang="sv-SE" sz="2800" b="1" dirty="0"/>
              <a:t>per sjukhus </a:t>
            </a:r>
            <a:r>
              <a:rPr lang="sv-SE" sz="2800" b="1" dirty="0" smtClean="0"/>
              <a:t>VGR 2002-2013</a:t>
            </a:r>
            <a:endParaRPr lang="sv-SE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2859560"/>
              </p:ext>
            </p:extLst>
          </p:nvPr>
        </p:nvGraphicFramePr>
        <p:xfrm>
          <a:off x="419314" y="1449780"/>
          <a:ext cx="8170596" cy="516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0" y="1485726"/>
            <a:ext cx="7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FFFFFF"/>
                </a:solidFill>
              </a:rPr>
              <a:t>%</a:t>
            </a:r>
            <a:endParaRPr lang="sv-S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4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10967" y="251372"/>
            <a:ext cx="9254967" cy="1118339"/>
          </a:xfrm>
        </p:spPr>
        <p:txBody>
          <a:bodyPr/>
          <a:lstStyle/>
          <a:p>
            <a:pPr algn="ctr"/>
            <a:r>
              <a:rPr lang="sv-SE" sz="6000" dirty="0" smtClean="0">
                <a:solidFill>
                  <a:srgbClr val="FFFFFF"/>
                </a:solidFill>
              </a:rPr>
              <a:t>VGR</a:t>
            </a:r>
            <a:endParaRPr lang="sv-SE" sz="6000" dirty="0">
              <a:solidFill>
                <a:srgbClr val="FFFFFF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366458" y="1530354"/>
            <a:ext cx="61669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200" dirty="0" smtClean="0">
                <a:solidFill>
                  <a:srgbClr val="FFFFFF"/>
                </a:solidFill>
              </a:rPr>
              <a:t>Induktions-frekvensen har ökat 2002-2013</a:t>
            </a:r>
          </a:p>
          <a:p>
            <a:pPr algn="l"/>
            <a:endParaRPr lang="sv-SE" sz="3200" dirty="0" smtClean="0">
              <a:solidFill>
                <a:srgbClr val="FFFFFF"/>
              </a:solidFill>
            </a:endParaRPr>
          </a:p>
          <a:p>
            <a:pPr algn="l"/>
            <a:r>
              <a:rPr lang="sv-SE" sz="3200" dirty="0" smtClean="0">
                <a:solidFill>
                  <a:srgbClr val="FFFFFF"/>
                </a:solidFill>
              </a:rPr>
              <a:t>Endast halva ökningen av induktioner kunde förklaras av ändrade indikationer.</a:t>
            </a:r>
          </a:p>
        </p:txBody>
      </p:sp>
    </p:spTree>
    <p:extLst>
      <p:ext uri="{BB962C8B-B14F-4D97-AF65-F5344CB8AC3E}">
        <p14:creationId xmlns:p14="http://schemas.microsoft.com/office/powerpoint/2010/main" val="229289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2328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solidFill>
                  <a:srgbClr val="FFFFFF"/>
                </a:solidFill>
              </a:rPr>
              <a:t>Sectio %, induktionsfrekvens  omföderskor Sverige 1973-2013, MFR</a:t>
            </a:r>
            <a:endParaRPr lang="sv-SE" sz="2400" dirty="0">
              <a:solidFill>
                <a:srgbClr val="FFFFFF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9129263"/>
              </p:ext>
            </p:extLst>
          </p:nvPr>
        </p:nvGraphicFramePr>
        <p:xfrm>
          <a:off x="0" y="870111"/>
          <a:ext cx="9143999" cy="563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250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l8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ll8</Template>
  <TotalTime>0</TotalTime>
  <Words>444</Words>
  <Application>Microsoft Macintosh PowerPoint</Application>
  <PresentationFormat>Bildspel på skärmen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ll8</vt:lpstr>
      <vt:lpstr>PowerPoint-presentation</vt:lpstr>
      <vt:lpstr>Reklampaus:</vt:lpstr>
      <vt:lpstr>Längre tid för förlossningen </vt:lpstr>
      <vt:lpstr>PowerPoint-presentation</vt:lpstr>
      <vt:lpstr>PowerPoint-presentation</vt:lpstr>
      <vt:lpstr>PowerPoint-presentation</vt:lpstr>
      <vt:lpstr>Andel induktioner och kejsarsnitt per sjukhus VGR 2002-2013</vt:lpstr>
      <vt:lpstr>VGR</vt:lpstr>
      <vt:lpstr>PowerPoint-presentation</vt:lpstr>
      <vt:lpstr>PowerPoint-presentation</vt:lpstr>
      <vt:lpstr>Men….</vt:lpstr>
      <vt:lpstr>PowerPoint-presentation</vt:lpstr>
      <vt:lpstr>PowerPoint-presentation</vt:lpstr>
      <vt:lpstr>PowerPoint-presentation</vt:lpstr>
      <vt:lpstr>Och</vt:lpstr>
      <vt:lpstr>PowerPoint-presentation</vt:lpstr>
      <vt:lpstr>PowerPoint-presentation</vt:lpstr>
      <vt:lpstr>PowerPoint-presentation</vt:lpstr>
      <vt:lpstr>PowerPoint-presentation</vt:lpstr>
      <vt:lpstr>OR för sectio induktion vs senare förlossning </vt:lpstr>
      <vt:lpstr>OR för sectio induktion vs senare förlossning, förstföderskor</vt:lpstr>
      <vt:lpstr>OR för sectio induktion vs senare förlossning, omföderskor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Annual Reports Meeting 2013</dc:title>
  <dc:creator/>
  <cp:lastModifiedBy/>
  <cp:revision>2</cp:revision>
  <dcterms:created xsi:type="dcterms:W3CDTF">2013-11-22T09:04:42Z</dcterms:created>
  <dcterms:modified xsi:type="dcterms:W3CDTF">2015-03-14T17:30:37Z</dcterms:modified>
</cp:coreProperties>
</file>